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700" r:id="rId2"/>
  </p:sldMasterIdLst>
  <p:notesMasterIdLst>
    <p:notesMasterId r:id="rId48"/>
  </p:notesMasterIdLst>
  <p:handoutMasterIdLst>
    <p:handoutMasterId r:id="rId49"/>
  </p:handoutMasterIdLst>
  <p:sldIdLst>
    <p:sldId id="312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28" r:id="rId19"/>
    <p:sldId id="329" r:id="rId20"/>
    <p:sldId id="330" r:id="rId21"/>
    <p:sldId id="331" r:id="rId22"/>
    <p:sldId id="332" r:id="rId23"/>
    <p:sldId id="333" r:id="rId24"/>
    <p:sldId id="334" r:id="rId25"/>
    <p:sldId id="335" r:id="rId26"/>
    <p:sldId id="336" r:id="rId27"/>
    <p:sldId id="337" r:id="rId28"/>
    <p:sldId id="338" r:id="rId29"/>
    <p:sldId id="339" r:id="rId30"/>
    <p:sldId id="340" r:id="rId31"/>
    <p:sldId id="341" r:id="rId32"/>
    <p:sldId id="342" r:id="rId33"/>
    <p:sldId id="343" r:id="rId34"/>
    <p:sldId id="344" r:id="rId35"/>
    <p:sldId id="345" r:id="rId36"/>
    <p:sldId id="346" r:id="rId37"/>
    <p:sldId id="347" r:id="rId38"/>
    <p:sldId id="348" r:id="rId39"/>
    <p:sldId id="349" r:id="rId40"/>
    <p:sldId id="350" r:id="rId41"/>
    <p:sldId id="351" r:id="rId42"/>
    <p:sldId id="352" r:id="rId43"/>
    <p:sldId id="353" r:id="rId44"/>
    <p:sldId id="354" r:id="rId45"/>
    <p:sldId id="355" r:id="rId46"/>
    <p:sldId id="356" r:id="rId47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5">
          <p15:clr>
            <a:srgbClr val="A4A3A4"/>
          </p15:clr>
        </p15:guide>
        <p15:guide id="2" pos="28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686" autoAdjust="0"/>
    <p:restoredTop sz="95345" autoAdjust="0"/>
  </p:normalViewPr>
  <p:slideViewPr>
    <p:cSldViewPr snapToGrid="0">
      <p:cViewPr varScale="1">
        <p:scale>
          <a:sx n="90" d="100"/>
          <a:sy n="90" d="100"/>
        </p:scale>
        <p:origin x="2048" y="192"/>
      </p:cViewPr>
      <p:guideLst>
        <p:guide orient="horz" pos="2025"/>
        <p:guide pos="2856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.xml"/><Relationship Id="rId2" Type="http://schemas.openxmlformats.org/officeDocument/2006/relationships/slide" Target="slides/slide4.xml"/><Relationship Id="rId1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24DD5B-5CB9-4278-8304-53E47D6138F7}" type="slidenum">
              <a:rPr lang="en-US">
                <a:solidFill>
                  <a:srgbClr val="000000"/>
                </a:solidFill>
              </a:rPr>
              <a:pPr/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4554538"/>
            <a:ext cx="6550025" cy="431482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4320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Immutable</a:t>
            </a:r>
            <a:r>
              <a:rPr lang="en-US" baseline="0" dirty="0"/>
              <a:t> by default. </a:t>
            </a:r>
            <a:endParaRPr lang="en-US" dirty="0"/>
          </a:p>
          <a:p>
            <a:endParaRPr lang="en-US" dirty="0"/>
          </a:p>
          <a:p>
            <a:r>
              <a:rPr lang="en-US" dirty="0"/>
              <a:t>Recursion is easier when</a:t>
            </a:r>
            <a:r>
              <a:rPr lang="en-US" baseline="0" dirty="0"/>
              <a:t> you think about inputs and outputs. </a:t>
            </a:r>
          </a:p>
          <a:p>
            <a:r>
              <a:rPr lang="en-US" baseline="0" dirty="0"/>
              <a:t>Treating functions as the unit of work is easier without state. </a:t>
            </a:r>
          </a:p>
          <a:p>
            <a:endParaRPr lang="en-US" baseline="0" dirty="0"/>
          </a:p>
          <a:p>
            <a:r>
              <a:rPr lang="en-US" baseline="0" dirty="0"/>
              <a:t>These all work together.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E8A20-7B47-48C2-8566-E78CF092480E}" type="slidenum">
              <a:rPr lang="en-US">
                <a:solidFill>
                  <a:srgbClr val="000000"/>
                </a:solidFill>
              </a:rPr>
              <a:pPr/>
              <a:t>17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6481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List &amp; Array can use</a:t>
            </a:r>
            <a:r>
              <a:rPr lang="en-US" baseline="0" dirty="0"/>
              <a:t> Seq.  Pipelining &amp; composition are similar. </a:t>
            </a:r>
          </a:p>
          <a:p>
            <a:endParaRPr lang="en-US" baseline="0" dirty="0"/>
          </a:p>
          <a:p>
            <a:r>
              <a:rPr lang="en-US" baseline="0" dirty="0"/>
              <a:t>Data in – data out transformations. </a:t>
            </a:r>
          </a:p>
          <a:p>
            <a:r>
              <a:rPr lang="en-US" baseline="0" dirty="0"/>
              <a:t>Think about inputs and outputs of functions </a:t>
            </a:r>
            <a:r>
              <a:rPr lang="en-US" baseline="0" dirty="0">
                <a:sym typeface="Wingdings"/>
              </a:rPr>
              <a:t> like our </a:t>
            </a:r>
            <a:r>
              <a:rPr lang="en-US" baseline="0" dirty="0" err="1">
                <a:sym typeface="Wingdings"/>
              </a:rPr>
              <a:t>microservices</a:t>
            </a:r>
            <a:r>
              <a:rPr lang="en-US" baseline="0" dirty="0">
                <a:sym typeface="Wingdings"/>
              </a:rPr>
              <a:t>. </a:t>
            </a:r>
          </a:p>
          <a:p>
            <a:endParaRPr lang="en-US" baseline="0" dirty="0">
              <a:sym typeface="Wingdings"/>
            </a:endParaRPr>
          </a:p>
          <a:p>
            <a:r>
              <a:rPr lang="en-US" baseline="0" dirty="0">
                <a:sym typeface="Wingdings"/>
              </a:rPr>
              <a:t>Higher-order functions. These all are examples. Think about passing functions around instead of objects. </a:t>
            </a:r>
          </a:p>
          <a:p>
            <a:endParaRPr lang="en-US" baseline="0" dirty="0">
              <a:sym typeface="Wingdings"/>
            </a:endParaRPr>
          </a:p>
          <a:p>
            <a:r>
              <a:rPr lang="en-US" baseline="0" dirty="0">
                <a:sym typeface="Wingdings"/>
              </a:rPr>
              <a:t>(SHOW CODE) </a:t>
            </a:r>
          </a:p>
          <a:p>
            <a:endParaRPr lang="en-US" baseline="0" dirty="0">
              <a:sym typeface="Wingdings"/>
            </a:endParaRPr>
          </a:p>
          <a:p>
            <a:endParaRPr lang="en-US" baseline="0" dirty="0">
              <a:sym typeface="Wingdings"/>
            </a:endParaRPr>
          </a:p>
          <a:p>
            <a:r>
              <a:rPr lang="en-US" baseline="0" dirty="0">
                <a:sym typeface="Wingdings"/>
              </a:rPr>
              <a:t>Add &gt;&gt; </a:t>
            </a:r>
            <a:r>
              <a:rPr lang="en-US" baseline="0" dirty="0" err="1">
                <a:sym typeface="Wingdings"/>
              </a:rPr>
              <a:t>mult</a:t>
            </a:r>
            <a:r>
              <a:rPr lang="en-US" baseline="0" dirty="0">
                <a:sym typeface="Wingdings"/>
              </a:rPr>
              <a:t> == </a:t>
            </a:r>
            <a:r>
              <a:rPr lang="en-US" baseline="0" dirty="0" err="1">
                <a:sym typeface="Wingdings"/>
              </a:rPr>
              <a:t>mult</a:t>
            </a:r>
            <a:r>
              <a:rPr lang="en-US" baseline="0" dirty="0">
                <a:sym typeface="Wingdings"/>
              </a:rPr>
              <a:t>(add(x))  create new slide.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41F30-EF98-954F-BC02-93015769DEB0}" type="slidenum">
              <a:rPr lang="en-US">
                <a:solidFill>
                  <a:srgbClr val="000000"/>
                </a:solidFill>
              </a:rPr>
              <a:pPr/>
              <a:t>25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7557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Change last functions</a:t>
            </a:r>
            <a:r>
              <a:rPr lang="en-US" baseline="0" dirty="0"/>
              <a:t> from (</a:t>
            </a:r>
            <a:r>
              <a:rPr lang="en-US" baseline="0" dirty="0" err="1"/>
              <a:t>int</a:t>
            </a:r>
            <a:r>
              <a:rPr lang="en-US" baseline="0" dirty="0"/>
              <a:t> -&gt; </a:t>
            </a:r>
            <a:r>
              <a:rPr lang="en-US" baseline="0" dirty="0" err="1"/>
              <a:t>int</a:t>
            </a:r>
            <a:r>
              <a:rPr lang="en-US" baseline="0" dirty="0"/>
              <a:t>) </a:t>
            </a:r>
          </a:p>
          <a:p>
            <a:endParaRPr lang="en-US" baseline="0" dirty="0"/>
          </a:p>
          <a:p>
            <a:r>
              <a:rPr lang="en-US" baseline="0" dirty="0"/>
              <a:t>value</a:t>
            </a:r>
          </a:p>
          <a:p>
            <a:r>
              <a:rPr lang="en-US" baseline="0" dirty="0"/>
              <a:t>|&gt;  </a:t>
            </a:r>
            <a:r>
              <a:rPr lang="en-US" baseline="0" dirty="0" err="1"/>
              <a:t>Int</a:t>
            </a:r>
            <a:r>
              <a:rPr lang="en-US" baseline="0" dirty="0"/>
              <a:t> -&gt; string </a:t>
            </a:r>
          </a:p>
          <a:p>
            <a:r>
              <a:rPr lang="en-US" baseline="0" dirty="0"/>
              <a:t>|&gt; String -&gt; bool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E8A20-7B47-48C2-8566-E78CF092480E}" type="slidenum">
              <a:rPr lang="en-US">
                <a:solidFill>
                  <a:srgbClr val="000000"/>
                </a:solidFill>
              </a:rPr>
              <a:pPr/>
              <a:t>26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80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E8A20-7B47-48C2-8566-E78CF092480E}" type="slidenum">
              <a:rPr lang="en-US">
                <a:solidFill>
                  <a:srgbClr val="000000"/>
                </a:solidFill>
              </a:rPr>
              <a:pPr/>
              <a:t>32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7013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E8A20-7B47-48C2-8566-E78CF092480E}" type="slidenum">
              <a:rPr lang="en-US">
                <a:solidFill>
                  <a:srgbClr val="000000"/>
                </a:solidFill>
              </a:rPr>
              <a:pPr/>
              <a:t>34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483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9F7779-E88B-4ED1-91F2-39C19F1AC89D}" type="slidenum">
              <a:rPr lang="en-US">
                <a:solidFill>
                  <a:srgbClr val="000000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4554538"/>
            <a:ext cx="6550025" cy="431482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0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9F7779-E88B-4ED1-91F2-39C19F1AC89D}" type="slidenum">
              <a:rPr lang="en-US">
                <a:solidFill>
                  <a:srgbClr val="000000"/>
                </a:solidFill>
              </a:rPr>
              <a:pPr/>
              <a:t>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4554538"/>
            <a:ext cx="6550025" cy="431482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06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of imperative</a:t>
            </a:r>
            <a:r>
              <a:rPr lang="en-US" baseline="0" dirty="0"/>
              <a:t> programming having side effects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E8A20-7B47-48C2-8566-E78CF092480E}" type="slidenum">
              <a:rPr lang="en-US">
                <a:solidFill>
                  <a:srgbClr val="000000"/>
                </a:solidFill>
              </a:rPr>
              <a:pPr/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203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aseline="0" dirty="0"/>
              <a:t> map function takes as an input a functions, </a:t>
            </a:r>
          </a:p>
          <a:p>
            <a:r>
              <a:rPr lang="en-US" baseline="0" dirty="0"/>
              <a:t>The </a:t>
            </a:r>
            <a:r>
              <a:rPr lang="en-US" baseline="0" dirty="0" err="1"/>
              <a:t>Lamda</a:t>
            </a:r>
            <a:r>
              <a:rPr lang="en-US" baseline="0" dirty="0"/>
              <a:t> function is </a:t>
            </a:r>
            <a:r>
              <a:rPr lang="en-US" baseline="0" dirty="0" err="1"/>
              <a:t>inlined</a:t>
            </a:r>
            <a:r>
              <a:rPr lang="en-US" baseline="0" dirty="0"/>
              <a:t> called 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E8A20-7B47-48C2-8566-E78CF092480E}" type="slidenum">
              <a:rPr lang="en-US">
                <a:solidFill>
                  <a:srgbClr val="000000"/>
                </a:solidFill>
              </a:rPr>
              <a:pPr/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4826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aseline="0" dirty="0"/>
              <a:t> map function takes as an input a functions, </a:t>
            </a:r>
          </a:p>
          <a:p>
            <a:r>
              <a:rPr lang="en-US" baseline="0" dirty="0"/>
              <a:t>The </a:t>
            </a:r>
            <a:r>
              <a:rPr lang="en-US" baseline="0" dirty="0" err="1"/>
              <a:t>Lamda</a:t>
            </a:r>
            <a:r>
              <a:rPr lang="en-US" baseline="0" dirty="0"/>
              <a:t> function is </a:t>
            </a:r>
            <a:r>
              <a:rPr lang="en-US" baseline="0" dirty="0" err="1"/>
              <a:t>inlined</a:t>
            </a:r>
            <a:r>
              <a:rPr lang="en-US" baseline="0" dirty="0"/>
              <a:t> called 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E8A20-7B47-48C2-8566-E78CF092480E}" type="slidenum">
              <a:rPr lang="en-US">
                <a:solidFill>
                  <a:srgbClr val="000000"/>
                </a:solidFill>
              </a:rPr>
              <a:pPr/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4856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aseline="0" dirty="0"/>
              <a:t> map function takes as an input a functions, </a:t>
            </a:r>
          </a:p>
          <a:p>
            <a:r>
              <a:rPr lang="en-US" baseline="0" dirty="0"/>
              <a:t>The </a:t>
            </a:r>
            <a:r>
              <a:rPr lang="en-US" baseline="0" dirty="0" err="1"/>
              <a:t>Lamda</a:t>
            </a:r>
            <a:r>
              <a:rPr lang="en-US" baseline="0" dirty="0"/>
              <a:t> function is </a:t>
            </a:r>
            <a:r>
              <a:rPr lang="en-US" baseline="0" dirty="0" err="1"/>
              <a:t>inlined</a:t>
            </a:r>
            <a:r>
              <a:rPr lang="en-US" baseline="0" dirty="0"/>
              <a:t> called 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E8A20-7B47-48C2-8566-E78CF092480E}" type="slidenum">
              <a:rPr lang="en-US">
                <a:solidFill>
                  <a:srgbClr val="000000"/>
                </a:solidFill>
              </a:rPr>
              <a:pPr/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3590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aseline="0" dirty="0"/>
              <a:t> map function takes as an input a functions, </a:t>
            </a:r>
          </a:p>
          <a:p>
            <a:r>
              <a:rPr lang="en-US" baseline="0" dirty="0"/>
              <a:t>The </a:t>
            </a:r>
            <a:r>
              <a:rPr lang="en-US" baseline="0" dirty="0" err="1"/>
              <a:t>Lamda</a:t>
            </a:r>
            <a:r>
              <a:rPr lang="en-US" baseline="0" dirty="0"/>
              <a:t> function is </a:t>
            </a:r>
            <a:r>
              <a:rPr lang="en-US" baseline="0" dirty="0" err="1"/>
              <a:t>inlined</a:t>
            </a:r>
            <a:r>
              <a:rPr lang="en-US" baseline="0" dirty="0"/>
              <a:t> called 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E8A20-7B47-48C2-8566-E78CF092480E}" type="slidenum">
              <a:rPr lang="en-US">
                <a:solidFill>
                  <a:srgbClr val="000000"/>
                </a:solidFill>
              </a:rPr>
              <a:pPr/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980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Both</a:t>
            </a:r>
            <a:r>
              <a:rPr lang="en-US" baseline="0" dirty="0"/>
              <a:t> implementations have an O(n) runtime</a:t>
            </a:r>
          </a:p>
          <a:p>
            <a:r>
              <a:rPr lang="en-US" baseline="0" dirty="0"/>
              <a:t>Tail Recursive will fail on factorial(999) because of </a:t>
            </a:r>
            <a:r>
              <a:rPr lang="en-US" baseline="0" dirty="0" err="1"/>
              <a:t>R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untimeError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Maximum recursion depth exceeded</a:t>
            </a:r>
          </a:p>
          <a:p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Optimized Tail recursive is essentially forced in Functional Languages like F# 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E8A20-7B47-48C2-8566-E78CF092480E}" type="slidenum">
              <a:rPr lang="en-US">
                <a:solidFill>
                  <a:srgbClr val="000000"/>
                </a:solidFill>
              </a:rPr>
              <a:pPr/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383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 userDrawn="1"/>
        </p:nvSpPr>
        <p:spPr>
          <a:xfrm>
            <a:off x="457200" y="56481"/>
            <a:ext cx="8229600" cy="37054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892034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kern="0"/>
              <a:t>Click to edit Master title style</a:t>
            </a:r>
            <a:endParaRPr lang="en-US" kern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01931" y="1189177"/>
            <a:ext cx="4033911" cy="1946751"/>
          </a:xfrm>
        </p:spPr>
        <p:txBody>
          <a:bodyPr wrap="square">
            <a:spAutoFit/>
          </a:bodyPr>
          <a:lstStyle>
            <a:lvl1pPr marL="211258" indent="-211258">
              <a:spcBef>
                <a:spcPts val="900"/>
              </a:spcBef>
              <a:buClr>
                <a:schemeClr val="tx1"/>
              </a:buClr>
              <a:buFont typeface="Arial" pitchFamily="34" charset="0"/>
              <a:buChar char="•"/>
              <a:defRPr sz="2353"/>
            </a:lvl1pPr>
            <a:lvl2pPr marL="390527" indent="-171451">
              <a:defRPr sz="1765"/>
            </a:lvl2pPr>
            <a:lvl3pPr marL="514352" indent="-123826">
              <a:tabLst/>
              <a:defRPr sz="1471"/>
            </a:lvl3pPr>
            <a:lvl4pPr marL="647702" indent="-133351">
              <a:defRPr/>
            </a:lvl4pPr>
            <a:lvl5pPr marL="771528" indent="-123826"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908161" y="1189177"/>
            <a:ext cx="4033911" cy="1946751"/>
          </a:xfrm>
        </p:spPr>
        <p:txBody>
          <a:bodyPr wrap="square">
            <a:spAutoFit/>
          </a:bodyPr>
          <a:lstStyle>
            <a:lvl1pPr marL="211258" indent="-211258">
              <a:spcBef>
                <a:spcPts val="900"/>
              </a:spcBef>
              <a:buClr>
                <a:schemeClr val="tx1"/>
              </a:buClr>
              <a:buFont typeface="Arial" pitchFamily="34" charset="0"/>
              <a:buChar char="•"/>
              <a:defRPr sz="2353"/>
            </a:lvl1pPr>
            <a:lvl2pPr marL="390527" indent="-171451">
              <a:defRPr sz="1765"/>
            </a:lvl2pPr>
            <a:lvl3pPr marL="514352" indent="-123826">
              <a:tabLst/>
              <a:defRPr sz="1471"/>
            </a:lvl3pPr>
            <a:lvl4pPr marL="647702" indent="-133351">
              <a:defRPr/>
            </a:lvl4pPr>
            <a:lvl5pPr marL="771528" indent="-123826"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832" y="6241190"/>
            <a:ext cx="1148240" cy="333838"/>
          </a:xfrm>
          <a:prstGeom prst="rect">
            <a:avLst/>
          </a:prstGeom>
        </p:spPr>
      </p:pic>
    </p:spTree>
    <p:extLst/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4/2/19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4/2/19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7692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481"/>
            <a:ext cx="8229600" cy="37054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89203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3474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22933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22933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 txBox="1">
            <a:spLocks/>
          </p:cNvSpPr>
          <p:nvPr userDrawn="1"/>
        </p:nvSpPr>
        <p:spPr>
          <a:xfrm>
            <a:off x="457200" y="56481"/>
            <a:ext cx="8229600" cy="37054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892034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kern="0"/>
              <a:t>Click to edit Master title style</a:t>
            </a:r>
            <a:endParaRPr lang="en-US" kern="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5026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90030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5026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90030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57200" y="56481"/>
            <a:ext cx="8229600" cy="37054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892034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kern="0"/>
              <a:t>Click to edit Master title style</a:t>
            </a:r>
            <a:endParaRPr lang="en-US" kern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93B8F6AE-8E1C-EE4A-A657-56686F92884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19530" y="176822"/>
            <a:ext cx="4496607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3822 – Engineering Computation 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725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3822: Lecture 31,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975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ungpa.github.io/fsharp-cheatsheet/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://www.bogotobogo.com/python/python_fncs_map_filter_reduce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www.smashingmagazine.com/2014/07/dont-be-scared-of-functional-programming/" TargetMode="External"/><Relationship Id="rId4" Type="http://schemas.openxmlformats.org/officeDocument/2006/relationships/hyperlink" Target="http://www.nyu.edu/classes/jcf/CSCI-GA.2110-001/handouts/IntroductionToLambdaCalculus.pdf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mskivert.com/code/fsharp/fsharp-cheat-sheet.pdf" TargetMode="External"/><Relationship Id="rId2" Type="http://schemas.openxmlformats.org/officeDocument/2006/relationships/hyperlink" Target="http://dungpa.github.io/fsharp-cheatsheet/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en.wikibooks.org/wiki/F_Sharp_Programming" TargetMode="External"/><Relationship Id="rId4" Type="http://schemas.openxmlformats.org/officeDocument/2006/relationships/hyperlink" Target="https://msdn.microsoft.com/en-us/library/dd233181.aspx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jpe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hyperlink" Target="http://fsprojects.github.io/FSharp.Configuration/" TargetMode="External"/><Relationship Id="rId3" Type="http://schemas.openxmlformats.org/officeDocument/2006/relationships/hyperlink" Target="http://lefthandedgoat.github.io/canopy/" TargetMode="External"/><Relationship Id="rId7" Type="http://schemas.openxmlformats.org/officeDocument/2006/relationships/hyperlink" Target="http://fsharp.github.io/FSharp.Data/" TargetMode="External"/><Relationship Id="rId2" Type="http://schemas.openxmlformats.org/officeDocument/2006/relationships/hyperlink" Target="https://github.com/fsharp/FsCheck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fsprojects.github.io/FSharp.Management/PowerShellProvider.html" TargetMode="External"/><Relationship Id="rId5" Type="http://schemas.openxmlformats.org/officeDocument/2006/relationships/hyperlink" Target="http://fsprojects.github.io/Paket/" TargetMode="External"/><Relationship Id="rId4" Type="http://schemas.openxmlformats.org/officeDocument/2006/relationships/hyperlink" Target="http://fsharp.github.io/FAKE/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functionalprogramming.slack.com/messages/fsharp/" TargetMode="External"/><Relationship Id="rId2" Type="http://schemas.openxmlformats.org/officeDocument/2006/relationships/hyperlink" Target="http://fsharp.org/" TargetMode="Externa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://www.tryfsharp.org/" TargetMode="External"/><Relationship Id="rId5" Type="http://schemas.openxmlformats.org/officeDocument/2006/relationships/hyperlink" Target="https://sergeytihon.wordpress.com/category/f-weekly/" TargetMode="External"/><Relationship Id="rId4" Type="http://schemas.openxmlformats.org/officeDocument/2006/relationships/hyperlink" Target="http://fsharpforfunandprofit.com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41338" y="1358900"/>
            <a:ext cx="4721225" cy="45481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Objectives:</a:t>
            </a:r>
          </a:p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Programming Paradigms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</a:rPr>
              <a:t>Simple Functional Ideas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</a:rPr>
              <a:t>Basic F# </a:t>
            </a:r>
          </a:p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Resources:</a:t>
            </a:r>
          </a:p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4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en-US" sz="1800" b="1" dirty="0">
                <a:solidFill>
                  <a:schemeClr val="accent2"/>
                </a:solidFill>
                <a:latin typeface="+mn-lt"/>
                <a:hlinkClick r:id="rId2"/>
              </a:rPr>
              <a:t>Map, Reduce, Filter</a:t>
            </a:r>
            <a:br>
              <a:rPr lang="en-US" b="1" dirty="0">
                <a:solidFill>
                  <a:srgbClr val="004000"/>
                </a:solidFill>
                <a:latin typeface="+mn-lt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F# Cheat Sheet</a:t>
            </a:r>
            <a:br>
              <a:rPr lang="en-US" sz="1800" b="1" dirty="0">
                <a:solidFill>
                  <a:schemeClr val="accent2"/>
                </a:solidFill>
                <a:latin typeface="+mn-lt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Lambda Calculus</a:t>
            </a:r>
            <a:br>
              <a:rPr lang="en-US" sz="1800" b="1" dirty="0">
                <a:solidFill>
                  <a:schemeClr val="accent2"/>
                </a:solidFill>
                <a:latin typeface="+mn-lt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5"/>
              </a:rPr>
              <a:t>Intro to Functional Programming</a:t>
            </a:r>
            <a:br>
              <a:rPr lang="en-US" sz="1800" b="1" dirty="0">
                <a:solidFill>
                  <a:schemeClr val="accent2"/>
                </a:solidFill>
                <a:latin typeface="+mn-lt"/>
              </a:rPr>
            </a:b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4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accent1"/>
                </a:solidFill>
              </a:rPr>
              <a:t>LECTURE 31: </a:t>
            </a:r>
            <a:r>
              <a:rPr lang="en-US" b="1" dirty="0">
                <a:solidFill>
                  <a:schemeClr val="accent2"/>
                </a:solidFill>
              </a:rPr>
              <a:t>INTRO TO FUNCTIONAL PROGRAMMING</a:t>
            </a:r>
          </a:p>
        </p:txBody>
      </p:sp>
      <p:pic>
        <p:nvPicPr>
          <p:cNvPr id="1026" name="Picture 2" descr="Image result for functional programmi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2563" y="3785680"/>
            <a:ext cx="3421546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functional programmi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2563" y="1138238"/>
            <a:ext cx="321945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0866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27013" y="2651551"/>
            <a:ext cx="4125912" cy="584775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x = [</a:t>
            </a:r>
            <a:r>
              <a:rPr lang="en-US" sz="1600" dirty="0">
                <a:solidFill>
                  <a:srgbClr val="C00000"/>
                </a:solidFill>
                <a:cs typeface="Consolas" panose="020B0609020204030204" pitchFamily="49" charset="0"/>
              </a:rPr>
              <a:t>0</a:t>
            </a:r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C00000"/>
                </a:solidFill>
                <a:cs typeface="Consolas" panose="020B0609020204030204" pitchFamily="49" charset="0"/>
              </a:rPr>
              <a:t>1</a:t>
            </a:r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C00000"/>
                </a:solidFill>
                <a:cs typeface="Consolas" panose="020B0609020204030204" pitchFamily="49" charset="0"/>
              </a:rPr>
              <a:t>2</a:t>
            </a:r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C00000"/>
                </a:solidFill>
                <a:cs typeface="Consolas" panose="020B0609020204030204" pitchFamily="49" charset="0"/>
              </a:rPr>
              <a:t>3</a:t>
            </a:r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C00000"/>
                </a:solidFill>
                <a:cs typeface="Consolas" panose="020B0609020204030204" pitchFamily="49" charset="0"/>
              </a:rPr>
              <a:t>4</a:t>
            </a:r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]</a:t>
            </a:r>
          </a:p>
          <a:p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sum(x)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69221" y="1989831"/>
            <a:ext cx="4370072" cy="1077218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66FF"/>
                </a:solidFill>
                <a:cs typeface="Consolas" panose="020B0609020204030204" pitchFamily="49" charset="0"/>
              </a:rPr>
              <a:t>import</a:t>
            </a:r>
            <a:r>
              <a:rPr lang="en-AU" sz="1600" dirty="0">
                <a:solidFill>
                  <a:srgbClr val="0070C0"/>
                </a:solidFill>
                <a:cs typeface="Consolas" panose="020B0609020204030204" pitchFamily="49" charset="0"/>
              </a:rPr>
              <a:t> 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functools</a:t>
            </a:r>
          </a:p>
          <a:p>
            <a:endParaRPr lang="en-AU" sz="1600" dirty="0">
              <a:solidFill>
                <a:srgbClr val="000000"/>
              </a:solidFill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x = [</a:t>
            </a:r>
            <a:r>
              <a:rPr lang="en-US" sz="1600" dirty="0">
                <a:solidFill>
                  <a:srgbClr val="C00000"/>
                </a:solidFill>
                <a:cs typeface="Consolas" panose="020B0609020204030204" pitchFamily="49" charset="0"/>
              </a:rPr>
              <a:t>0</a:t>
            </a:r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C00000"/>
                </a:solidFill>
                <a:cs typeface="Consolas" panose="020B0609020204030204" pitchFamily="49" charset="0"/>
              </a:rPr>
              <a:t>1</a:t>
            </a:r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C00000"/>
                </a:solidFill>
                <a:cs typeface="Consolas" panose="020B0609020204030204" pitchFamily="49" charset="0"/>
              </a:rPr>
              <a:t>2</a:t>
            </a:r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C00000"/>
                </a:solidFill>
                <a:cs typeface="Consolas" panose="020B0609020204030204" pitchFamily="49" charset="0"/>
              </a:rPr>
              <a:t>3</a:t>
            </a:r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C00000"/>
                </a:solidFill>
                <a:cs typeface="Consolas" panose="020B0609020204030204" pitchFamily="49" charset="0"/>
              </a:rPr>
              <a:t>4</a:t>
            </a:r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]</a:t>
            </a:r>
          </a:p>
          <a:p>
            <a:r>
              <a:rPr lang="en-US" sz="1600" dirty="0" err="1">
                <a:solidFill>
                  <a:srgbClr val="000000"/>
                </a:solidFill>
                <a:cs typeface="Consolas" panose="020B0609020204030204" pitchFamily="49" charset="0"/>
              </a:rPr>
              <a:t>ans</a:t>
            </a:r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 = functools.reduce(</a:t>
            </a:r>
            <a:r>
              <a:rPr lang="en-US" sz="1600" dirty="0">
                <a:solidFill>
                  <a:srgbClr val="0066FF"/>
                </a:solidFill>
                <a:cs typeface="Consolas" panose="020B0609020204030204" pitchFamily="49" charset="0"/>
              </a:rPr>
              <a:t>lambda</a:t>
            </a:r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 a, b: a + b, x)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17690" y="3236326"/>
            <a:ext cx="1344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>
                <a:solidFill>
                  <a:srgbClr val="000000"/>
                </a:solidFill>
                <a:latin typeface="Arial"/>
              </a:rPr>
              <a:t>Imperative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14699" y="3067049"/>
            <a:ext cx="2479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>
                <a:solidFill>
                  <a:srgbClr val="000000"/>
                </a:solidFill>
                <a:latin typeface="Arial"/>
              </a:rPr>
              <a:t>Functional Python 3.5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892034"/>
                </a:solidFill>
              </a:rPr>
              <a:t>Higher Order Functions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69221" y="3605658"/>
            <a:ext cx="4370072" cy="584775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x = [</a:t>
            </a:r>
            <a:r>
              <a:rPr lang="en-US" sz="1600" dirty="0">
                <a:solidFill>
                  <a:srgbClr val="C00000"/>
                </a:solidFill>
                <a:cs typeface="Consolas" panose="020B0609020204030204" pitchFamily="49" charset="0"/>
              </a:rPr>
              <a:t>0</a:t>
            </a:r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C00000"/>
                </a:solidFill>
                <a:cs typeface="Consolas" panose="020B0609020204030204" pitchFamily="49" charset="0"/>
              </a:rPr>
              <a:t>1</a:t>
            </a:r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C00000"/>
                </a:solidFill>
                <a:cs typeface="Consolas" panose="020B0609020204030204" pitchFamily="49" charset="0"/>
              </a:rPr>
              <a:t>2</a:t>
            </a:r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C00000"/>
                </a:solidFill>
                <a:cs typeface="Consolas" panose="020B0609020204030204" pitchFamily="49" charset="0"/>
              </a:rPr>
              <a:t>3</a:t>
            </a:r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C00000"/>
                </a:solidFill>
                <a:cs typeface="Consolas" panose="020B0609020204030204" pitchFamily="49" charset="0"/>
              </a:rPr>
              <a:t>4</a:t>
            </a:r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]</a:t>
            </a:r>
          </a:p>
          <a:p>
            <a:r>
              <a:rPr lang="en-US" sz="1600" dirty="0" err="1">
                <a:solidFill>
                  <a:srgbClr val="000000"/>
                </a:solidFill>
                <a:cs typeface="Consolas" panose="020B0609020204030204" pitchFamily="49" charset="0"/>
              </a:rPr>
              <a:t>ans</a:t>
            </a:r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 = reduce(</a:t>
            </a:r>
            <a:r>
              <a:rPr lang="en-US" sz="1600" dirty="0">
                <a:solidFill>
                  <a:srgbClr val="0066FF"/>
                </a:solidFill>
                <a:cs typeface="Consolas" panose="020B0609020204030204" pitchFamily="49" charset="0"/>
              </a:rPr>
              <a:t>lambda</a:t>
            </a:r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 a, b: a + b, x)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14699" y="4190433"/>
            <a:ext cx="2479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>
                <a:solidFill>
                  <a:srgbClr val="000000"/>
                </a:solidFill>
                <a:latin typeface="Arial"/>
              </a:rPr>
              <a:t>Functional Python 2.5</a:t>
            </a:r>
          </a:p>
        </p:txBody>
      </p:sp>
    </p:spTree>
    <p:extLst>
      <p:ext uri="{BB962C8B-B14F-4D97-AF65-F5344CB8AC3E}">
        <p14:creationId xmlns:p14="http://schemas.microsoft.com/office/powerpoint/2010/main" val="1184717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7013" y="2058967"/>
            <a:ext cx="4288904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 err="1">
                <a:solidFill>
                  <a:srgbClr val="0070C0"/>
                </a:solidFill>
                <a:cs typeface="Consolas" panose="020B0609020204030204" pitchFamily="49" charset="0"/>
              </a:rPr>
              <a:t>def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factorial(n, r=1) :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>
                <a:solidFill>
                  <a:srgbClr val="0070C0"/>
                </a:solidFill>
                <a:cs typeface="Consolas" panose="020B0609020204030204" pitchFamily="49" charset="0"/>
              </a:rPr>
              <a:t>if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n &lt;= 1 :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    </a:t>
            </a:r>
            <a:r>
              <a:rPr lang="en-AU" sz="1600" dirty="0">
                <a:solidFill>
                  <a:srgbClr val="0070C0"/>
                </a:solidFill>
                <a:cs typeface="Consolas" panose="020B0609020204030204" pitchFamily="49" charset="0"/>
              </a:rPr>
              <a:t>return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r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>
                <a:solidFill>
                  <a:srgbClr val="0070C0"/>
                </a:solidFill>
                <a:cs typeface="Consolas" panose="020B0609020204030204" pitchFamily="49" charset="0"/>
              </a:rPr>
              <a:t>else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: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    </a:t>
            </a:r>
            <a:r>
              <a:rPr lang="en-AU" sz="1600" dirty="0">
                <a:solidFill>
                  <a:srgbClr val="0070C0"/>
                </a:solidFill>
                <a:cs typeface="Consolas" panose="020B0609020204030204" pitchFamily="49" charset="0"/>
              </a:rPr>
              <a:t>return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factorial(n-1, n*r)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16588" y="2058966"/>
            <a:ext cx="4288904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 err="1">
                <a:solidFill>
                  <a:srgbClr val="0070C0"/>
                </a:solidFill>
                <a:cs typeface="Consolas" panose="020B0609020204030204" pitchFamily="49" charset="0"/>
              </a:rPr>
              <a:t>def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factorial(n):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>
                <a:solidFill>
                  <a:srgbClr val="0070C0"/>
                </a:solidFill>
                <a:cs typeface="Consolas" panose="020B0609020204030204" pitchFamily="49" charset="0"/>
              </a:rPr>
              <a:t>if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n==0 :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    </a:t>
            </a:r>
            <a:r>
              <a:rPr lang="en-AU" sz="1600" dirty="0">
                <a:solidFill>
                  <a:srgbClr val="0070C0"/>
                </a:solidFill>
                <a:cs typeface="Consolas" panose="020B0609020204030204" pitchFamily="49" charset="0"/>
              </a:rPr>
              <a:t>return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1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>
                <a:solidFill>
                  <a:srgbClr val="0070C0"/>
                </a:solidFill>
                <a:cs typeface="Consolas" panose="020B0609020204030204" pitchFamily="49" charset="0"/>
              </a:rPr>
              <a:t>else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: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    </a:t>
            </a:r>
            <a:r>
              <a:rPr lang="en-AU" sz="1600" dirty="0">
                <a:solidFill>
                  <a:srgbClr val="0070C0"/>
                </a:solidFill>
                <a:cs typeface="Consolas" panose="020B0609020204030204" pitchFamily="49" charset="0"/>
              </a:rPr>
              <a:t>return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n * factorial(n-1)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66932" y="3382406"/>
            <a:ext cx="2966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>
                <a:solidFill>
                  <a:srgbClr val="000000"/>
                </a:solidFill>
                <a:latin typeface="Arial"/>
              </a:rPr>
              <a:t>Optimized Tail Recursive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37341" y="3382406"/>
            <a:ext cx="2575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>
                <a:solidFill>
                  <a:srgbClr val="000000"/>
                </a:solidFill>
                <a:latin typeface="Arial"/>
              </a:rPr>
              <a:t>Tail Recursive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892034"/>
                </a:solidFill>
              </a:rPr>
              <a:t>Tail Call Recursion</a:t>
            </a:r>
          </a:p>
        </p:txBody>
      </p:sp>
    </p:spTree>
    <p:extLst>
      <p:ext uri="{BB962C8B-B14F-4D97-AF65-F5344CB8AC3E}">
        <p14:creationId xmlns:p14="http://schemas.microsoft.com/office/powerpoint/2010/main" val="114053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Consider a function </a:t>
            </a:r>
            <a:r>
              <a:rPr lang="en-US" dirty="0">
                <a:highlight>
                  <a:srgbClr val="DDDDDD"/>
                </a:highlight>
              </a:rPr>
              <a:t>f(a, b, c);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Maybe you want a function </a:t>
            </a:r>
            <a:r>
              <a:rPr lang="en-US" dirty="0">
                <a:highlight>
                  <a:srgbClr val="DDDDDD"/>
                </a:highlight>
              </a:rPr>
              <a:t>g(b, c) </a:t>
            </a:r>
            <a:r>
              <a:rPr lang="en-US" dirty="0"/>
              <a:t>that’s equivalent to </a:t>
            </a:r>
            <a:r>
              <a:rPr lang="en-US" dirty="0">
                <a:highlight>
                  <a:srgbClr val="DDDDDD"/>
                </a:highlight>
              </a:rPr>
              <a:t>f(1, b, c);</a:t>
            </a:r>
          </a:p>
          <a:p>
            <a:pPr marL="0" indent="0">
              <a:buNone/>
            </a:pPr>
            <a:r>
              <a:rPr lang="en-US" dirty="0"/>
              <a:t>This is called “partial function application”.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52160" y="2897723"/>
            <a:ext cx="6239679" cy="230832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66FF"/>
                </a:solidFill>
                <a:cs typeface="Consolas" panose="020B0609020204030204" pitchFamily="49" charset="0"/>
              </a:rPr>
              <a:t>import</a:t>
            </a:r>
            <a:r>
              <a:rPr lang="en-AU" sz="1600" dirty="0">
                <a:solidFill>
                  <a:srgbClr val="0070C0"/>
                </a:solidFill>
                <a:cs typeface="Consolas" panose="020B0609020204030204" pitchFamily="49" charset="0"/>
              </a:rPr>
              <a:t> 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functools</a:t>
            </a:r>
          </a:p>
          <a:p>
            <a:endParaRPr lang="en-AU" sz="1600" dirty="0">
              <a:solidFill>
                <a:srgbClr val="0070C0"/>
              </a:solidFill>
              <a:cs typeface="Consolas" panose="020B0609020204030204" pitchFamily="49" charset="0"/>
            </a:endParaRPr>
          </a:p>
          <a:p>
            <a:r>
              <a:rPr lang="en-AU" sz="1600" dirty="0">
                <a:solidFill>
                  <a:srgbClr val="0066FF"/>
                </a:solidFill>
                <a:cs typeface="Consolas" panose="020B0609020204030204" pitchFamily="49" charset="0"/>
              </a:rPr>
              <a:t>def</a:t>
            </a:r>
            <a:r>
              <a:rPr lang="en-AU" sz="1600" dirty="0">
                <a:solidFill>
                  <a:srgbClr val="0070C0"/>
                </a:solidFill>
                <a:cs typeface="Consolas" panose="020B0609020204030204" pitchFamily="49" charset="0"/>
              </a:rPr>
              <a:t> 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log(message, subsystem):</a:t>
            </a:r>
          </a:p>
          <a:p>
            <a:r>
              <a:rPr lang="en-AU" sz="1600" dirty="0">
                <a:solidFill>
                  <a:srgbClr val="0070C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>
                <a:solidFill>
                  <a:srgbClr val="00B050"/>
                </a:solidFill>
                <a:cs typeface="Consolas" panose="020B0609020204030204" pitchFamily="49" charset="0"/>
              </a:rPr>
              <a:t>"""Write the contents of 'message' to the specified subsystem."""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>
                <a:solidFill>
                  <a:srgbClr val="7030A0"/>
                </a:solidFill>
                <a:cs typeface="Consolas" panose="020B0609020204030204" pitchFamily="49" charset="0"/>
              </a:rPr>
              <a:t>print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(</a:t>
            </a:r>
            <a:r>
              <a:rPr lang="en-AU" sz="1600" dirty="0">
                <a:solidFill>
                  <a:srgbClr val="00B050"/>
                </a:solidFill>
                <a:cs typeface="Consolas" panose="020B0609020204030204" pitchFamily="49" charset="0"/>
              </a:rPr>
              <a:t>'%s: %s'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% (subsystem, message))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...</a:t>
            </a:r>
          </a:p>
          <a:p>
            <a:endParaRPr lang="en-AU" sz="1600" dirty="0">
              <a:solidFill>
                <a:srgbClr val="0070C0"/>
              </a:solidFill>
              <a:cs typeface="Consolas" panose="020B0609020204030204" pitchFamily="49" charset="0"/>
            </a:endParaRP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server_log = functools.partial(log, subsystem=</a:t>
            </a:r>
            <a:r>
              <a:rPr lang="en-AU" sz="1600" dirty="0">
                <a:solidFill>
                  <a:srgbClr val="00B050"/>
                </a:solidFill>
                <a:cs typeface="Consolas" panose="020B0609020204030204" pitchFamily="49" charset="0"/>
              </a:rPr>
              <a:t>'server'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)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server_log(</a:t>
            </a:r>
            <a:r>
              <a:rPr lang="en-AU" sz="1600" dirty="0">
                <a:solidFill>
                  <a:srgbClr val="00B050"/>
                </a:solidFill>
                <a:cs typeface="Consolas" panose="020B0609020204030204" pitchFamily="49" charset="0"/>
              </a:rPr>
              <a:t>'Unable to open socket'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74022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Next?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927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Basics with F#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9600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F# Syntax Cheat Sheets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http://dungpa.github.io/fsharp-cheatsheet/</a:t>
            </a:r>
            <a:endParaRPr lang="en-US" dirty="0"/>
          </a:p>
          <a:p>
            <a:r>
              <a:rPr lang="en-US" dirty="0">
                <a:hlinkClick r:id="rId3"/>
              </a:rPr>
              <a:t>http://www.samskivert.com/code/fsharp/fsharp-cheat-sheet.pdf</a:t>
            </a:r>
            <a:endParaRPr lang="en-US" dirty="0"/>
          </a:p>
          <a:p>
            <a:r>
              <a:rPr lang="en-US" dirty="0">
                <a:hlinkClick r:id="rId4"/>
              </a:rPr>
              <a:t>https://msdn.microsoft.com/en-us/library/dd233181.aspx</a:t>
            </a:r>
            <a:endParaRPr lang="en-US" dirty="0"/>
          </a:p>
          <a:p>
            <a:r>
              <a:rPr lang="en-US" dirty="0">
                <a:hlinkClick r:id="rId5"/>
              </a:rPr>
              <a:t>http://en.wikibooks.org/wiki/F_Sharp_Programming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717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F#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0C3555-6952-7840-AB99-0A7EBD31E745}" type="slidenum">
              <a:rPr lang="en-US" smtClean="0">
                <a:solidFill>
                  <a:srgbClr val="000000"/>
                </a:solidFill>
              </a:rPr>
              <a:pPr/>
              <a:t>15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89074" y="1418953"/>
            <a:ext cx="914400" cy="914400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318117" y="1622674"/>
            <a:ext cx="2474476" cy="246681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800" dirty="0">
                <a:solidFill>
                  <a:srgbClr val="FFFFFF"/>
                </a:solidFill>
              </a:rPr>
              <a:t>F#</a:t>
            </a:r>
            <a:endParaRPr lang="en-US" sz="1800" dirty="0">
              <a:solidFill>
                <a:srgbClr val="FFFFFF"/>
              </a:solidFill>
              <a:cs typeface="Georgia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907236" y="2372232"/>
            <a:ext cx="2357732" cy="116784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450"/>
              </a:spcBef>
              <a:spcAft>
                <a:spcPts val="300"/>
              </a:spcAft>
            </a:pPr>
            <a:r>
              <a:rPr lang="nb-NO" sz="1800" dirty="0" err="1">
                <a:solidFill>
                  <a:srgbClr val="000000"/>
                </a:solidFill>
              </a:rPr>
              <a:t>OCaml</a:t>
            </a:r>
            <a:endParaRPr lang="en-US" sz="1800" dirty="0" err="1">
              <a:solidFill>
                <a:srgbClr val="000000"/>
              </a:solidFill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5845742" y="2372232"/>
            <a:ext cx="2357732" cy="1167849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450"/>
              </a:spcBef>
              <a:spcAft>
                <a:spcPts val="300"/>
              </a:spcAft>
            </a:pPr>
            <a:r>
              <a:rPr lang="nb-NO" sz="1800" dirty="0">
                <a:solidFill>
                  <a:srgbClr val="000000"/>
                </a:solidFill>
              </a:rPr>
              <a:t>C#/.NET</a:t>
            </a:r>
            <a:endParaRPr lang="en-US" sz="1800" dirty="0" err="1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7561" y="3216915"/>
            <a:ext cx="2463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50"/>
              </a:spcBef>
              <a:spcAft>
                <a:spcPts val="300"/>
              </a:spcAft>
            </a:pPr>
            <a:r>
              <a:rPr lang="en-US" sz="1800" dirty="0">
                <a:solidFill>
                  <a:srgbClr val="000000"/>
                </a:solidFill>
                <a:latin typeface="Arial"/>
              </a:rPr>
              <a:t>Similar core language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25910" y="3216915"/>
            <a:ext cx="2460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450"/>
              </a:spcBef>
              <a:spcAft>
                <a:spcPts val="300"/>
              </a:spcAft>
            </a:pPr>
            <a:r>
              <a:rPr lang="en-US" sz="1800" dirty="0">
                <a:solidFill>
                  <a:srgbClr val="000000"/>
                </a:solidFill>
                <a:latin typeface="Arial"/>
              </a:rPr>
              <a:t>Similar object model</a:t>
            </a:r>
          </a:p>
        </p:txBody>
      </p:sp>
    </p:spTree>
    <p:extLst>
      <p:ext uri="{BB962C8B-B14F-4D97-AF65-F5344CB8AC3E}">
        <p14:creationId xmlns:p14="http://schemas.microsoft.com/office/powerpoint/2010/main" val="138974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/>
              <a:t>Imperative vs. Functional</a:t>
            </a:r>
            <a:endParaRPr lang="en-AU" dirty="0">
              <a:solidFill>
                <a:schemeClr val="accent1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289074" y="1418953"/>
            <a:ext cx="914400" cy="914400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8849" y="3224270"/>
            <a:ext cx="7054625" cy="486054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53000">
                <a:schemeClr val="accent1">
                  <a:lumMod val="20000"/>
                  <a:lumOff val="80000"/>
                </a:schemeClr>
              </a:gs>
              <a:gs pos="46000">
                <a:schemeClr val="tx2">
                  <a:lumMod val="20000"/>
                  <a:lumOff val="80000"/>
                </a:schemeClr>
              </a:gs>
              <a:gs pos="10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1800" dirty="0">
                <a:solidFill>
                  <a:srgbClr val="000000"/>
                </a:solidFill>
              </a:rPr>
              <a:t>Imperative                                             Functional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148849" y="1972865"/>
            <a:ext cx="4624355" cy="432048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800" dirty="0">
                <a:solidFill>
                  <a:srgbClr val="000000"/>
                </a:solidFill>
              </a:rPr>
              <a:t>C#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579119" y="2582116"/>
            <a:ext cx="4624355" cy="432048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1800" dirty="0">
                <a:solidFill>
                  <a:srgbClr val="000000"/>
                </a:solidFill>
              </a:rPr>
              <a:t>F#</a:t>
            </a:r>
          </a:p>
        </p:txBody>
      </p:sp>
    </p:spTree>
    <p:extLst>
      <p:ext uri="{BB962C8B-B14F-4D97-AF65-F5344CB8AC3E}">
        <p14:creationId xmlns:p14="http://schemas.microsoft.com/office/powerpoint/2010/main" val="1427377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“functional” even mean?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Preferring immutability</a:t>
            </a:r>
          </a:p>
          <a:p>
            <a:pPr lvl="1"/>
            <a:r>
              <a:rPr lang="en-US" dirty="0"/>
              <a:t>Avoid state changes, side effects, and mutable data as much as possible. </a:t>
            </a:r>
          </a:p>
          <a:p>
            <a:r>
              <a:rPr lang="en-US" dirty="0"/>
              <a:t>Using data in </a:t>
            </a:r>
            <a:r>
              <a:rPr lang="en-US" dirty="0">
                <a:sym typeface="Wingdings"/>
              </a:rPr>
              <a:t> </a:t>
            </a:r>
            <a:r>
              <a:rPr lang="en-US" dirty="0"/>
              <a:t>data out transformations</a:t>
            </a:r>
          </a:p>
          <a:p>
            <a:pPr lvl="1"/>
            <a:r>
              <a:rPr lang="en-US" dirty="0"/>
              <a:t>Try modeling your problem as a mapping of inputs to outputs. </a:t>
            </a:r>
          </a:p>
          <a:p>
            <a:pPr lvl="1"/>
            <a:r>
              <a:rPr lang="en-US" dirty="0"/>
              <a:t>Everything is an expression! Too much |&gt; ignore is often an anti-pattern</a:t>
            </a:r>
          </a:p>
          <a:p>
            <a:r>
              <a:rPr lang="en-US" dirty="0"/>
              <a:t>Treating functions as the unit of work, not objects</a:t>
            </a:r>
          </a:p>
          <a:p>
            <a:r>
              <a:rPr lang="en-US" dirty="0"/>
              <a:t>Looking at problems recursively </a:t>
            </a:r>
          </a:p>
          <a:p>
            <a:pPr lvl="1"/>
            <a:r>
              <a:rPr lang="en-US" dirty="0"/>
              <a:t>Think of ways to model a problem as successively smaller chunks of the same problem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202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Functional basics – Immutability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42892" y="2489231"/>
            <a:ext cx="1140056" cy="369332"/>
          </a:xfrm>
          <a:prstGeom prst="rect">
            <a:avLst/>
          </a:prstGeom>
          <a:solidFill>
            <a:srgbClr val="DDDDDD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AU" sz="1800" dirty="0" err="1">
                <a:solidFill>
                  <a:srgbClr val="0000CC"/>
                </a:solidFill>
              </a:rPr>
              <a:t>var</a:t>
            </a:r>
            <a:r>
              <a:rPr lang="en-AU" sz="1800" dirty="0">
                <a:solidFill>
                  <a:srgbClr val="000000"/>
                </a:solidFill>
              </a:rPr>
              <a:t> x = 1;</a:t>
            </a:r>
          </a:p>
        </p:txBody>
      </p:sp>
      <p:sp>
        <p:nvSpPr>
          <p:cNvPr id="34" name="Not Equal 33"/>
          <p:cNvSpPr/>
          <p:nvPr/>
        </p:nvSpPr>
        <p:spPr>
          <a:xfrm>
            <a:off x="3050461" y="2507795"/>
            <a:ext cx="561289" cy="325346"/>
          </a:xfrm>
          <a:prstGeom prst="mathNotEqual">
            <a:avLst>
              <a:gd name="adj1" fmla="val 6206"/>
              <a:gd name="adj2" fmla="val 6600000"/>
              <a:gd name="adj3" fmla="val 18685"/>
            </a:avLst>
          </a:prstGeom>
          <a:solidFill>
            <a:srgbClr val="DDDDD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>
              <a:solidFill>
                <a:srgbClr val="00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679263" y="2486892"/>
            <a:ext cx="998991" cy="369332"/>
          </a:xfrm>
          <a:prstGeom prst="rect">
            <a:avLst/>
          </a:prstGeom>
          <a:solidFill>
            <a:srgbClr val="DDDDDD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AU" sz="1800" dirty="0">
                <a:solidFill>
                  <a:srgbClr val="0000CC"/>
                </a:solidFill>
              </a:rPr>
              <a:t>let</a:t>
            </a:r>
            <a:r>
              <a:rPr lang="en-AU" sz="1800" dirty="0">
                <a:solidFill>
                  <a:srgbClr val="000000"/>
                </a:solidFill>
              </a:rPr>
              <a:t> x = 1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690072" y="3033545"/>
            <a:ext cx="569387" cy="369332"/>
          </a:xfrm>
          <a:prstGeom prst="rect">
            <a:avLst/>
          </a:prstGeom>
          <a:solidFill>
            <a:srgbClr val="DDDDDD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AU" sz="1800" dirty="0">
                <a:solidFill>
                  <a:srgbClr val="000000"/>
                </a:solidFill>
              </a:rPr>
              <a:t>x++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690071" y="3615252"/>
            <a:ext cx="1249060" cy="369332"/>
          </a:xfrm>
          <a:prstGeom prst="rect">
            <a:avLst/>
          </a:prstGeom>
          <a:solidFill>
            <a:srgbClr val="DDDDDD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AU" sz="1800" dirty="0">
                <a:solidFill>
                  <a:srgbClr val="0000CC"/>
                </a:solidFill>
              </a:rPr>
              <a:t>let</a:t>
            </a:r>
            <a:r>
              <a:rPr lang="en-AU" sz="1800" dirty="0">
                <a:solidFill>
                  <a:srgbClr val="000000"/>
                </a:solidFill>
              </a:rPr>
              <a:t> y = x+1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209889" y="2486892"/>
            <a:ext cx="1883849" cy="646331"/>
          </a:xfrm>
          <a:prstGeom prst="rect">
            <a:avLst/>
          </a:prstGeom>
          <a:solidFill>
            <a:srgbClr val="DDDDDD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AU" sz="1800" dirty="0">
                <a:solidFill>
                  <a:srgbClr val="0000CC"/>
                </a:solidFill>
              </a:rPr>
              <a:t>let mutable</a:t>
            </a:r>
            <a:r>
              <a:rPr lang="en-AU" sz="1800" dirty="0">
                <a:solidFill>
                  <a:srgbClr val="000000"/>
                </a:solidFill>
              </a:rPr>
              <a:t> x = 1</a:t>
            </a:r>
          </a:p>
          <a:p>
            <a:r>
              <a:rPr lang="en-AU" sz="1800" dirty="0">
                <a:solidFill>
                  <a:srgbClr val="000000"/>
                </a:solidFill>
              </a:rPr>
              <a:t>x&lt;-2</a:t>
            </a:r>
          </a:p>
        </p:txBody>
      </p:sp>
    </p:spTree>
    <p:extLst>
      <p:ext uri="{BB962C8B-B14F-4D97-AF65-F5344CB8AC3E}">
        <p14:creationId xmlns:p14="http://schemas.microsoft.com/office/powerpoint/2010/main" val="999175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588" y="-206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29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3157538" y="2381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103" name="Text Box 9"/>
          <p:cNvSpPr txBox="1">
            <a:spLocks noChangeArrowheads="1"/>
          </p:cNvSpPr>
          <p:nvPr/>
        </p:nvSpPr>
        <p:spPr bwMode="auto">
          <a:xfrm>
            <a:off x="184356" y="647700"/>
            <a:ext cx="8672513" cy="4847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endParaRPr lang="en-US" sz="1800" b="1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endParaRPr lang="en-US" sz="1800" b="1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000000"/>
                </a:solidFill>
              </a:rPr>
              <a:t>Imperative</a:t>
            </a:r>
          </a:p>
          <a:p>
            <a:pPr marL="171450" indent="-171450">
              <a:spcBef>
                <a:spcPct val="50000"/>
              </a:spcBef>
              <a:buFontTx/>
              <a:buChar char="•"/>
            </a:pPr>
            <a:endParaRPr lang="en-US" sz="1800" b="1" dirty="0">
              <a:solidFill>
                <a:srgbClr val="000000"/>
              </a:solidFill>
            </a:endParaRPr>
          </a:p>
          <a:p>
            <a:pPr marL="171450" indent="-171450">
              <a:spcBef>
                <a:spcPct val="50000"/>
              </a:spcBef>
              <a:buFontTx/>
              <a:buChar char="•"/>
            </a:pPr>
            <a:endParaRPr lang="en-US" sz="1800" b="1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000000"/>
                </a:solidFill>
              </a:rPr>
              <a:t>Object Oriented </a:t>
            </a:r>
          </a:p>
          <a:p>
            <a:pPr marL="171450" indent="-171450">
              <a:spcBef>
                <a:spcPct val="50000"/>
              </a:spcBef>
              <a:buFontTx/>
              <a:buChar char="•"/>
            </a:pPr>
            <a:endParaRPr lang="en-US" sz="1800" b="1" dirty="0">
              <a:solidFill>
                <a:srgbClr val="000000"/>
              </a:solidFill>
            </a:endParaRPr>
          </a:p>
          <a:p>
            <a:pPr marL="171450" indent="-171450">
              <a:spcBef>
                <a:spcPct val="50000"/>
              </a:spcBef>
              <a:buFontTx/>
              <a:buChar char="•"/>
            </a:pPr>
            <a:endParaRPr lang="en-US" sz="1800" b="1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000000"/>
                </a:solidFill>
              </a:rPr>
              <a:t>Declarative</a:t>
            </a:r>
          </a:p>
          <a:p>
            <a:pPr marL="171450" indent="-171450">
              <a:spcBef>
                <a:spcPct val="50000"/>
              </a:spcBef>
              <a:buFontTx/>
              <a:buChar char="•"/>
            </a:pPr>
            <a:endParaRPr lang="en-US" sz="1800" b="1" dirty="0">
              <a:solidFill>
                <a:srgbClr val="000000"/>
              </a:solidFill>
            </a:endParaRPr>
          </a:p>
          <a:p>
            <a:pPr marL="171450" indent="-171450">
              <a:spcBef>
                <a:spcPct val="50000"/>
              </a:spcBef>
              <a:buFontTx/>
              <a:buChar char="•"/>
            </a:pPr>
            <a:endParaRPr lang="en-US" sz="1800" b="1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000000"/>
                </a:solidFill>
              </a:rPr>
              <a:t>Functional</a:t>
            </a:r>
          </a:p>
        </p:txBody>
      </p:sp>
      <p:sp>
        <p:nvSpPr>
          <p:cNvPr id="410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892034"/>
                </a:solidFill>
              </a:rPr>
              <a:t>Programming Paradigms</a:t>
            </a:r>
          </a:p>
        </p:txBody>
      </p:sp>
      <p:pic>
        <p:nvPicPr>
          <p:cNvPr id="32" name="Picture 4" descr="Image result for c/C++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398" y="1313658"/>
            <a:ext cx="1159695" cy="614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6" descr="Image result for c/C++ 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819" y="1121323"/>
            <a:ext cx="944255" cy="944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8" descr="Image result for imperative programming language logo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190" y="1259743"/>
            <a:ext cx="729704" cy="729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0" descr="Image result for imperative programming language logo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275" y="1077231"/>
            <a:ext cx="1094727" cy="1094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10" descr="Image result for imperative programming language logo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039" y="2315915"/>
            <a:ext cx="1094727" cy="1094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14" descr="Image result for C# logo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071" y="2419935"/>
            <a:ext cx="871846" cy="83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6" descr="Image result for c/C++ 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222" y="2292889"/>
            <a:ext cx="944255" cy="944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8" descr="Image result for imperative programming language logo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939" y="2418826"/>
            <a:ext cx="729704" cy="729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18" descr="Image result for Scala logo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091" y="2612146"/>
            <a:ext cx="1496052" cy="444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0" descr="Image result for SQL logo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93" y="3566322"/>
            <a:ext cx="1640932" cy="861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2" descr="Image result for my SQL logo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766" y="3655705"/>
            <a:ext cx="1320073" cy="68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4" descr="Image result for CSS logo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349" y="3577681"/>
            <a:ext cx="598782" cy="839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6" descr="Image result for haskell logo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0056" y="4995294"/>
            <a:ext cx="2267820" cy="551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30" descr="Image result for OCaml logo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704" y="4976653"/>
            <a:ext cx="1944868" cy="53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32" descr="Image result for F# log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93" y="4882981"/>
            <a:ext cx="868143" cy="833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36" descr="Image result for imperative programming logos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872" y="1293421"/>
            <a:ext cx="1310223" cy="655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38" descr="Image result for C programming logos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4095" y="1076103"/>
            <a:ext cx="1160473" cy="1160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Image result for ruby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879" y="2372248"/>
            <a:ext cx="716784" cy="822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Image result for python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912" y="1229019"/>
            <a:ext cx="1200259" cy="81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4" descr="Image result for python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661" y="2392307"/>
            <a:ext cx="1200259" cy="81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 descr="Image result for python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9574" y="4837769"/>
            <a:ext cx="1200259" cy="81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TextBox 52"/>
          <p:cNvSpPr txBox="1"/>
          <p:nvPr/>
        </p:nvSpPr>
        <p:spPr>
          <a:xfrm>
            <a:off x="1533898" y="5547919"/>
            <a:ext cx="726532" cy="627864"/>
          </a:xfrm>
          <a:prstGeom prst="rect">
            <a:avLst/>
          </a:prstGeom>
          <a:noFill/>
        </p:spPr>
        <p:txBody>
          <a:bodyPr wrap="squar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rgbClr val="333399"/>
                </a:solidFill>
              </a:rPr>
              <a:t>F#</a:t>
            </a:r>
          </a:p>
        </p:txBody>
      </p:sp>
      <p:pic>
        <p:nvPicPr>
          <p:cNvPr id="54" name="Picture 6" descr="Lambda lc.sv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5196" y="4884151"/>
            <a:ext cx="717413" cy="717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extBox 54"/>
          <p:cNvSpPr txBox="1"/>
          <p:nvPr/>
        </p:nvSpPr>
        <p:spPr>
          <a:xfrm>
            <a:off x="2126412" y="5543704"/>
            <a:ext cx="1640600" cy="627864"/>
          </a:xfrm>
          <a:prstGeom prst="rect">
            <a:avLst/>
          </a:prstGeom>
          <a:noFill/>
        </p:spPr>
        <p:txBody>
          <a:bodyPr wrap="squar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rgbClr val="333399"/>
                </a:solidFill>
              </a:rPr>
              <a:t>Scheme</a:t>
            </a:r>
          </a:p>
        </p:txBody>
      </p:sp>
    </p:spTree>
    <p:extLst>
      <p:ext uri="{BB962C8B-B14F-4D97-AF65-F5344CB8AC3E}">
        <p14:creationId xmlns:p14="http://schemas.microsoft.com/office/powerpoint/2010/main" val="3535077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Declarative Style </a:t>
            </a:r>
          </a:p>
        </p:txBody>
      </p:sp>
      <p:sp>
        <p:nvSpPr>
          <p:cNvPr id="3" name="Rectangle 2"/>
          <p:cNvSpPr/>
          <p:nvPr/>
        </p:nvSpPr>
        <p:spPr>
          <a:xfrm>
            <a:off x="2753239" y="3706708"/>
            <a:ext cx="3637521" cy="578556"/>
          </a:xfrm>
          <a:prstGeom prst="rect">
            <a:avLst/>
          </a:prstGeom>
          <a:solidFill>
            <a:srgbClr val="DDDDDD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2000"/>
              </a:lnSpc>
            </a:pPr>
            <a:r>
              <a:rPr lang="en-AU" sz="16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var</a:t>
            </a:r>
            <a:r>
              <a:rPr lang="en-AU" sz="16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60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vipCustomers</a:t>
            </a:r>
            <a:r>
              <a:rPr lang="en-AU" sz="16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AU" sz="160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customers.Where</a:t>
            </a:r>
            <a:r>
              <a:rPr lang="en-AU" sz="16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(c =&gt; </a:t>
            </a:r>
            <a:r>
              <a:rPr lang="en-AU" sz="160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c.IsVip</a:t>
            </a:r>
            <a:r>
              <a:rPr lang="en-AU" sz="16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</p:txBody>
      </p:sp>
      <p:sp>
        <p:nvSpPr>
          <p:cNvPr id="4" name="Rectangle 3"/>
          <p:cNvSpPr/>
          <p:nvPr/>
        </p:nvSpPr>
        <p:spPr>
          <a:xfrm>
            <a:off x="2753239" y="1576585"/>
            <a:ext cx="3637521" cy="1850828"/>
          </a:xfrm>
          <a:prstGeom prst="rect">
            <a:avLst/>
          </a:prstGeom>
          <a:solidFill>
            <a:srgbClr val="DDDDDD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3000"/>
              </a:lnSpc>
            </a:pPr>
            <a:r>
              <a:rPr lang="en-AU" sz="16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var</a:t>
            </a:r>
            <a:r>
              <a:rPr lang="en-AU" sz="16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60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vipCustomers</a:t>
            </a:r>
            <a:r>
              <a:rPr lang="en-AU" sz="16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AU" sz="16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AU" sz="16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600" dirty="0">
                <a:solidFill>
                  <a:srgbClr val="000000">
                    <a:lumMod val="50000"/>
                  </a:srgb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List</a:t>
            </a:r>
            <a:r>
              <a:rPr lang="en-AU" sz="16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en-AU" sz="1600" dirty="0">
                <a:solidFill>
                  <a:srgbClr val="000000">
                    <a:lumMod val="50000"/>
                  </a:srgb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Customer</a:t>
            </a:r>
            <a:r>
              <a:rPr lang="en-AU" sz="16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&gt;();</a:t>
            </a:r>
          </a:p>
          <a:p>
            <a:pPr>
              <a:lnSpc>
                <a:spcPct val="103000"/>
              </a:lnSpc>
            </a:pPr>
            <a:r>
              <a:rPr lang="en-AU" sz="1600" dirty="0" err="1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foreach</a:t>
            </a:r>
            <a:r>
              <a:rPr lang="en-AU" sz="16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AU" sz="16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var</a:t>
            </a:r>
            <a:r>
              <a:rPr lang="en-AU" sz="16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customer </a:t>
            </a:r>
            <a:r>
              <a:rPr lang="en-AU" sz="16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AU" sz="16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customers)</a:t>
            </a:r>
          </a:p>
          <a:p>
            <a:pPr>
              <a:lnSpc>
                <a:spcPct val="103000"/>
              </a:lnSpc>
            </a:pPr>
            <a:r>
              <a:rPr lang="en-AU" sz="16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</a:p>
          <a:p>
            <a:pPr>
              <a:lnSpc>
                <a:spcPct val="103000"/>
              </a:lnSpc>
            </a:pPr>
            <a:r>
              <a:rPr lang="en-AU" sz="16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AU" sz="16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n-AU" sz="16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AU" sz="160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customer.IsVip</a:t>
            </a:r>
            <a:r>
              <a:rPr lang="en-AU" sz="16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3000"/>
              </a:lnSpc>
            </a:pPr>
            <a:r>
              <a:rPr lang="en-AU" sz="16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n-AU" sz="160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vipCustomers.Add</a:t>
            </a:r>
            <a:r>
              <a:rPr lang="en-AU" sz="16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(customer);</a:t>
            </a:r>
          </a:p>
          <a:p>
            <a:pPr>
              <a:lnSpc>
                <a:spcPct val="103000"/>
              </a:lnSpc>
              <a:spcAft>
                <a:spcPts val="450"/>
              </a:spcAft>
            </a:pPr>
            <a:r>
              <a:rPr lang="en-AU" sz="16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08818" y="2317333"/>
            <a:ext cx="2144421" cy="369332"/>
            <a:chOff x="6408473" y="1872124"/>
            <a:chExt cx="3582547" cy="656590"/>
          </a:xfrm>
        </p:grpSpPr>
        <p:sp>
          <p:nvSpPr>
            <p:cNvPr id="6" name="TextBox 5"/>
            <p:cNvSpPr txBox="1"/>
            <p:nvPr/>
          </p:nvSpPr>
          <p:spPr>
            <a:xfrm>
              <a:off x="6408473" y="1872124"/>
              <a:ext cx="2387471" cy="65659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800" dirty="0">
                  <a:solidFill>
                    <a:srgbClr val="000000"/>
                  </a:solidFill>
                  <a:latin typeface="Arial"/>
                </a:rPr>
                <a:t>Imperative</a:t>
              </a:r>
            </a:p>
          </p:txBody>
        </p:sp>
        <p:cxnSp>
          <p:nvCxnSpPr>
            <p:cNvPr id="7" name="Straight Arrow Connector 6"/>
            <p:cNvCxnSpPr>
              <a:stCxn id="6" idx="3"/>
              <a:endCxn id="4" idx="1"/>
            </p:cNvCxnSpPr>
            <p:nvPr/>
          </p:nvCxnSpPr>
          <p:spPr>
            <a:xfrm>
              <a:off x="8795944" y="2200419"/>
              <a:ext cx="1195076" cy="0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594359" y="3811320"/>
            <a:ext cx="2158880" cy="369332"/>
            <a:chOff x="6446043" y="836664"/>
            <a:chExt cx="3838008" cy="656588"/>
          </a:xfrm>
        </p:grpSpPr>
        <p:sp>
          <p:nvSpPr>
            <p:cNvPr id="9" name="TextBox 8"/>
            <p:cNvSpPr txBox="1"/>
            <p:nvPr/>
          </p:nvSpPr>
          <p:spPr>
            <a:xfrm>
              <a:off x="6446043" y="836664"/>
              <a:ext cx="2566289" cy="65658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800" dirty="0">
                  <a:solidFill>
                    <a:srgbClr val="000000"/>
                  </a:solidFill>
                  <a:latin typeface="Arial"/>
                </a:rPr>
                <a:t>Declarative</a:t>
              </a:r>
            </a:p>
          </p:txBody>
        </p:sp>
        <p:cxnSp>
          <p:nvCxnSpPr>
            <p:cNvPr id="10" name="Straight Arrow Connector 9"/>
            <p:cNvCxnSpPr>
              <a:stCxn id="9" idx="3"/>
              <a:endCxn id="3" idx="1"/>
            </p:cNvCxnSpPr>
            <p:nvPr/>
          </p:nvCxnSpPr>
          <p:spPr>
            <a:xfrm>
              <a:off x="9012332" y="1164958"/>
              <a:ext cx="1271719" cy="0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62496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Functions</a:t>
            </a:r>
            <a:endParaRPr lang="en-AU" dirty="0">
              <a:solidFill>
                <a:schemeClr val="accent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300605" y="2211877"/>
            <a:ext cx="3047296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 err="1">
                <a:solidFill>
                  <a:srgbClr val="0000CC"/>
                </a:solidFill>
                <a:cs typeface="Consolas" panose="020B0609020204030204" pitchFamily="49" charset="0"/>
              </a:rPr>
              <a:t>int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Add(</a:t>
            </a:r>
            <a:r>
              <a:rPr lang="en-AU" sz="1600" dirty="0" err="1">
                <a:solidFill>
                  <a:srgbClr val="0000CC"/>
                </a:solidFill>
                <a:cs typeface="Consolas" panose="020B0609020204030204" pitchFamily="49" charset="0"/>
              </a:rPr>
              <a:t>int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x, </a:t>
            </a:r>
            <a:r>
              <a:rPr lang="en-AU" sz="1600" dirty="0" err="1">
                <a:solidFill>
                  <a:srgbClr val="0000CC"/>
                </a:solidFill>
                <a:cs typeface="Consolas" panose="020B0609020204030204" pitchFamily="49" charset="0"/>
              </a:rPr>
              <a:t>int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y)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{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 err="1">
                <a:solidFill>
                  <a:srgbClr val="0000CC"/>
                </a:solidFill>
                <a:cs typeface="Consolas" panose="020B0609020204030204" pitchFamily="49" charset="0"/>
              </a:rPr>
              <a:t>var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z = x + y;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return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z;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 err="1">
                <a:solidFill>
                  <a:srgbClr val="0000CC"/>
                </a:solidFill>
                <a:cs typeface="Consolas" panose="020B0609020204030204" pitchFamily="49" charset="0"/>
              </a:rPr>
              <a:t>int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Add(</a:t>
            </a:r>
            <a:r>
              <a:rPr lang="en-AU" sz="1600" dirty="0" err="1">
                <a:solidFill>
                  <a:srgbClr val="0000CC"/>
                </a:solidFill>
                <a:cs typeface="Consolas" panose="020B0609020204030204" pitchFamily="49" charset="0"/>
              </a:rPr>
              <a:t>int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x, </a:t>
            </a:r>
            <a:r>
              <a:rPr lang="en-AU" sz="1600" dirty="0" err="1">
                <a:solidFill>
                  <a:srgbClr val="0000CC"/>
                </a:solidFill>
                <a:cs typeface="Consolas" panose="020B0609020204030204" pitchFamily="49" charset="0"/>
              </a:rPr>
              <a:t>int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y)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{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 err="1">
                <a:solidFill>
                  <a:srgbClr val="0000CC"/>
                </a:solidFill>
                <a:cs typeface="Consolas" panose="020B0609020204030204" pitchFamily="49" charset="0"/>
              </a:rPr>
              <a:t>var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z = x + y;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return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z;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 err="1">
                <a:solidFill>
                  <a:srgbClr val="000000">
                    <a:lumMod val="65000"/>
                  </a:srgbClr>
                </a:solidFill>
                <a:cs typeface="Consolas" panose="020B0609020204030204" pitchFamily="49" charset="0"/>
              </a:rPr>
              <a:t>int</a:t>
            </a:r>
            <a:r>
              <a:rPr lang="en-AU" sz="1600" dirty="0">
                <a:solidFill>
                  <a:srgbClr val="000000">
                    <a:lumMod val="65000"/>
                  </a:srgbClr>
                </a:solidFill>
                <a:cs typeface="Consolas" panose="020B0609020204030204" pitchFamily="49" charset="0"/>
              </a:rPr>
              <a:t> 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Add(</a:t>
            </a:r>
            <a:r>
              <a:rPr lang="en-AU" sz="1600" dirty="0" err="1">
                <a:solidFill>
                  <a:srgbClr val="000000">
                    <a:lumMod val="65000"/>
                  </a:srgbClr>
                </a:solidFill>
                <a:cs typeface="Consolas" panose="020B0609020204030204" pitchFamily="49" charset="0"/>
              </a:rPr>
              <a:t>int</a:t>
            </a:r>
            <a:r>
              <a:rPr lang="en-AU" sz="1600" dirty="0">
                <a:solidFill>
                  <a:srgbClr val="000000">
                    <a:lumMod val="65000"/>
                  </a:srgbClr>
                </a:solidFill>
                <a:cs typeface="Consolas" panose="020B0609020204030204" pitchFamily="49" charset="0"/>
              </a:rPr>
              <a:t> 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x, </a:t>
            </a:r>
            <a:r>
              <a:rPr lang="en-AU" sz="1600" dirty="0" err="1">
                <a:solidFill>
                  <a:srgbClr val="000000">
                    <a:lumMod val="65000"/>
                  </a:srgbClr>
                </a:solidFill>
                <a:cs typeface="Consolas" panose="020B0609020204030204" pitchFamily="49" charset="0"/>
              </a:rPr>
              <a:t>int</a:t>
            </a:r>
            <a:r>
              <a:rPr lang="en-AU" sz="1600" dirty="0">
                <a:solidFill>
                  <a:srgbClr val="000000">
                    <a:lumMod val="65000"/>
                  </a:srgbClr>
                </a:solidFill>
                <a:cs typeface="Consolas" panose="020B0609020204030204" pitchFamily="49" charset="0"/>
              </a:rPr>
              <a:t> 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y)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{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 err="1">
                <a:solidFill>
                  <a:srgbClr val="0000CC"/>
                </a:solidFill>
                <a:cs typeface="Consolas" panose="020B0609020204030204" pitchFamily="49" charset="0"/>
              </a:rPr>
              <a:t>var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z = x + y;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return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z;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Add(x, y)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{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 err="1">
                <a:solidFill>
                  <a:srgbClr val="0000CC"/>
                </a:solidFill>
                <a:cs typeface="Consolas" panose="020B0609020204030204" pitchFamily="49" charset="0"/>
              </a:rPr>
              <a:t>var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z = x + y;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return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z;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776372" y="2203410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0000">
                    <a:lumMod val="65000"/>
                  </a:srgbClr>
                </a:solidFill>
                <a:cs typeface="Consolas" panose="020B0609020204030204" pitchFamily="49" charset="0"/>
              </a:rPr>
              <a:t>Add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(x, y)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{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 err="1">
                <a:solidFill>
                  <a:srgbClr val="0000CC"/>
                </a:solidFill>
                <a:cs typeface="Consolas" panose="020B0609020204030204" pitchFamily="49" charset="0"/>
              </a:rPr>
              <a:t>var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z = x + y;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return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z;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add(x, y)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{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 err="1">
                <a:solidFill>
                  <a:srgbClr val="0000CC"/>
                </a:solidFill>
                <a:cs typeface="Consolas" panose="020B0609020204030204" pitchFamily="49" charset="0"/>
              </a:rPr>
              <a:t>var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z = x + y;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return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z;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add</a:t>
            </a:r>
            <a:r>
              <a:rPr lang="en-AU" sz="1600" dirty="0">
                <a:solidFill>
                  <a:srgbClr val="000000">
                    <a:lumMod val="65000"/>
                  </a:srgbClr>
                </a:solidFill>
                <a:cs typeface="Consolas" panose="020B0609020204030204" pitchFamily="49" charset="0"/>
              </a:rPr>
              <a:t>(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x</a:t>
            </a:r>
            <a:r>
              <a:rPr lang="en-AU" sz="1600" dirty="0">
                <a:solidFill>
                  <a:srgbClr val="000000">
                    <a:lumMod val="65000"/>
                  </a:srgbClr>
                </a:solidFill>
                <a:cs typeface="Consolas" panose="020B0609020204030204" pitchFamily="49" charset="0"/>
              </a:rPr>
              <a:t>,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y</a:t>
            </a:r>
            <a:r>
              <a:rPr lang="en-AU" sz="1600" dirty="0">
                <a:solidFill>
                  <a:srgbClr val="000000">
                    <a:lumMod val="65000"/>
                  </a:srgbClr>
                </a:solidFill>
                <a:cs typeface="Consolas" panose="020B0609020204030204" pitchFamily="49" charset="0"/>
              </a:rPr>
              <a:t>)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{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 err="1">
                <a:solidFill>
                  <a:srgbClr val="0000CC"/>
                </a:solidFill>
                <a:cs typeface="Consolas" panose="020B0609020204030204" pitchFamily="49" charset="0"/>
              </a:rPr>
              <a:t>var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z = x + y;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return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z;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add x y</a:t>
            </a:r>
            <a:endParaRPr lang="en-AU" sz="1600" dirty="0">
              <a:solidFill>
                <a:srgbClr val="000000">
                  <a:lumMod val="65000"/>
                </a:srgbClr>
              </a:solidFill>
              <a:cs typeface="Consolas" panose="020B0609020204030204" pitchFamily="49" charset="0"/>
            </a:endParaRP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{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 err="1">
                <a:solidFill>
                  <a:srgbClr val="0000CC"/>
                </a:solidFill>
                <a:cs typeface="Consolas" panose="020B0609020204030204" pitchFamily="49" charset="0"/>
              </a:rPr>
              <a:t>var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z = x + y;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return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z;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let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add x y =</a:t>
            </a:r>
            <a:endParaRPr lang="en-AU" sz="1600" dirty="0">
              <a:solidFill>
                <a:srgbClr val="000000">
                  <a:lumMod val="65000"/>
                </a:srgbClr>
              </a:solidFill>
              <a:cs typeface="Consolas" panose="020B0609020204030204" pitchFamily="49" charset="0"/>
            </a:endParaRP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{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 err="1">
                <a:solidFill>
                  <a:srgbClr val="0000CC"/>
                </a:solidFill>
                <a:cs typeface="Consolas" panose="020B0609020204030204" pitchFamily="49" charset="0"/>
              </a:rPr>
              <a:t>var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z = x + y;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return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z;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let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add x y =</a:t>
            </a:r>
            <a:endParaRPr lang="en-AU" sz="1600" dirty="0">
              <a:solidFill>
                <a:srgbClr val="000000">
                  <a:lumMod val="65000"/>
                </a:srgbClr>
              </a:solidFill>
              <a:cs typeface="Consolas" panose="020B0609020204030204" pitchFamily="49" charset="0"/>
            </a:endParaRPr>
          </a:p>
          <a:p>
            <a:r>
              <a:rPr lang="en-AU" sz="1600" dirty="0">
                <a:solidFill>
                  <a:srgbClr val="000000">
                    <a:lumMod val="65000"/>
                  </a:srgbClr>
                </a:solidFill>
                <a:cs typeface="Consolas" panose="020B0609020204030204" pitchFamily="49" charset="0"/>
              </a:rPr>
              <a:t>{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 err="1">
                <a:solidFill>
                  <a:srgbClr val="0000CC"/>
                </a:solidFill>
                <a:cs typeface="Consolas" panose="020B0609020204030204" pitchFamily="49" charset="0"/>
              </a:rPr>
              <a:t>var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z = x + y;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return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z;</a:t>
            </a:r>
          </a:p>
          <a:p>
            <a:r>
              <a:rPr lang="en-AU" sz="1600" dirty="0">
                <a:solidFill>
                  <a:srgbClr val="000000">
                    <a:lumMod val="65000"/>
                  </a:srgbClr>
                </a:solidFill>
                <a:cs typeface="Consolas" panose="020B0609020204030204" pitchFamily="49" charset="0"/>
              </a:rPr>
              <a:t>}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let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add x y =</a:t>
            </a:r>
          </a:p>
          <a:p>
            <a:endParaRPr lang="en-AU" sz="1600" dirty="0">
              <a:solidFill>
                <a:srgbClr val="000000">
                  <a:lumMod val="65000"/>
                </a:srgbClr>
              </a:solidFill>
              <a:cs typeface="Consolas" panose="020B0609020204030204" pitchFamily="49" charset="0"/>
            </a:endParaRP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 err="1">
                <a:solidFill>
                  <a:srgbClr val="0000CC"/>
                </a:solidFill>
                <a:cs typeface="Consolas" panose="020B0609020204030204" pitchFamily="49" charset="0"/>
              </a:rPr>
              <a:t>var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z = x + y;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return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z; </a:t>
            </a:r>
          </a:p>
          <a:p>
            <a:endParaRPr lang="en-AU" sz="1600" dirty="0">
              <a:solidFill>
                <a:srgbClr val="000000"/>
              </a:solidFill>
              <a:cs typeface="Consolas" panose="020B0609020204030204" pitchFamily="49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let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add x y =</a:t>
            </a:r>
          </a:p>
          <a:p>
            <a:endParaRPr lang="en-AU" sz="1600" dirty="0">
              <a:solidFill>
                <a:srgbClr val="000000">
                  <a:lumMod val="65000"/>
                </a:srgbClr>
              </a:solidFill>
              <a:cs typeface="Consolas" panose="020B0609020204030204" pitchFamily="49" charset="0"/>
            </a:endParaRP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 err="1">
                <a:solidFill>
                  <a:srgbClr val="0000CC"/>
                </a:solidFill>
                <a:cs typeface="Consolas" panose="020B0609020204030204" pitchFamily="49" charset="0"/>
              </a:rPr>
              <a:t>var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z = x + y</a:t>
            </a:r>
            <a:r>
              <a:rPr lang="en-AU" sz="1600" dirty="0">
                <a:solidFill>
                  <a:srgbClr val="000000">
                    <a:lumMod val="65000"/>
                  </a:srgbClr>
                </a:solidFill>
                <a:cs typeface="Consolas" panose="020B0609020204030204" pitchFamily="49" charset="0"/>
              </a:rPr>
              <a:t>;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return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z</a:t>
            </a:r>
            <a:r>
              <a:rPr lang="en-AU" sz="1600" dirty="0">
                <a:solidFill>
                  <a:srgbClr val="000000">
                    <a:lumMod val="65000"/>
                  </a:srgbClr>
                </a:solidFill>
                <a:cs typeface="Consolas" panose="020B0609020204030204" pitchFamily="49" charset="0"/>
              </a:rPr>
              <a:t>;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</a:t>
            </a:r>
          </a:p>
          <a:p>
            <a:endParaRPr lang="en-AU" sz="1600" dirty="0">
              <a:solidFill>
                <a:srgbClr val="000000"/>
              </a:solidFill>
              <a:cs typeface="Consolas" panose="020B0609020204030204" pitchFamily="49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let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add x y =</a:t>
            </a:r>
          </a:p>
          <a:p>
            <a:endParaRPr lang="en-AU" sz="1600" dirty="0">
              <a:solidFill>
                <a:srgbClr val="000000">
                  <a:lumMod val="65000"/>
                </a:srgbClr>
              </a:solidFill>
              <a:cs typeface="Consolas" panose="020B0609020204030204" pitchFamily="49" charset="0"/>
            </a:endParaRP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 err="1">
                <a:solidFill>
                  <a:srgbClr val="0000CC"/>
                </a:solidFill>
                <a:cs typeface="Consolas" panose="020B0609020204030204" pitchFamily="49" charset="0"/>
              </a:rPr>
              <a:t>var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z = x + y</a:t>
            </a:r>
            <a:endParaRPr lang="en-AU" sz="1600" dirty="0">
              <a:solidFill>
                <a:srgbClr val="000000">
                  <a:lumMod val="65000"/>
                </a:srgbClr>
              </a:solidFill>
              <a:cs typeface="Consolas" panose="020B0609020204030204" pitchFamily="49" charset="0"/>
            </a:endParaRP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return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z</a:t>
            </a:r>
          </a:p>
          <a:p>
            <a:endParaRPr lang="en-AU" sz="1600" dirty="0">
              <a:solidFill>
                <a:srgbClr val="000000"/>
              </a:solidFill>
              <a:cs typeface="Consolas" panose="020B0609020204030204" pitchFamily="49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let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add x y =</a:t>
            </a:r>
          </a:p>
          <a:p>
            <a:endParaRPr lang="en-AU" sz="1600" dirty="0">
              <a:solidFill>
                <a:srgbClr val="000000">
                  <a:lumMod val="65000"/>
                </a:srgbClr>
              </a:solidFill>
              <a:cs typeface="Consolas" panose="020B0609020204030204" pitchFamily="49" charset="0"/>
            </a:endParaRP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 err="1">
                <a:solidFill>
                  <a:srgbClr val="000000">
                    <a:lumMod val="65000"/>
                  </a:srgbClr>
                </a:solidFill>
                <a:cs typeface="Consolas" panose="020B0609020204030204" pitchFamily="49" charset="0"/>
              </a:rPr>
              <a:t>var</a:t>
            </a:r>
            <a:r>
              <a:rPr lang="en-AU" sz="1600" dirty="0">
                <a:solidFill>
                  <a:srgbClr val="000000">
                    <a:lumMod val="65000"/>
                  </a:srgbClr>
                </a:solidFill>
                <a:cs typeface="Consolas" panose="020B0609020204030204" pitchFamily="49" charset="0"/>
              </a:rPr>
              <a:t> 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z = x + y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return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z</a:t>
            </a:r>
          </a:p>
          <a:p>
            <a:endParaRPr lang="en-AU" sz="1600" dirty="0">
              <a:solidFill>
                <a:srgbClr val="000000"/>
              </a:solidFill>
              <a:cs typeface="Consolas" panose="020B0609020204030204" pitchFamily="49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let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add x y =</a:t>
            </a:r>
            <a:endParaRPr lang="en-AU" sz="1600" dirty="0">
              <a:solidFill>
                <a:srgbClr val="000000">
                  <a:lumMod val="65000"/>
                </a:srgbClr>
              </a:solidFill>
              <a:cs typeface="Consolas" panose="020B0609020204030204" pitchFamily="49" charset="0"/>
            </a:endParaRPr>
          </a:p>
          <a:p>
            <a:endParaRPr lang="en-AU" sz="1600" dirty="0">
              <a:solidFill>
                <a:srgbClr val="000000"/>
              </a:solidFill>
              <a:cs typeface="Consolas" panose="020B0609020204030204" pitchFamily="49" charset="0"/>
            </a:endParaRP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let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z = x + y</a:t>
            </a:r>
            <a:endParaRPr lang="en-AU" sz="1600" dirty="0">
              <a:solidFill>
                <a:srgbClr val="000000">
                  <a:lumMod val="65000"/>
                </a:srgbClr>
              </a:solidFill>
              <a:cs typeface="Consolas" panose="020B0609020204030204" pitchFamily="49" charset="0"/>
            </a:endParaRP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return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z</a:t>
            </a:r>
          </a:p>
          <a:p>
            <a:endParaRPr lang="en-AU" sz="1600" dirty="0">
              <a:solidFill>
                <a:srgbClr val="000000"/>
              </a:solidFill>
              <a:cs typeface="Consolas" panose="020B0609020204030204" pitchFamily="49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let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add x y =</a:t>
            </a:r>
          </a:p>
          <a:p>
            <a:endParaRPr lang="en-AU" sz="1600" dirty="0">
              <a:solidFill>
                <a:srgbClr val="000000">
                  <a:lumMod val="65000"/>
                </a:srgbClr>
              </a:solidFill>
              <a:cs typeface="Consolas" panose="020B0609020204030204" pitchFamily="49" charset="0"/>
            </a:endParaRP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let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z = x + y</a:t>
            </a:r>
            <a:endParaRPr lang="en-AU" sz="1600" dirty="0">
              <a:solidFill>
                <a:srgbClr val="000000">
                  <a:lumMod val="65000"/>
                </a:srgbClr>
              </a:solidFill>
              <a:cs typeface="Consolas" panose="020B0609020204030204" pitchFamily="49" charset="0"/>
            </a:endParaRP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>
                <a:solidFill>
                  <a:srgbClr val="000000">
                    <a:lumMod val="65000"/>
                  </a:srgbClr>
                </a:solidFill>
                <a:cs typeface="Consolas" panose="020B0609020204030204" pitchFamily="49" charset="0"/>
              </a:rPr>
              <a:t>return 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z</a:t>
            </a:r>
          </a:p>
          <a:p>
            <a:endParaRPr lang="en-AU" sz="1600" dirty="0">
              <a:solidFill>
                <a:srgbClr val="000000"/>
              </a:solidFill>
              <a:cs typeface="Consolas" panose="020B0609020204030204" pitchFamily="49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let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add x y =</a:t>
            </a:r>
            <a:endParaRPr lang="en-AU" sz="1600" dirty="0">
              <a:solidFill>
                <a:srgbClr val="000000">
                  <a:lumMod val="65000"/>
                </a:srgbClr>
              </a:solidFill>
              <a:cs typeface="Consolas" panose="020B0609020204030204" pitchFamily="49" charset="0"/>
            </a:endParaRP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</a:p>
          <a:p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    let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z = x + y</a:t>
            </a:r>
            <a:endParaRPr lang="en-AU" sz="1600" dirty="0">
              <a:solidFill>
                <a:srgbClr val="000000">
                  <a:lumMod val="65000"/>
                </a:srgbClr>
              </a:solidFill>
              <a:cs typeface="Consolas" panose="020B0609020204030204" pitchFamily="49" charset="0"/>
            </a:endParaRP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z</a:t>
            </a:r>
          </a:p>
          <a:p>
            <a:endParaRPr lang="en-AU" sz="1600" dirty="0">
              <a:solidFill>
                <a:srgbClr val="000000"/>
              </a:solidFill>
              <a:cs typeface="Consolas" panose="020B0609020204030204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let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add x y =</a:t>
            </a:r>
            <a:endParaRPr lang="en-AU" sz="1600" dirty="0">
              <a:solidFill>
                <a:srgbClr val="000000">
                  <a:lumMod val="65000"/>
                </a:srgbClr>
              </a:solidFill>
              <a:cs typeface="Consolas" panose="020B0609020204030204" pitchFamily="49" charset="0"/>
            </a:endParaRP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let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z = x + y</a:t>
            </a:r>
            <a:endParaRPr lang="en-AU" sz="1600" dirty="0">
              <a:solidFill>
                <a:srgbClr val="000000">
                  <a:lumMod val="65000"/>
                </a:srgbClr>
              </a:solidFill>
              <a:cs typeface="Consolas" panose="020B0609020204030204" pitchFamily="49" charset="0"/>
            </a:endParaRP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z</a:t>
            </a:r>
          </a:p>
          <a:p>
            <a:endParaRPr lang="en-AU" sz="1600" dirty="0">
              <a:solidFill>
                <a:srgbClr val="000000"/>
              </a:solidFill>
              <a:cs typeface="Consolas" panose="020B0609020204030204" pitchFamily="49" charset="0"/>
            </a:endParaRPr>
          </a:p>
          <a:p>
            <a:endParaRPr lang="en-AU" sz="1600" dirty="0">
              <a:solidFill>
                <a:srgbClr val="000000"/>
              </a:solidFill>
              <a:cs typeface="Consolas" panose="020B0609020204030204" pitchFamily="49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776372" y="2203413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let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add x y =</a:t>
            </a:r>
            <a:endParaRPr lang="en-AU" sz="1600" dirty="0">
              <a:solidFill>
                <a:srgbClr val="000000">
                  <a:lumMod val="65000"/>
                </a:srgbClr>
              </a:solidFill>
              <a:cs typeface="Consolas" panose="020B0609020204030204" pitchFamily="49" charset="0"/>
            </a:endParaRP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>
                <a:solidFill>
                  <a:srgbClr val="000000">
                    <a:lumMod val="65000"/>
                  </a:srgbClr>
                </a:solidFill>
                <a:cs typeface="Consolas" panose="020B0609020204030204" pitchFamily="49" charset="0"/>
              </a:rPr>
              <a:t>let z = 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x + y</a:t>
            </a:r>
            <a:endParaRPr lang="en-AU" sz="1600" dirty="0">
              <a:solidFill>
                <a:srgbClr val="000000">
                  <a:lumMod val="65000"/>
                </a:srgbClr>
              </a:solidFill>
              <a:cs typeface="Consolas" panose="020B0609020204030204" pitchFamily="49" charset="0"/>
            </a:endParaRP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>
                <a:solidFill>
                  <a:srgbClr val="000000">
                    <a:lumMod val="65000"/>
                  </a:srgbClr>
                </a:solidFill>
                <a:cs typeface="Consolas" panose="020B0609020204030204" pitchFamily="49" charset="0"/>
              </a:rPr>
              <a:t>z</a:t>
            </a:r>
          </a:p>
          <a:p>
            <a:endParaRPr lang="en-AU" sz="1600" dirty="0">
              <a:solidFill>
                <a:srgbClr val="000000"/>
              </a:solidFill>
              <a:cs typeface="Consolas" panose="020B0609020204030204" pitchFamily="49" charset="0"/>
            </a:endParaRPr>
          </a:p>
          <a:p>
            <a:endParaRPr lang="en-AU" sz="1600" dirty="0">
              <a:solidFill>
                <a:srgbClr val="000000"/>
              </a:solidFill>
              <a:cs typeface="Consolas" panose="020B0609020204030204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776372" y="2203413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let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add x y =</a:t>
            </a:r>
            <a:endParaRPr lang="en-AU" sz="1600" dirty="0">
              <a:solidFill>
                <a:srgbClr val="000000">
                  <a:lumMod val="65000"/>
                </a:srgbClr>
              </a:solidFill>
              <a:cs typeface="Consolas" panose="020B0609020204030204" pitchFamily="49" charset="0"/>
            </a:endParaRP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x + y</a:t>
            </a:r>
          </a:p>
          <a:p>
            <a:endParaRPr lang="en-AU" sz="1600" dirty="0">
              <a:solidFill>
                <a:srgbClr val="000000">
                  <a:lumMod val="65000"/>
                </a:srgbClr>
              </a:solidFill>
              <a:cs typeface="Consolas" panose="020B0609020204030204" pitchFamily="49" charset="0"/>
            </a:endParaRP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endParaRPr lang="en-AU" sz="1600" dirty="0">
              <a:solidFill>
                <a:srgbClr val="000000">
                  <a:lumMod val="65000"/>
                </a:srgbClr>
              </a:solidFill>
              <a:cs typeface="Consolas" panose="020B0609020204030204" pitchFamily="49" charset="0"/>
            </a:endParaRPr>
          </a:p>
          <a:p>
            <a:endParaRPr lang="en-AU" sz="1600" dirty="0">
              <a:solidFill>
                <a:srgbClr val="000000"/>
              </a:solidFill>
              <a:cs typeface="Consolas" panose="020B0609020204030204" pitchFamily="49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776372" y="2203413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let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add x y = x + y</a:t>
            </a:r>
          </a:p>
          <a:p>
            <a:endParaRPr lang="en-AU" sz="1600" dirty="0">
              <a:solidFill>
                <a:srgbClr val="000000">
                  <a:lumMod val="65000"/>
                </a:srgbClr>
              </a:solidFill>
              <a:cs typeface="Consolas" panose="020B0609020204030204" pitchFamily="49" charset="0"/>
            </a:endParaRPr>
          </a:p>
          <a:p>
            <a:endParaRPr lang="en-AU" sz="1600" dirty="0">
              <a:solidFill>
                <a:srgbClr val="000000">
                  <a:lumMod val="65000"/>
                </a:srgbClr>
              </a:solidFill>
              <a:cs typeface="Consolas" panose="020B0609020204030204" pitchFamily="49" charset="0"/>
            </a:endParaRPr>
          </a:p>
          <a:p>
            <a:endParaRPr lang="en-AU" sz="1600" dirty="0">
              <a:solidFill>
                <a:srgbClr val="000000">
                  <a:lumMod val="65000"/>
                </a:srgbClr>
              </a:solidFill>
              <a:cs typeface="Consolas" panose="020B0609020204030204" pitchFamily="49" charset="0"/>
            </a:endParaRPr>
          </a:p>
          <a:p>
            <a:endParaRPr lang="en-AU" sz="1600" dirty="0">
              <a:solidFill>
                <a:srgbClr val="000000"/>
              </a:solidFill>
              <a:cs typeface="Consolas" panose="020B0609020204030204" pitchFamily="49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607754" y="3573752"/>
            <a:ext cx="1443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dirty="0" err="1">
                <a:solidFill>
                  <a:srgbClr val="0000CC"/>
                </a:solidFill>
                <a:latin typeface="Arial"/>
                <a:cs typeface="Consolas" panose="020B0609020204030204" pitchFamily="49" charset="0"/>
              </a:rPr>
              <a:t>int</a:t>
            </a:r>
            <a:r>
              <a:rPr lang="en-AU" sz="1600" dirty="0">
                <a:solidFill>
                  <a:srgbClr val="000000"/>
                </a:solidFill>
                <a:latin typeface="Arial"/>
                <a:cs typeface="Consolas" panose="020B0609020204030204" pitchFamily="49" charset="0"/>
              </a:rPr>
              <a:t> -&gt; </a:t>
            </a:r>
            <a:r>
              <a:rPr lang="en-AU" sz="1600" dirty="0" err="1">
                <a:solidFill>
                  <a:srgbClr val="0000CC"/>
                </a:solidFill>
                <a:latin typeface="Arial"/>
                <a:cs typeface="Consolas" panose="020B0609020204030204" pitchFamily="49" charset="0"/>
              </a:rPr>
              <a:t>int</a:t>
            </a:r>
            <a:r>
              <a:rPr lang="en-AU" sz="1600" dirty="0">
                <a:solidFill>
                  <a:srgbClr val="000000"/>
                </a:solidFill>
                <a:latin typeface="Arial"/>
                <a:cs typeface="Consolas" panose="020B0609020204030204" pitchFamily="49" charset="0"/>
              </a:rPr>
              <a:t> -&gt; </a:t>
            </a:r>
            <a:r>
              <a:rPr lang="en-AU" sz="1600" dirty="0" err="1">
                <a:solidFill>
                  <a:srgbClr val="0000CC"/>
                </a:solidFill>
                <a:latin typeface="Arial"/>
                <a:cs typeface="Consolas" panose="020B0609020204030204" pitchFamily="49" charset="0"/>
              </a:rPr>
              <a:t>int</a:t>
            </a:r>
            <a:endParaRPr lang="en-AU" sz="1600" dirty="0">
              <a:solidFill>
                <a:srgbClr val="0000CC"/>
              </a:solidFill>
              <a:latin typeface="Arial"/>
              <a:cs typeface="Consolas" panose="020B0609020204030204" pitchFamily="49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945462" y="3573752"/>
            <a:ext cx="16450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dirty="0" err="1">
                <a:solidFill>
                  <a:srgbClr val="0099CC"/>
                </a:solidFill>
                <a:latin typeface="Arial"/>
                <a:cs typeface="Consolas" panose="020B0609020204030204" pitchFamily="49" charset="0"/>
              </a:rPr>
              <a:t>Func</a:t>
            </a:r>
            <a:r>
              <a:rPr lang="en-AU" sz="1600" dirty="0">
                <a:solidFill>
                  <a:srgbClr val="000000"/>
                </a:solidFill>
                <a:latin typeface="Arial"/>
                <a:cs typeface="Consolas" panose="020B0609020204030204" pitchFamily="49" charset="0"/>
              </a:rPr>
              <a:t>&lt;</a:t>
            </a:r>
            <a:r>
              <a:rPr lang="en-AU" sz="1600" dirty="0" err="1">
                <a:solidFill>
                  <a:srgbClr val="0000CC"/>
                </a:solidFill>
                <a:latin typeface="Arial"/>
                <a:cs typeface="Consolas" panose="020B0609020204030204" pitchFamily="49" charset="0"/>
              </a:rPr>
              <a:t>int</a:t>
            </a:r>
            <a:r>
              <a:rPr lang="en-AU" sz="1600" dirty="0" err="1">
                <a:solidFill>
                  <a:srgbClr val="000000"/>
                </a:solidFill>
                <a:latin typeface="Arial"/>
                <a:cs typeface="Consolas" panose="020B0609020204030204" pitchFamily="49" charset="0"/>
              </a:rPr>
              <a:t>,</a:t>
            </a:r>
            <a:r>
              <a:rPr lang="en-AU" sz="1600" dirty="0" err="1">
                <a:solidFill>
                  <a:srgbClr val="0000CC"/>
                </a:solidFill>
                <a:latin typeface="Arial"/>
                <a:cs typeface="Consolas" panose="020B0609020204030204" pitchFamily="49" charset="0"/>
              </a:rPr>
              <a:t>int</a:t>
            </a:r>
            <a:r>
              <a:rPr lang="en-AU" sz="1600" dirty="0" err="1">
                <a:solidFill>
                  <a:srgbClr val="000000"/>
                </a:solidFill>
                <a:latin typeface="Arial"/>
                <a:cs typeface="Consolas" panose="020B0609020204030204" pitchFamily="49" charset="0"/>
              </a:rPr>
              <a:t>,</a:t>
            </a:r>
            <a:r>
              <a:rPr lang="en-AU" sz="1600" dirty="0" err="1">
                <a:solidFill>
                  <a:srgbClr val="0000CC"/>
                </a:solidFill>
                <a:latin typeface="Arial"/>
                <a:cs typeface="Consolas" panose="020B0609020204030204" pitchFamily="49" charset="0"/>
              </a:rPr>
              <a:t>int</a:t>
            </a:r>
            <a:r>
              <a:rPr lang="en-AU" sz="1600" dirty="0">
                <a:solidFill>
                  <a:srgbClr val="000000"/>
                </a:solidFill>
                <a:latin typeface="Arial"/>
                <a:cs typeface="Consolas" panose="020B0609020204030204" pitchFamily="49" charset="0"/>
              </a:rPr>
              <a:t>&gt;</a:t>
            </a:r>
            <a:endParaRPr lang="en-AU" sz="1600" dirty="0">
              <a:solidFill>
                <a:srgbClr val="FFFFE2"/>
              </a:solidFill>
              <a:latin typeface="Arial"/>
              <a:cs typeface="Consolas" panose="020B0609020204030204" pitchFamily="49" charset="0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2670669" y="3859385"/>
            <a:ext cx="814204" cy="458436"/>
            <a:chOff x="2517700" y="5843595"/>
            <a:chExt cx="1085604" cy="611250"/>
          </a:xfrm>
        </p:grpSpPr>
        <p:sp>
          <p:nvSpPr>
            <p:cNvPr id="64" name="TextBox 63"/>
            <p:cNvSpPr txBox="1"/>
            <p:nvPr/>
          </p:nvSpPr>
          <p:spPr>
            <a:xfrm>
              <a:off x="2517993" y="5979329"/>
              <a:ext cx="474917" cy="451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AU" sz="1600" dirty="0">
                  <a:solidFill>
                    <a:srgbClr val="333399"/>
                  </a:solidFill>
                  <a:latin typeface="Arial"/>
                  <a:cs typeface="Consolas" panose="020B0609020204030204" pitchFamily="49" charset="0"/>
                </a:rPr>
                <a:t>In</a:t>
              </a:r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 flipH="1" flipV="1">
              <a:off x="2517700" y="5859257"/>
              <a:ext cx="155030" cy="158364"/>
            </a:xfrm>
            <a:prstGeom prst="straightConnector1">
              <a:avLst/>
            </a:prstGeom>
            <a:ln w="38100">
              <a:solidFill>
                <a:srgbClr val="33339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 flipV="1">
              <a:off x="2816490" y="5843595"/>
              <a:ext cx="125445" cy="183581"/>
            </a:xfrm>
            <a:prstGeom prst="straightConnector1">
              <a:avLst/>
            </a:prstGeom>
            <a:ln w="38100">
              <a:solidFill>
                <a:srgbClr val="33339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2914654" y="6003438"/>
              <a:ext cx="688650" cy="451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AU" sz="1600" dirty="0">
                  <a:solidFill>
                    <a:srgbClr val="333399"/>
                  </a:solidFill>
                  <a:latin typeface="Arial"/>
                  <a:cs typeface="Consolas" panose="020B0609020204030204" pitchFamily="49" charset="0"/>
                </a:rPr>
                <a:t>Out</a:t>
              </a:r>
            </a:p>
          </p:txBody>
        </p:sp>
        <p:cxnSp>
          <p:nvCxnSpPr>
            <p:cNvPr id="68" name="Straight Arrow Connector 67"/>
            <p:cNvCxnSpPr/>
            <p:nvPr/>
          </p:nvCxnSpPr>
          <p:spPr>
            <a:xfrm flipV="1">
              <a:off x="3225577" y="5847362"/>
              <a:ext cx="16570" cy="238978"/>
            </a:xfrm>
            <a:prstGeom prst="straightConnector1">
              <a:avLst/>
            </a:prstGeom>
            <a:ln w="38100">
              <a:solidFill>
                <a:srgbClr val="33339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5872239" y="3803217"/>
            <a:ext cx="1175346" cy="455609"/>
            <a:chOff x="2555800" y="5835757"/>
            <a:chExt cx="1567128" cy="607478"/>
          </a:xfrm>
        </p:grpSpPr>
        <p:sp>
          <p:nvSpPr>
            <p:cNvPr id="70" name="TextBox 69"/>
            <p:cNvSpPr txBox="1"/>
            <p:nvPr/>
          </p:nvSpPr>
          <p:spPr>
            <a:xfrm>
              <a:off x="2556091" y="5979323"/>
              <a:ext cx="474917" cy="4514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AU" sz="1600" dirty="0">
                  <a:solidFill>
                    <a:srgbClr val="333399"/>
                  </a:solidFill>
                  <a:latin typeface="Arial"/>
                  <a:cs typeface="Consolas" panose="020B0609020204030204" pitchFamily="49" charset="0"/>
                </a:rPr>
                <a:t>In</a:t>
              </a:r>
            </a:p>
          </p:txBody>
        </p:sp>
        <p:cxnSp>
          <p:nvCxnSpPr>
            <p:cNvPr id="71" name="Straight Arrow Connector 70"/>
            <p:cNvCxnSpPr/>
            <p:nvPr/>
          </p:nvCxnSpPr>
          <p:spPr>
            <a:xfrm flipH="1" flipV="1">
              <a:off x="2555800" y="5859257"/>
              <a:ext cx="155030" cy="158364"/>
            </a:xfrm>
            <a:prstGeom prst="straightConnector1">
              <a:avLst/>
            </a:prstGeom>
            <a:ln w="38100">
              <a:solidFill>
                <a:srgbClr val="33339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 flipV="1">
              <a:off x="2855679" y="5838501"/>
              <a:ext cx="125445" cy="183581"/>
            </a:xfrm>
            <a:prstGeom prst="straightConnector1">
              <a:avLst/>
            </a:prstGeom>
            <a:ln w="38100">
              <a:solidFill>
                <a:srgbClr val="33339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3434277" y="5991830"/>
              <a:ext cx="688651" cy="4514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AU" sz="1600" dirty="0">
                  <a:solidFill>
                    <a:srgbClr val="333399"/>
                  </a:solidFill>
                  <a:latin typeface="Arial"/>
                  <a:cs typeface="Consolas" panose="020B0609020204030204" pitchFamily="49" charset="0"/>
                </a:rPr>
                <a:t>Out</a:t>
              </a:r>
            </a:p>
          </p:txBody>
        </p:sp>
        <p:cxnSp>
          <p:nvCxnSpPr>
            <p:cNvPr id="74" name="Straight Arrow Connector 73"/>
            <p:cNvCxnSpPr/>
            <p:nvPr/>
          </p:nvCxnSpPr>
          <p:spPr>
            <a:xfrm flipV="1">
              <a:off x="3745204" y="5835757"/>
              <a:ext cx="16570" cy="238978"/>
            </a:xfrm>
            <a:prstGeom prst="straightConnector1">
              <a:avLst/>
            </a:prstGeom>
            <a:ln w="38100">
              <a:solidFill>
                <a:srgbClr val="33339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TextBox 74"/>
          <p:cNvSpPr txBox="1"/>
          <p:nvPr/>
        </p:nvSpPr>
        <p:spPr>
          <a:xfrm>
            <a:off x="1300605" y="2211877"/>
            <a:ext cx="3047296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 err="1">
                <a:solidFill>
                  <a:srgbClr val="0000CC"/>
                </a:solidFill>
                <a:cs typeface="Consolas" panose="020B0609020204030204" pitchFamily="49" charset="0"/>
              </a:rPr>
              <a:t>int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Add(</a:t>
            </a:r>
            <a:r>
              <a:rPr lang="en-AU" sz="1600" dirty="0" err="1">
                <a:solidFill>
                  <a:srgbClr val="0000CC"/>
                </a:solidFill>
                <a:cs typeface="Consolas" panose="020B0609020204030204" pitchFamily="49" charset="0"/>
              </a:rPr>
              <a:t>int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x, </a:t>
            </a:r>
            <a:r>
              <a:rPr lang="en-AU" sz="1600" dirty="0" err="1">
                <a:solidFill>
                  <a:srgbClr val="0000CC"/>
                </a:solidFill>
                <a:cs typeface="Consolas" panose="020B0609020204030204" pitchFamily="49" charset="0"/>
              </a:rPr>
              <a:t>int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y)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{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 err="1">
                <a:solidFill>
                  <a:srgbClr val="000000">
                    <a:lumMod val="65000"/>
                  </a:srgbClr>
                </a:solidFill>
                <a:cs typeface="Consolas" panose="020B0609020204030204" pitchFamily="49" charset="0"/>
              </a:rPr>
              <a:t>var</a:t>
            </a:r>
            <a:r>
              <a:rPr lang="en-AU" sz="1600" dirty="0">
                <a:solidFill>
                  <a:srgbClr val="000000">
                    <a:lumMod val="65000"/>
                  </a:srgbClr>
                </a:solidFill>
                <a:cs typeface="Consolas" panose="020B0609020204030204" pitchFamily="49" charset="0"/>
              </a:rPr>
              <a:t> z = 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x + y;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return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</a:t>
            </a:r>
            <a:r>
              <a:rPr lang="en-AU" sz="1600" dirty="0">
                <a:solidFill>
                  <a:srgbClr val="000000">
                    <a:lumMod val="65000"/>
                  </a:srgbClr>
                </a:solidFill>
                <a:cs typeface="Consolas" panose="020B0609020204030204" pitchFamily="49" charset="0"/>
              </a:rPr>
              <a:t>z;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300605" y="2220153"/>
            <a:ext cx="3047296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 err="1">
                <a:solidFill>
                  <a:srgbClr val="0000CC"/>
                </a:solidFill>
                <a:cs typeface="Consolas" panose="020B0609020204030204" pitchFamily="49" charset="0"/>
              </a:rPr>
              <a:t>int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Add(</a:t>
            </a:r>
            <a:r>
              <a:rPr lang="en-AU" sz="1600" dirty="0" err="1">
                <a:solidFill>
                  <a:srgbClr val="0000CC"/>
                </a:solidFill>
                <a:cs typeface="Consolas" panose="020B0609020204030204" pitchFamily="49" charset="0"/>
              </a:rPr>
              <a:t>int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x, </a:t>
            </a:r>
            <a:r>
              <a:rPr lang="en-AU" sz="1600" dirty="0" err="1">
                <a:solidFill>
                  <a:srgbClr val="0000CC"/>
                </a:solidFill>
                <a:cs typeface="Consolas" panose="020B0609020204030204" pitchFamily="49" charset="0"/>
              </a:rPr>
              <a:t>int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y)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{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>
                <a:solidFill>
                  <a:srgbClr val="0000CC"/>
                </a:solidFill>
                <a:cs typeface="Consolas" panose="020B0609020204030204" pitchFamily="49" charset="0"/>
              </a:rPr>
              <a:t>return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x + y;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} </a:t>
            </a:r>
          </a:p>
          <a:p>
            <a:endParaRPr lang="en-AU" sz="1600" dirty="0">
              <a:solidFill>
                <a:srgbClr val="000000"/>
              </a:solidFill>
              <a:cs typeface="Consolas" panose="020B0609020204030204" pitchFamily="49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765473" y="2257026"/>
            <a:ext cx="1068121" cy="88985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 sz="1200" dirty="0">
              <a:solidFill>
                <a:srgbClr val="000000"/>
              </a:solidFill>
            </a:endParaRPr>
          </a:p>
          <a:p>
            <a:pPr algn="ctr"/>
            <a:r>
              <a:rPr lang="en-AU" sz="1200" dirty="0">
                <a:solidFill>
                  <a:srgbClr val="000000"/>
                </a:solidFill>
              </a:rPr>
              <a:t>no types</a:t>
            </a:r>
          </a:p>
          <a:p>
            <a:pPr algn="ctr"/>
            <a:endParaRPr lang="en-AU" sz="1800" dirty="0">
              <a:solidFill>
                <a:srgbClr val="0000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765472" y="2257023"/>
            <a:ext cx="1068121" cy="88985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 sz="1200" dirty="0">
              <a:solidFill>
                <a:srgbClr val="000000"/>
              </a:solidFill>
            </a:endParaRPr>
          </a:p>
          <a:p>
            <a:pPr algn="ctr"/>
            <a:r>
              <a:rPr lang="en-AU" sz="1200" dirty="0">
                <a:solidFill>
                  <a:srgbClr val="000000"/>
                </a:solidFill>
              </a:rPr>
              <a:t>camel case</a:t>
            </a:r>
          </a:p>
          <a:p>
            <a:pPr algn="ctr"/>
            <a:endParaRPr lang="en-AU" sz="1800" dirty="0">
              <a:solidFill>
                <a:srgbClr val="000000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835851" y="2257023"/>
            <a:ext cx="1189277" cy="88985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 sz="1600" dirty="0">
              <a:solidFill>
                <a:srgbClr val="000000"/>
              </a:solidFill>
            </a:endParaRPr>
          </a:p>
          <a:p>
            <a:pPr algn="ctr"/>
            <a:r>
              <a:rPr lang="en-AU" sz="1600" dirty="0">
                <a:solidFill>
                  <a:srgbClr val="000000"/>
                </a:solidFill>
              </a:rPr>
              <a:t>no </a:t>
            </a:r>
            <a:r>
              <a:rPr lang="en-AU" sz="1600" dirty="0" err="1">
                <a:solidFill>
                  <a:srgbClr val="000000"/>
                </a:solidFill>
              </a:rPr>
              <a:t>parens</a:t>
            </a:r>
            <a:r>
              <a:rPr lang="en-AU" sz="1600" dirty="0">
                <a:solidFill>
                  <a:srgbClr val="000000"/>
                </a:solidFill>
              </a:rPr>
              <a:t> and commas</a:t>
            </a:r>
          </a:p>
          <a:p>
            <a:pPr algn="ctr"/>
            <a:endParaRPr lang="en-AU" sz="1600" dirty="0">
              <a:solidFill>
                <a:srgbClr val="000000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7835851" y="2257023"/>
            <a:ext cx="1189277" cy="88985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 sz="1600" dirty="0">
              <a:solidFill>
                <a:srgbClr val="000000"/>
              </a:solidFill>
            </a:endParaRPr>
          </a:p>
          <a:p>
            <a:pPr algn="ctr"/>
            <a:r>
              <a:rPr lang="en-AU" sz="1600" dirty="0">
                <a:solidFill>
                  <a:srgbClr val="000000"/>
                </a:solidFill>
              </a:rPr>
              <a:t>no curly braces</a:t>
            </a:r>
          </a:p>
          <a:p>
            <a:pPr algn="ctr"/>
            <a:endParaRPr lang="en-AU" sz="1600" dirty="0">
              <a:solidFill>
                <a:srgbClr val="000000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835851" y="2269817"/>
            <a:ext cx="1189277" cy="88985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 sz="1600" dirty="0">
              <a:solidFill>
                <a:srgbClr val="000000"/>
              </a:solidFill>
            </a:endParaRPr>
          </a:p>
          <a:p>
            <a:pPr algn="ctr"/>
            <a:r>
              <a:rPr lang="en-AU" sz="1600" dirty="0">
                <a:solidFill>
                  <a:srgbClr val="000000"/>
                </a:solidFill>
              </a:rPr>
              <a:t>no semi colons</a:t>
            </a:r>
          </a:p>
          <a:p>
            <a:pPr algn="ctr"/>
            <a:endParaRPr lang="en-AU" sz="1600" dirty="0">
              <a:solidFill>
                <a:srgbClr val="000000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835851" y="2213807"/>
            <a:ext cx="1189277" cy="88985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 sz="1600" dirty="0">
              <a:solidFill>
                <a:srgbClr val="000000"/>
              </a:solidFill>
            </a:endParaRPr>
          </a:p>
          <a:p>
            <a:pPr algn="ctr"/>
            <a:r>
              <a:rPr lang="en-AU" sz="1600" dirty="0">
                <a:solidFill>
                  <a:srgbClr val="000000"/>
                </a:solidFill>
              </a:rPr>
              <a:t>let and equals</a:t>
            </a:r>
          </a:p>
          <a:p>
            <a:pPr algn="ctr"/>
            <a:endParaRPr lang="en-AU" sz="1600" dirty="0">
              <a:solidFill>
                <a:srgbClr val="000000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7835851" y="2213807"/>
            <a:ext cx="1189277" cy="88985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 sz="1600" dirty="0">
              <a:solidFill>
                <a:srgbClr val="000000"/>
              </a:solidFill>
            </a:endParaRPr>
          </a:p>
          <a:p>
            <a:pPr algn="ctr"/>
            <a:r>
              <a:rPr lang="en-AU" sz="1600" dirty="0">
                <a:solidFill>
                  <a:srgbClr val="000000"/>
                </a:solidFill>
              </a:rPr>
              <a:t>let instead of </a:t>
            </a:r>
            <a:r>
              <a:rPr lang="en-AU" sz="1600" dirty="0" err="1">
                <a:solidFill>
                  <a:srgbClr val="000000"/>
                </a:solidFill>
              </a:rPr>
              <a:t>var</a:t>
            </a:r>
            <a:endParaRPr lang="en-AU" sz="1600" dirty="0">
              <a:solidFill>
                <a:srgbClr val="000000"/>
              </a:solidFill>
            </a:endParaRPr>
          </a:p>
          <a:p>
            <a:pPr algn="ctr"/>
            <a:endParaRPr lang="en-AU" sz="1600" dirty="0">
              <a:solidFill>
                <a:srgbClr val="000000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7835851" y="2261355"/>
            <a:ext cx="1189277" cy="88985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 sz="1600" dirty="0">
              <a:solidFill>
                <a:srgbClr val="000000"/>
              </a:solidFill>
            </a:endParaRPr>
          </a:p>
          <a:p>
            <a:pPr algn="ctr"/>
            <a:r>
              <a:rPr lang="en-AU" sz="1600" dirty="0">
                <a:solidFill>
                  <a:srgbClr val="000000"/>
                </a:solidFill>
              </a:rPr>
              <a:t>no return</a:t>
            </a:r>
          </a:p>
          <a:p>
            <a:pPr algn="ctr"/>
            <a:endParaRPr lang="en-AU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005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/>
      <p:bldP spid="62" grpId="0"/>
      <p:bldP spid="75" grpId="0" animBg="1"/>
      <p:bldP spid="76" grpId="0" animBg="1"/>
      <p:bldP spid="77" grpId="0"/>
      <p:bldP spid="77" grpId="1"/>
      <p:bldP spid="78" grpId="0"/>
      <p:bldP spid="78" grpId="1"/>
      <p:bldP spid="79" grpId="0"/>
      <p:bldP spid="79" grpId="1"/>
      <p:bldP spid="80" grpId="0"/>
      <p:bldP spid="80" grpId="1"/>
      <p:bldP spid="81" grpId="0"/>
      <p:bldP spid="81" grpId="1"/>
      <p:bldP spid="82" grpId="0"/>
      <p:bldP spid="82" grpId="1"/>
      <p:bldP spid="83" grpId="0"/>
      <p:bldP spid="83" grpId="1"/>
      <p:bldP spid="84" grpId="0"/>
      <p:bldP spid="84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Pipeline Operator</a:t>
            </a:r>
            <a:endParaRPr lang="en-AU" dirty="0">
              <a:solidFill>
                <a:schemeClr val="accent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965897" y="2911344"/>
            <a:ext cx="5080638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00CC"/>
                </a:solidFill>
              </a:rPr>
              <a:t>let </a:t>
            </a:r>
            <a:r>
              <a:rPr lang="en-AU" sz="1600" dirty="0" err="1">
                <a:solidFill>
                  <a:srgbClr val="000000"/>
                </a:solidFill>
              </a:rPr>
              <a:t>filteredNumbers</a:t>
            </a:r>
            <a:r>
              <a:rPr lang="en-AU" sz="1600" dirty="0">
                <a:solidFill>
                  <a:srgbClr val="000000"/>
                </a:solidFill>
              </a:rPr>
              <a:t> = filter (</a:t>
            </a:r>
            <a:r>
              <a:rPr lang="en-AU" sz="1600" dirty="0">
                <a:solidFill>
                  <a:srgbClr val="0000CC"/>
                </a:solidFill>
              </a:rPr>
              <a:t>fun</a:t>
            </a:r>
            <a:r>
              <a:rPr lang="en-AU" sz="1600" dirty="0">
                <a:solidFill>
                  <a:srgbClr val="000000"/>
                </a:solidFill>
              </a:rPr>
              <a:t> n -&gt; n &gt; 1) numbers</a:t>
            </a:r>
            <a:endParaRPr lang="en-AU" sz="1600" dirty="0">
              <a:solidFill>
                <a:srgbClr val="0000C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65897" y="3429226"/>
            <a:ext cx="5080638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00CC"/>
                </a:solidFill>
              </a:rPr>
              <a:t>let </a:t>
            </a:r>
            <a:r>
              <a:rPr lang="en-AU" sz="1600" dirty="0" err="1">
                <a:solidFill>
                  <a:srgbClr val="000000"/>
                </a:solidFill>
              </a:rPr>
              <a:t>filteredNumbers</a:t>
            </a:r>
            <a:r>
              <a:rPr lang="en-AU" sz="1600" dirty="0">
                <a:solidFill>
                  <a:srgbClr val="000000"/>
                </a:solidFill>
              </a:rPr>
              <a:t> = numbers |&gt; filter (</a:t>
            </a:r>
            <a:r>
              <a:rPr lang="en-AU" sz="1600" dirty="0">
                <a:solidFill>
                  <a:srgbClr val="0000CC"/>
                </a:solidFill>
              </a:rPr>
              <a:t>fun</a:t>
            </a:r>
            <a:r>
              <a:rPr lang="en-AU" sz="1600" dirty="0">
                <a:solidFill>
                  <a:srgbClr val="000000"/>
                </a:solidFill>
              </a:rPr>
              <a:t> n -&gt; n &gt; 1)</a:t>
            </a:r>
            <a:endParaRPr lang="en-AU" sz="1600" dirty="0">
              <a:solidFill>
                <a:srgbClr val="0000CC"/>
              </a:solidFill>
            </a:endParaRPr>
          </a:p>
        </p:txBody>
      </p:sp>
      <p:sp>
        <p:nvSpPr>
          <p:cNvPr id="5" name="Curved Up Arrow 4"/>
          <p:cNvSpPr/>
          <p:nvPr/>
        </p:nvSpPr>
        <p:spPr>
          <a:xfrm>
            <a:off x="4354841" y="3683065"/>
            <a:ext cx="2499129" cy="268773"/>
          </a:xfrm>
          <a:prstGeom prst="curvedUp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60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65897" y="4060992"/>
            <a:ext cx="5080638" cy="830997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00CC"/>
                </a:solidFill>
              </a:rPr>
              <a:t>let </a:t>
            </a:r>
            <a:r>
              <a:rPr lang="en-AU" sz="1600" dirty="0" err="1">
                <a:solidFill>
                  <a:srgbClr val="000000"/>
                </a:solidFill>
              </a:rPr>
              <a:t>filteredNumbers</a:t>
            </a:r>
            <a:r>
              <a:rPr lang="en-AU" sz="1600" dirty="0">
                <a:solidFill>
                  <a:srgbClr val="000000"/>
                </a:solidFill>
              </a:rPr>
              <a:t> = numbers </a:t>
            </a:r>
          </a:p>
          <a:p>
            <a:r>
              <a:rPr lang="en-AU" sz="1600" dirty="0">
                <a:solidFill>
                  <a:srgbClr val="000000"/>
                </a:solidFill>
              </a:rPr>
              <a:t>                                   |&gt; filter (</a:t>
            </a:r>
            <a:r>
              <a:rPr lang="en-AU" sz="1600" dirty="0">
                <a:solidFill>
                  <a:srgbClr val="0000CC"/>
                </a:solidFill>
              </a:rPr>
              <a:t>fun</a:t>
            </a:r>
            <a:r>
              <a:rPr lang="en-AU" sz="1600" dirty="0">
                <a:solidFill>
                  <a:srgbClr val="000000"/>
                </a:solidFill>
              </a:rPr>
              <a:t> n -&gt; n &gt; 1)</a:t>
            </a:r>
          </a:p>
          <a:p>
            <a:r>
              <a:rPr lang="en-AU" sz="1600" dirty="0">
                <a:solidFill>
                  <a:srgbClr val="0000CC"/>
                </a:solidFill>
              </a:rPr>
              <a:t>                                   </a:t>
            </a:r>
            <a:r>
              <a:rPr lang="en-AU" sz="1600" dirty="0">
                <a:solidFill>
                  <a:srgbClr val="000000"/>
                </a:solidFill>
              </a:rPr>
              <a:t>|&gt; filter (</a:t>
            </a:r>
            <a:r>
              <a:rPr lang="en-AU" sz="1600" dirty="0">
                <a:solidFill>
                  <a:srgbClr val="0000CC"/>
                </a:solidFill>
              </a:rPr>
              <a:t>fun</a:t>
            </a:r>
            <a:r>
              <a:rPr lang="en-AU" sz="1600" dirty="0">
                <a:solidFill>
                  <a:srgbClr val="000000"/>
                </a:solidFill>
              </a:rPr>
              <a:t> n -&gt; n &lt; 3)</a:t>
            </a:r>
            <a:endParaRPr lang="en-AU" sz="1600" dirty="0">
              <a:solidFill>
                <a:srgbClr val="0000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65897" y="2393320"/>
            <a:ext cx="5080638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00CC"/>
                </a:solidFill>
              </a:rPr>
              <a:t>let </a:t>
            </a:r>
            <a:r>
              <a:rPr lang="en-AU" sz="1600" dirty="0">
                <a:solidFill>
                  <a:srgbClr val="000000"/>
                </a:solidFill>
              </a:rPr>
              <a:t>filter (condition: </a:t>
            </a:r>
            <a:r>
              <a:rPr lang="en-AU" sz="1600" dirty="0" err="1">
                <a:solidFill>
                  <a:srgbClr val="0000CC"/>
                </a:solidFill>
              </a:rPr>
              <a:t>int</a:t>
            </a:r>
            <a:r>
              <a:rPr lang="en-AU" sz="1600" dirty="0">
                <a:solidFill>
                  <a:srgbClr val="000000"/>
                </a:solidFill>
              </a:rPr>
              <a:t> -&gt; </a:t>
            </a:r>
            <a:r>
              <a:rPr lang="en-AU" sz="1600" dirty="0">
                <a:solidFill>
                  <a:srgbClr val="0000CC"/>
                </a:solidFill>
              </a:rPr>
              <a:t>bool</a:t>
            </a:r>
            <a:r>
              <a:rPr lang="en-AU" sz="1600" dirty="0">
                <a:solidFill>
                  <a:srgbClr val="000000"/>
                </a:solidFill>
              </a:rPr>
              <a:t>) (items: </a:t>
            </a:r>
            <a:r>
              <a:rPr lang="en-AU" sz="1600" dirty="0" err="1">
                <a:solidFill>
                  <a:srgbClr val="0000CC"/>
                </a:solidFill>
              </a:rPr>
              <a:t>int</a:t>
            </a:r>
            <a:r>
              <a:rPr lang="en-AU" sz="1600" dirty="0">
                <a:solidFill>
                  <a:srgbClr val="000000"/>
                </a:solidFill>
              </a:rPr>
              <a:t> </a:t>
            </a:r>
            <a:r>
              <a:rPr lang="en-AU" sz="1600" dirty="0">
                <a:solidFill>
                  <a:srgbClr val="0000CC"/>
                </a:solidFill>
              </a:rPr>
              <a:t>list</a:t>
            </a:r>
            <a:r>
              <a:rPr lang="en-AU" sz="1600" dirty="0">
                <a:solidFill>
                  <a:srgbClr val="000000"/>
                </a:solidFill>
              </a:rPr>
              <a:t>) = </a:t>
            </a:r>
            <a:r>
              <a:rPr lang="en-AU" sz="1600" dirty="0">
                <a:solidFill>
                  <a:srgbClr val="06A902"/>
                </a:solidFill>
              </a:rPr>
              <a:t>// …</a:t>
            </a:r>
          </a:p>
        </p:txBody>
      </p:sp>
    </p:spTree>
    <p:extLst>
      <p:ext uri="{BB962C8B-B14F-4D97-AF65-F5344CB8AC3E}">
        <p14:creationId xmlns:p14="http://schemas.microsoft.com/office/powerpoint/2010/main" val="1125159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Currying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44631" y="919034"/>
            <a:ext cx="7436084" cy="5016758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  <a:cs typeface="Consolas" panose="020B0609020204030204" pitchFamily="49" charset="0"/>
              </a:rPr>
              <a:t>//normal version</a:t>
            </a:r>
          </a:p>
          <a:p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let </a:t>
            </a:r>
            <a:r>
              <a:rPr lang="en-US" sz="1600" dirty="0" err="1">
                <a:solidFill>
                  <a:srgbClr val="000000"/>
                </a:solidFill>
                <a:cs typeface="Consolas" panose="020B0609020204030204" pitchFamily="49" charset="0"/>
              </a:rPr>
              <a:t>addTwoParameters</a:t>
            </a:r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 x y = </a:t>
            </a:r>
          </a:p>
          <a:p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   x + y</a:t>
            </a:r>
          </a:p>
          <a:p>
            <a:endParaRPr lang="en-US" sz="1600" dirty="0">
              <a:solidFill>
                <a:srgbClr val="000000"/>
              </a:solidFill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B050"/>
                </a:solidFill>
                <a:cs typeface="Consolas" panose="020B0609020204030204" pitchFamily="49" charset="0"/>
              </a:rPr>
              <a:t>//explicitly curried version</a:t>
            </a:r>
          </a:p>
          <a:p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let </a:t>
            </a:r>
            <a:r>
              <a:rPr lang="en-US" sz="1600" dirty="0" err="1">
                <a:solidFill>
                  <a:srgbClr val="000000"/>
                </a:solidFill>
                <a:cs typeface="Consolas" panose="020B0609020204030204" pitchFamily="49" charset="0"/>
              </a:rPr>
              <a:t>addTwoParameters</a:t>
            </a:r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 x  =      </a:t>
            </a:r>
            <a:r>
              <a:rPr lang="en-US" sz="1600" dirty="0">
                <a:solidFill>
                  <a:srgbClr val="00B050"/>
                </a:solidFill>
                <a:cs typeface="Consolas" panose="020B0609020204030204" pitchFamily="49" charset="0"/>
              </a:rPr>
              <a:t>// only one parameter!</a:t>
            </a:r>
          </a:p>
          <a:p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   let </a:t>
            </a:r>
            <a:r>
              <a:rPr lang="en-US" sz="1600" dirty="0" err="1">
                <a:solidFill>
                  <a:srgbClr val="000000"/>
                </a:solidFill>
                <a:cs typeface="Consolas" panose="020B0609020204030204" pitchFamily="49" charset="0"/>
              </a:rPr>
              <a:t>subFunction</a:t>
            </a:r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 y = </a:t>
            </a:r>
          </a:p>
          <a:p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      x + y                    </a:t>
            </a:r>
            <a:r>
              <a:rPr lang="en-US" sz="1600" dirty="0">
                <a:solidFill>
                  <a:srgbClr val="00B050"/>
                </a:solidFill>
                <a:cs typeface="Consolas" panose="020B0609020204030204" pitchFamily="49" charset="0"/>
              </a:rPr>
              <a:t>// new function with one </a:t>
            </a:r>
            <a:r>
              <a:rPr lang="en-US" sz="1600" dirty="0" err="1">
                <a:solidFill>
                  <a:srgbClr val="00B050"/>
                </a:solidFill>
                <a:cs typeface="Consolas" panose="020B0609020204030204" pitchFamily="49" charset="0"/>
              </a:rPr>
              <a:t>param</a:t>
            </a:r>
            <a:endParaRPr lang="en-US" sz="1600" dirty="0">
              <a:solidFill>
                <a:srgbClr val="00B050"/>
              </a:solidFill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rgbClr val="000000"/>
                </a:solidFill>
                <a:cs typeface="Consolas" panose="020B0609020204030204" pitchFamily="49" charset="0"/>
              </a:rPr>
              <a:t>subFunction</a:t>
            </a:r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                 </a:t>
            </a:r>
            <a:r>
              <a:rPr lang="en-US" sz="1600" dirty="0">
                <a:solidFill>
                  <a:srgbClr val="00B050"/>
                </a:solidFill>
                <a:cs typeface="Consolas" panose="020B0609020204030204" pitchFamily="49" charset="0"/>
              </a:rPr>
              <a:t>// return the </a:t>
            </a:r>
            <a:r>
              <a:rPr lang="en-US" sz="1600" dirty="0" err="1">
                <a:solidFill>
                  <a:srgbClr val="00B050"/>
                </a:solidFill>
                <a:cs typeface="Consolas" panose="020B0609020204030204" pitchFamily="49" charset="0"/>
              </a:rPr>
              <a:t>subfunction</a:t>
            </a:r>
            <a:endParaRPr lang="en-US" sz="1600" dirty="0">
              <a:solidFill>
                <a:srgbClr val="00B050"/>
              </a:solidFill>
              <a:cs typeface="Consolas" panose="020B0609020204030204" pitchFamily="49" charset="0"/>
            </a:endParaRPr>
          </a:p>
          <a:p>
            <a:endParaRPr lang="en-US" sz="1600" dirty="0">
              <a:solidFill>
                <a:srgbClr val="000000"/>
              </a:solidFill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B050"/>
                </a:solidFill>
                <a:cs typeface="Consolas" panose="020B0609020204030204" pitchFamily="49" charset="0"/>
              </a:rPr>
              <a:t>// now use it step by step </a:t>
            </a:r>
          </a:p>
          <a:p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let x = 6</a:t>
            </a:r>
          </a:p>
          <a:p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let y = 99</a:t>
            </a:r>
          </a:p>
          <a:p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let </a:t>
            </a:r>
            <a:r>
              <a:rPr lang="en-US" sz="1600" dirty="0" err="1">
                <a:solidFill>
                  <a:srgbClr val="000000"/>
                </a:solidFill>
                <a:cs typeface="Consolas" panose="020B0609020204030204" pitchFamily="49" charset="0"/>
              </a:rPr>
              <a:t>intermediateFn</a:t>
            </a:r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cs typeface="Consolas" panose="020B0609020204030204" pitchFamily="49" charset="0"/>
              </a:rPr>
              <a:t>addTwoParameters</a:t>
            </a:r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 x  </a:t>
            </a:r>
            <a:r>
              <a:rPr lang="en-US" sz="1600" dirty="0">
                <a:solidFill>
                  <a:srgbClr val="00B050"/>
                </a:solidFill>
                <a:cs typeface="Consolas" panose="020B0609020204030204" pitchFamily="49" charset="0"/>
              </a:rPr>
              <a:t>// return </a:t>
            </a:r>
            <a:r>
              <a:rPr lang="en-US" sz="1600" dirty="0" err="1">
                <a:solidFill>
                  <a:srgbClr val="00B050"/>
                </a:solidFill>
                <a:cs typeface="Consolas" panose="020B0609020204030204" pitchFamily="49" charset="0"/>
              </a:rPr>
              <a:t>fn</a:t>
            </a:r>
            <a:r>
              <a:rPr lang="en-US" sz="1600" dirty="0">
                <a:solidFill>
                  <a:srgbClr val="00B050"/>
                </a:solidFill>
                <a:cs typeface="Consolas" panose="020B0609020204030204" pitchFamily="49" charset="0"/>
              </a:rPr>
              <a:t> with </a:t>
            </a:r>
          </a:p>
          <a:p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                                         </a:t>
            </a:r>
            <a:r>
              <a:rPr lang="en-US" sz="1600" dirty="0">
                <a:solidFill>
                  <a:srgbClr val="00B050"/>
                </a:solidFill>
                <a:cs typeface="Consolas" panose="020B0609020204030204" pitchFamily="49" charset="0"/>
              </a:rPr>
              <a:t>// x "baked in"</a:t>
            </a:r>
          </a:p>
          <a:p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let result  = </a:t>
            </a:r>
            <a:r>
              <a:rPr lang="en-US" sz="1600" dirty="0" err="1">
                <a:solidFill>
                  <a:srgbClr val="000000"/>
                </a:solidFill>
                <a:cs typeface="Consolas" panose="020B0609020204030204" pitchFamily="49" charset="0"/>
              </a:rPr>
              <a:t>intermediateFn</a:t>
            </a:r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 y </a:t>
            </a:r>
          </a:p>
          <a:p>
            <a:endParaRPr lang="en-US" sz="1600" dirty="0">
              <a:solidFill>
                <a:srgbClr val="000000"/>
              </a:solidFill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B050"/>
                </a:solidFill>
                <a:cs typeface="Consolas" panose="020B0609020204030204" pitchFamily="49" charset="0"/>
              </a:rPr>
              <a:t>// normal version</a:t>
            </a:r>
          </a:p>
          <a:p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let result  = </a:t>
            </a:r>
            <a:r>
              <a:rPr lang="en-US" sz="1600" dirty="0" err="1">
                <a:solidFill>
                  <a:srgbClr val="000000"/>
                </a:solidFill>
                <a:cs typeface="Consolas" panose="020B0609020204030204" pitchFamily="49" charset="0"/>
              </a:rPr>
              <a:t>addTwoParameters</a:t>
            </a:r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 x y</a:t>
            </a:r>
            <a:endParaRPr lang="en-AU" sz="1600" dirty="0">
              <a:solidFill>
                <a:srgbClr val="000000"/>
              </a:solidFill>
              <a:cs typeface="Consolas" panose="020B0609020204030204" pitchFamily="49" charset="0"/>
            </a:endParaRPr>
          </a:p>
          <a:p>
            <a:endParaRPr lang="en-AU" sz="1600" dirty="0">
              <a:solidFill>
                <a:srgbClr val="000000"/>
              </a:solidFill>
              <a:cs typeface="Consolas" panose="020B06090202040302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21152" y="2994722"/>
            <a:ext cx="4283042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 err="1">
                <a:solidFill>
                  <a:srgbClr val="00B050"/>
                </a:solidFill>
              </a:rPr>
              <a:t>val</a:t>
            </a:r>
            <a:r>
              <a:rPr lang="en-AU" sz="1600" dirty="0">
                <a:solidFill>
                  <a:srgbClr val="000000"/>
                </a:solidFill>
              </a:rPr>
              <a:t> </a:t>
            </a:r>
            <a:r>
              <a:rPr lang="en-AU" sz="1600" dirty="0" err="1">
                <a:solidFill>
                  <a:srgbClr val="000000"/>
                </a:solidFill>
              </a:rPr>
              <a:t>printTwoParameters</a:t>
            </a:r>
            <a:r>
              <a:rPr lang="en-AU" sz="1600" dirty="0">
                <a:solidFill>
                  <a:srgbClr val="000000"/>
                </a:solidFill>
              </a:rPr>
              <a:t> : </a:t>
            </a:r>
            <a:r>
              <a:rPr lang="en-AU" sz="1600" dirty="0" err="1">
                <a:solidFill>
                  <a:srgbClr val="000000"/>
                </a:solidFill>
              </a:rPr>
              <a:t>int</a:t>
            </a:r>
            <a:r>
              <a:rPr lang="en-AU" sz="1600" dirty="0">
                <a:solidFill>
                  <a:srgbClr val="000000"/>
                </a:solidFill>
              </a:rPr>
              <a:t> -&gt; (</a:t>
            </a:r>
            <a:r>
              <a:rPr lang="en-AU" sz="1600" dirty="0" err="1">
                <a:solidFill>
                  <a:srgbClr val="000000"/>
                </a:solidFill>
              </a:rPr>
              <a:t>int</a:t>
            </a:r>
            <a:r>
              <a:rPr lang="en-AU" sz="1600" dirty="0">
                <a:solidFill>
                  <a:srgbClr val="000000"/>
                </a:solidFill>
              </a:rPr>
              <a:t> -&gt; unit)</a:t>
            </a:r>
          </a:p>
        </p:txBody>
      </p:sp>
    </p:spTree>
    <p:extLst>
      <p:ext uri="{BB962C8B-B14F-4D97-AF65-F5344CB8AC3E}">
        <p14:creationId xmlns:p14="http://schemas.microsoft.com/office/powerpoint/2010/main" val="1956540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latin typeface="+mn-lt"/>
              </a:rPr>
              <a:t>Partial Application</a:t>
            </a:r>
            <a:endParaRPr lang="en-AU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30512" y="1983907"/>
            <a:ext cx="2036838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66FF"/>
                </a:solidFill>
              </a:rPr>
              <a:t>let</a:t>
            </a:r>
            <a:r>
              <a:rPr lang="en-AU" sz="1600" dirty="0">
                <a:solidFill>
                  <a:srgbClr val="0000CC"/>
                </a:solidFill>
              </a:rPr>
              <a:t> </a:t>
            </a:r>
            <a:r>
              <a:rPr lang="en-AU" sz="1600" dirty="0">
                <a:solidFill>
                  <a:srgbClr val="000000"/>
                </a:solidFill>
              </a:rPr>
              <a:t>sum a b = a + b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30512" y="2500920"/>
            <a:ext cx="2036838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66FF"/>
                </a:solidFill>
              </a:rPr>
              <a:t>let</a:t>
            </a:r>
            <a:r>
              <a:rPr lang="en-AU" sz="1600" dirty="0">
                <a:solidFill>
                  <a:srgbClr val="0000CC"/>
                </a:solidFill>
              </a:rPr>
              <a:t> </a:t>
            </a:r>
            <a:r>
              <a:rPr lang="en-AU" sz="1600" dirty="0">
                <a:solidFill>
                  <a:srgbClr val="000000"/>
                </a:solidFill>
              </a:rPr>
              <a:t>result = sum 1 2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645392" y="2495151"/>
            <a:ext cx="2123537" cy="369332"/>
            <a:chOff x="3430910" y="2222208"/>
            <a:chExt cx="2831382" cy="492440"/>
          </a:xfrm>
        </p:grpSpPr>
        <p:cxnSp>
          <p:nvCxnSpPr>
            <p:cNvPr id="6" name="Straight Arrow Connector 5"/>
            <p:cNvCxnSpPr/>
            <p:nvPr/>
          </p:nvCxnSpPr>
          <p:spPr>
            <a:xfrm flipH="1" flipV="1">
              <a:off x="3430910" y="2421682"/>
              <a:ext cx="480805" cy="8275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4006974" y="2222208"/>
              <a:ext cx="2255318" cy="49244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1800" dirty="0">
                  <a:solidFill>
                    <a:srgbClr val="000000"/>
                  </a:solidFill>
                </a:rPr>
                <a:t>Returns </a:t>
              </a:r>
              <a:r>
                <a:rPr lang="en-AU" sz="1800" dirty="0" err="1">
                  <a:solidFill>
                    <a:srgbClr val="000000"/>
                  </a:solidFill>
                </a:rPr>
                <a:t>int</a:t>
              </a:r>
              <a:r>
                <a:rPr lang="en-AU" sz="1800" dirty="0">
                  <a:solidFill>
                    <a:srgbClr val="000000"/>
                  </a:solidFill>
                </a:rPr>
                <a:t> = 3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230512" y="3044154"/>
            <a:ext cx="2036838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66FF"/>
                </a:solidFill>
              </a:rPr>
              <a:t>let</a:t>
            </a:r>
            <a:r>
              <a:rPr lang="en-AU" sz="1600" dirty="0">
                <a:solidFill>
                  <a:srgbClr val="0000CC"/>
                </a:solidFill>
              </a:rPr>
              <a:t> </a:t>
            </a:r>
            <a:r>
              <a:rPr lang="en-AU" sz="1600" dirty="0">
                <a:solidFill>
                  <a:srgbClr val="000000"/>
                </a:solidFill>
              </a:rPr>
              <a:t>result = sum 1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645392" y="3041725"/>
            <a:ext cx="2315897" cy="369332"/>
            <a:chOff x="3934966" y="2234370"/>
            <a:chExt cx="3087861" cy="492440"/>
          </a:xfrm>
        </p:grpSpPr>
        <p:cxnSp>
          <p:nvCxnSpPr>
            <p:cNvPr id="10" name="Straight Arrow Connector 9"/>
            <p:cNvCxnSpPr/>
            <p:nvPr/>
          </p:nvCxnSpPr>
          <p:spPr>
            <a:xfrm flipH="1" flipV="1">
              <a:off x="3934966" y="2433844"/>
              <a:ext cx="480805" cy="8275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511030" y="2234370"/>
              <a:ext cx="2511797" cy="49244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AU" sz="1800" dirty="0">
                  <a:solidFill>
                    <a:srgbClr val="000000"/>
                  </a:solidFill>
                </a:rPr>
                <a:t>Returns </a:t>
              </a:r>
              <a:r>
                <a:rPr lang="en-AU" sz="1800" dirty="0" err="1">
                  <a:solidFill>
                    <a:srgbClr val="000000"/>
                  </a:solidFill>
                </a:rPr>
                <a:t>int</a:t>
              </a:r>
              <a:r>
                <a:rPr lang="en-AU" sz="1800" dirty="0">
                  <a:solidFill>
                    <a:srgbClr val="000000"/>
                  </a:solidFill>
                </a:rPr>
                <a:t> -&gt; </a:t>
              </a:r>
              <a:r>
                <a:rPr lang="en-AU" sz="1800" dirty="0" err="1">
                  <a:solidFill>
                    <a:srgbClr val="000000"/>
                  </a:solidFill>
                </a:rPr>
                <a:t>int</a:t>
              </a:r>
              <a:endParaRPr lang="en-AU" sz="18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230513" y="3550142"/>
            <a:ext cx="4730778" cy="369331"/>
            <a:chOff x="4963597" y="3910043"/>
            <a:chExt cx="6307703" cy="492441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13" name="TextBox 12"/>
            <p:cNvSpPr txBox="1"/>
            <p:nvPr/>
          </p:nvSpPr>
          <p:spPr>
            <a:xfrm>
              <a:off x="4963597" y="3945163"/>
              <a:ext cx="2715786" cy="430886"/>
            </a:xfrm>
            <a:prstGeom prst="rect">
              <a:avLst/>
            </a:prstGeom>
            <a:solidFill>
              <a:srgbClr val="DDDDDD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AU" sz="1500" dirty="0">
                  <a:solidFill>
                    <a:srgbClr val="0066FF"/>
                  </a:solidFill>
                </a:rPr>
                <a:t>let</a:t>
              </a:r>
              <a:r>
                <a:rPr lang="en-AU" sz="1500" dirty="0">
                  <a:solidFill>
                    <a:srgbClr val="000000"/>
                  </a:solidFill>
                </a:rPr>
                <a:t> </a:t>
              </a:r>
              <a:r>
                <a:rPr lang="en-AU" sz="1500" dirty="0" err="1">
                  <a:solidFill>
                    <a:srgbClr val="000000"/>
                  </a:solidFill>
                </a:rPr>
                <a:t>addOne</a:t>
              </a:r>
              <a:r>
                <a:rPr lang="en-AU" sz="1500" dirty="0">
                  <a:solidFill>
                    <a:srgbClr val="000000"/>
                  </a:solidFill>
                </a:rPr>
                <a:t> = sum 1</a:t>
              </a: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8183438" y="3910043"/>
              <a:ext cx="3087862" cy="492441"/>
              <a:chOff x="3840314" y="2218321"/>
              <a:chExt cx="3087862" cy="492441"/>
            </a:xfrm>
            <a:grpFill/>
          </p:grpSpPr>
          <p:cxnSp>
            <p:nvCxnSpPr>
              <p:cNvPr id="15" name="Straight Arrow Connector 14"/>
              <p:cNvCxnSpPr/>
              <p:nvPr/>
            </p:nvCxnSpPr>
            <p:spPr>
              <a:xfrm flipH="1" flipV="1">
                <a:off x="3840314" y="2417795"/>
                <a:ext cx="480805" cy="8275"/>
              </a:xfrm>
              <a:prstGeom prst="straightConnector1">
                <a:avLst/>
              </a:prstGeom>
              <a:grpFill/>
              <a:ln w="3810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4416378" y="2218321"/>
                <a:ext cx="2511798" cy="4924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AU" sz="1800" dirty="0">
                    <a:solidFill>
                      <a:srgbClr val="000000"/>
                    </a:solidFill>
                  </a:rPr>
                  <a:t>Returns </a:t>
                </a:r>
                <a:r>
                  <a:rPr lang="en-AU" sz="1800" dirty="0" err="1">
                    <a:solidFill>
                      <a:srgbClr val="000000"/>
                    </a:solidFill>
                  </a:rPr>
                  <a:t>int</a:t>
                </a:r>
                <a:r>
                  <a:rPr lang="en-AU" sz="1800" dirty="0">
                    <a:solidFill>
                      <a:srgbClr val="000000"/>
                    </a:solidFill>
                  </a:rPr>
                  <a:t> -&gt; </a:t>
                </a:r>
                <a:r>
                  <a:rPr lang="en-AU" sz="1800" dirty="0" err="1">
                    <a:solidFill>
                      <a:srgbClr val="000000"/>
                    </a:solidFill>
                  </a:rPr>
                  <a:t>int</a:t>
                </a:r>
                <a:endParaRPr lang="en-AU" sz="1800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7" name="Group 16"/>
          <p:cNvGrpSpPr/>
          <p:nvPr/>
        </p:nvGrpSpPr>
        <p:grpSpPr>
          <a:xfrm>
            <a:off x="2230512" y="4054055"/>
            <a:ext cx="4538417" cy="369332"/>
            <a:chOff x="4764569" y="3901537"/>
            <a:chExt cx="6051221" cy="49244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18" name="TextBox 17"/>
            <p:cNvSpPr txBox="1"/>
            <p:nvPr/>
          </p:nvSpPr>
          <p:spPr>
            <a:xfrm>
              <a:off x="4764569" y="3945162"/>
              <a:ext cx="2715783" cy="430887"/>
            </a:xfrm>
            <a:prstGeom prst="rect">
              <a:avLst/>
            </a:prstGeom>
            <a:solidFill>
              <a:srgbClr val="DDDDDD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AU" sz="1500" dirty="0">
                  <a:solidFill>
                    <a:srgbClr val="0066FF"/>
                  </a:solidFill>
                </a:rPr>
                <a:t>let</a:t>
              </a:r>
              <a:r>
                <a:rPr lang="en-AU" sz="1500" dirty="0">
                  <a:solidFill>
                    <a:srgbClr val="000000"/>
                  </a:solidFill>
                </a:rPr>
                <a:t> result = </a:t>
              </a:r>
              <a:r>
                <a:rPr lang="en-AU" sz="1500" dirty="0" err="1">
                  <a:solidFill>
                    <a:srgbClr val="000000"/>
                  </a:solidFill>
                </a:rPr>
                <a:t>addOne</a:t>
              </a:r>
              <a:r>
                <a:rPr lang="en-AU" sz="1500" dirty="0">
                  <a:solidFill>
                    <a:srgbClr val="000000"/>
                  </a:solidFill>
                </a:rPr>
                <a:t> 2</a:t>
              </a: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7984408" y="3901537"/>
              <a:ext cx="2831382" cy="492443"/>
              <a:chOff x="3641284" y="2209815"/>
              <a:chExt cx="2831382" cy="492443"/>
            </a:xfrm>
            <a:grpFill/>
          </p:grpSpPr>
          <p:cxnSp>
            <p:nvCxnSpPr>
              <p:cNvPr id="20" name="Straight Arrow Connector 19"/>
              <p:cNvCxnSpPr/>
              <p:nvPr/>
            </p:nvCxnSpPr>
            <p:spPr>
              <a:xfrm flipH="1" flipV="1">
                <a:off x="3641284" y="2409289"/>
                <a:ext cx="480805" cy="8275"/>
              </a:xfrm>
              <a:prstGeom prst="straightConnector1">
                <a:avLst/>
              </a:prstGeom>
              <a:grpFill/>
              <a:ln w="3810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4217348" y="2209815"/>
                <a:ext cx="2255318" cy="492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AU" sz="1800" dirty="0">
                    <a:solidFill>
                      <a:srgbClr val="000000"/>
                    </a:solidFill>
                  </a:rPr>
                  <a:t>Returns </a:t>
                </a:r>
                <a:r>
                  <a:rPr lang="en-AU" sz="1800" dirty="0" err="1">
                    <a:solidFill>
                      <a:srgbClr val="000000"/>
                    </a:solidFill>
                  </a:rPr>
                  <a:t>int</a:t>
                </a:r>
                <a:r>
                  <a:rPr lang="en-AU" sz="1800" dirty="0">
                    <a:solidFill>
                      <a:srgbClr val="000000"/>
                    </a:solidFill>
                  </a:rPr>
                  <a:t> = 3</a:t>
                </a:r>
              </a:p>
            </p:txBody>
          </p:sp>
        </p:grpSp>
      </p:grpSp>
      <p:grpSp>
        <p:nvGrpSpPr>
          <p:cNvPr id="22" name="Group 21"/>
          <p:cNvGrpSpPr/>
          <p:nvPr/>
        </p:nvGrpSpPr>
        <p:grpSpPr>
          <a:xfrm>
            <a:off x="2230512" y="4585349"/>
            <a:ext cx="4538417" cy="369332"/>
            <a:chOff x="4764569" y="3901537"/>
            <a:chExt cx="6051221" cy="49244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23" name="TextBox 22"/>
            <p:cNvSpPr txBox="1"/>
            <p:nvPr/>
          </p:nvSpPr>
          <p:spPr>
            <a:xfrm>
              <a:off x="4764569" y="3945162"/>
              <a:ext cx="2715783" cy="430887"/>
            </a:xfrm>
            <a:prstGeom prst="rect">
              <a:avLst/>
            </a:prstGeom>
            <a:solidFill>
              <a:srgbClr val="DDDDDD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AU" sz="1500" dirty="0">
                  <a:solidFill>
                    <a:srgbClr val="0066FF"/>
                  </a:solidFill>
                </a:rPr>
                <a:t>let</a:t>
              </a:r>
              <a:r>
                <a:rPr lang="en-AU" sz="1500" dirty="0">
                  <a:solidFill>
                    <a:srgbClr val="000000"/>
                  </a:solidFill>
                </a:rPr>
                <a:t> result = </a:t>
              </a:r>
              <a:r>
                <a:rPr lang="en-AU" sz="1500" dirty="0" err="1">
                  <a:solidFill>
                    <a:srgbClr val="000000"/>
                  </a:solidFill>
                </a:rPr>
                <a:t>addOne</a:t>
              </a:r>
              <a:r>
                <a:rPr lang="en-AU" sz="1500" dirty="0">
                  <a:solidFill>
                    <a:srgbClr val="000000"/>
                  </a:solidFill>
                </a:rPr>
                <a:t> 3</a:t>
              </a: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7984408" y="3901537"/>
              <a:ext cx="2831382" cy="492443"/>
              <a:chOff x="3641284" y="2209815"/>
              <a:chExt cx="2831382" cy="492443"/>
            </a:xfrm>
            <a:grpFill/>
          </p:grpSpPr>
          <p:cxnSp>
            <p:nvCxnSpPr>
              <p:cNvPr id="25" name="Straight Arrow Connector 24"/>
              <p:cNvCxnSpPr/>
              <p:nvPr/>
            </p:nvCxnSpPr>
            <p:spPr>
              <a:xfrm flipH="1" flipV="1">
                <a:off x="3641284" y="2409289"/>
                <a:ext cx="480805" cy="8275"/>
              </a:xfrm>
              <a:prstGeom prst="straightConnector1">
                <a:avLst/>
              </a:prstGeom>
              <a:grpFill/>
              <a:ln w="3810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4217348" y="2209815"/>
                <a:ext cx="2255318" cy="492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AU" sz="1800" dirty="0">
                    <a:solidFill>
                      <a:srgbClr val="000000"/>
                    </a:solidFill>
                  </a:rPr>
                  <a:t>Returns </a:t>
                </a:r>
                <a:r>
                  <a:rPr lang="en-AU" sz="1800" dirty="0" err="1">
                    <a:solidFill>
                      <a:srgbClr val="000000"/>
                    </a:solidFill>
                  </a:rPr>
                  <a:t>int</a:t>
                </a:r>
                <a:r>
                  <a:rPr lang="en-AU" sz="1800" dirty="0">
                    <a:solidFill>
                      <a:srgbClr val="000000"/>
                    </a:solidFill>
                  </a:rPr>
                  <a:t> = 4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10042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Composition</a:t>
            </a:r>
            <a:endParaRPr lang="en-AU" dirty="0">
              <a:solidFill>
                <a:schemeClr val="accent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150245" y="1831413"/>
            <a:ext cx="3416991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00CC"/>
                </a:solidFill>
              </a:rPr>
              <a:t>let </a:t>
            </a:r>
            <a:r>
              <a:rPr lang="en-AU" sz="1600" dirty="0" err="1">
                <a:solidFill>
                  <a:srgbClr val="000000"/>
                </a:solidFill>
              </a:rPr>
              <a:t>addOne</a:t>
            </a:r>
            <a:r>
              <a:rPr lang="en-AU" sz="1600" dirty="0">
                <a:solidFill>
                  <a:srgbClr val="000000"/>
                </a:solidFill>
              </a:rPr>
              <a:t> a = a + 1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50244" y="2389509"/>
            <a:ext cx="3416991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00CC"/>
                </a:solidFill>
              </a:rPr>
              <a:t>let </a:t>
            </a:r>
            <a:r>
              <a:rPr lang="en-AU" sz="1600" dirty="0" err="1">
                <a:solidFill>
                  <a:srgbClr val="000000"/>
                </a:solidFill>
              </a:rPr>
              <a:t>addTwo</a:t>
            </a:r>
            <a:r>
              <a:rPr lang="en-AU" sz="1600" dirty="0">
                <a:solidFill>
                  <a:srgbClr val="000000"/>
                </a:solidFill>
              </a:rPr>
              <a:t> a = a + 2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50243" y="2983245"/>
            <a:ext cx="3416991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00CC"/>
                </a:solidFill>
              </a:rPr>
              <a:t>let </a:t>
            </a:r>
            <a:r>
              <a:rPr lang="en-AU" sz="1600" dirty="0" err="1">
                <a:solidFill>
                  <a:srgbClr val="000000"/>
                </a:solidFill>
              </a:rPr>
              <a:t>addThree</a:t>
            </a:r>
            <a:r>
              <a:rPr lang="en-AU" sz="1600" dirty="0">
                <a:solidFill>
                  <a:srgbClr val="000000"/>
                </a:solidFill>
              </a:rPr>
              <a:t> = </a:t>
            </a:r>
            <a:r>
              <a:rPr lang="en-AU" sz="1600" dirty="0" err="1">
                <a:solidFill>
                  <a:srgbClr val="000000"/>
                </a:solidFill>
              </a:rPr>
              <a:t>addOne</a:t>
            </a:r>
            <a:r>
              <a:rPr lang="en-AU" sz="1600" dirty="0">
                <a:solidFill>
                  <a:srgbClr val="000000"/>
                </a:solidFill>
              </a:rPr>
              <a:t> &gt;&gt; </a:t>
            </a:r>
            <a:r>
              <a:rPr lang="en-AU" sz="1600" dirty="0" err="1">
                <a:solidFill>
                  <a:srgbClr val="000000"/>
                </a:solidFill>
              </a:rPr>
              <a:t>addTwo</a:t>
            </a:r>
            <a:endParaRPr lang="en-AU" sz="1600" dirty="0">
              <a:solidFill>
                <a:srgbClr val="0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695250" y="3586180"/>
            <a:ext cx="1958428" cy="338554"/>
            <a:chOff x="3430910" y="2222208"/>
            <a:chExt cx="2611237" cy="451403"/>
          </a:xfrm>
        </p:grpSpPr>
        <p:cxnSp>
          <p:nvCxnSpPr>
            <p:cNvPr id="7" name="Straight Arrow Connector 6"/>
            <p:cNvCxnSpPr/>
            <p:nvPr/>
          </p:nvCxnSpPr>
          <p:spPr>
            <a:xfrm flipH="1" flipV="1">
              <a:off x="3430910" y="2421682"/>
              <a:ext cx="480805" cy="8275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4006974" y="2222208"/>
              <a:ext cx="2035173" cy="4514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600" dirty="0">
                  <a:solidFill>
                    <a:srgbClr val="000000"/>
                  </a:solidFill>
                  <a:latin typeface="Arial"/>
                </a:rPr>
                <a:t>Returns</a:t>
              </a:r>
              <a:r>
                <a:rPr lang="en-AU" sz="1600" dirty="0">
                  <a:solidFill>
                    <a:srgbClr val="333399"/>
                  </a:solidFill>
                  <a:latin typeface="Arial"/>
                </a:rPr>
                <a:t> </a:t>
              </a:r>
              <a:r>
                <a:rPr lang="en-AU" sz="1600" dirty="0" err="1">
                  <a:solidFill>
                    <a:srgbClr val="000000"/>
                  </a:solidFill>
                  <a:latin typeface="Arial"/>
                </a:rPr>
                <a:t>int</a:t>
              </a:r>
              <a:r>
                <a:rPr lang="en-AU" sz="1600" dirty="0">
                  <a:solidFill>
                    <a:srgbClr val="000000"/>
                  </a:solidFill>
                  <a:latin typeface="Arial"/>
                </a:rPr>
                <a:t> = 4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150243" y="3586180"/>
            <a:ext cx="3416991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00CC"/>
                </a:solidFill>
              </a:rPr>
              <a:t>let </a:t>
            </a:r>
            <a:r>
              <a:rPr lang="en-AU" sz="1600" dirty="0">
                <a:solidFill>
                  <a:srgbClr val="000000"/>
                </a:solidFill>
              </a:rPr>
              <a:t>result = </a:t>
            </a:r>
            <a:r>
              <a:rPr lang="en-AU" sz="1600" dirty="0" err="1">
                <a:solidFill>
                  <a:srgbClr val="000000"/>
                </a:solidFill>
              </a:rPr>
              <a:t>addThree</a:t>
            </a:r>
            <a:r>
              <a:rPr lang="en-AU" sz="1600" dirty="0">
                <a:solidFill>
                  <a:srgbClr val="000000"/>
                </a:solidFill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1888301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6367" y="4253792"/>
            <a:ext cx="1219200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Functional basics: Higher-order functions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9406" y="911340"/>
            <a:ext cx="4524074" cy="1200329"/>
          </a:xfrm>
          <a:prstGeom prst="rect">
            <a:avLst/>
          </a:prstGeom>
          <a:solidFill>
            <a:srgbClr val="DDDDDD"/>
          </a:solidFill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333333"/>
                </a:solidFill>
                <a:latin typeface="Menlo"/>
              </a:rPr>
              <a:t>[</a:t>
            </a:r>
            <a:r>
              <a:rPr lang="fr-FR" sz="1800" dirty="0">
                <a:solidFill>
                  <a:srgbClr val="F57D00"/>
                </a:solidFill>
                <a:latin typeface="Menlo"/>
              </a:rPr>
              <a:t>1..10</a:t>
            </a:r>
            <a:r>
              <a:rPr lang="fr-FR" sz="1800" dirty="0">
                <a:solidFill>
                  <a:srgbClr val="333333"/>
                </a:solidFill>
                <a:latin typeface="Menlo"/>
              </a:rPr>
              <a:t>]</a:t>
            </a:r>
            <a:br>
              <a:rPr lang="fr-FR" sz="1800" dirty="0">
                <a:solidFill>
                  <a:srgbClr val="333333"/>
                </a:solidFill>
                <a:latin typeface="Menlo"/>
              </a:rPr>
            </a:br>
            <a:r>
              <a:rPr lang="fr-FR" sz="1800" dirty="0">
                <a:solidFill>
                  <a:srgbClr val="333333"/>
                </a:solidFill>
                <a:latin typeface="Menlo"/>
              </a:rPr>
              <a:t>   |&gt; </a:t>
            </a:r>
            <a:r>
              <a:rPr lang="fr-FR" sz="1800" dirty="0" err="1">
                <a:solidFill>
                  <a:srgbClr val="3364A4"/>
                </a:solidFill>
                <a:latin typeface="Menlo"/>
              </a:rPr>
              <a:t>List</a:t>
            </a:r>
            <a:r>
              <a:rPr lang="fr-FR" sz="1800" dirty="0" err="1">
                <a:solidFill>
                  <a:srgbClr val="333333"/>
                </a:solidFill>
                <a:latin typeface="Menlo"/>
              </a:rPr>
              <a:t>.filter</a:t>
            </a:r>
            <a:r>
              <a:rPr lang="fr-FR" sz="1800" dirty="0">
                <a:solidFill>
                  <a:srgbClr val="333333"/>
                </a:solidFill>
                <a:latin typeface="Menlo"/>
              </a:rPr>
              <a:t> (</a:t>
            </a:r>
            <a:r>
              <a:rPr lang="fr-FR" sz="1800" dirty="0">
                <a:solidFill>
                  <a:srgbClr val="009695"/>
                </a:solidFill>
                <a:latin typeface="Menlo"/>
              </a:rPr>
              <a:t>fun</a:t>
            </a:r>
            <a:r>
              <a:rPr lang="fr-FR" sz="1800" dirty="0">
                <a:solidFill>
                  <a:srgbClr val="333333"/>
                </a:solidFill>
                <a:latin typeface="Menlo"/>
              </a:rPr>
              <a:t> x </a:t>
            </a:r>
            <a:r>
              <a:rPr lang="fr-FR" sz="1800" dirty="0">
                <a:solidFill>
                  <a:srgbClr val="009695"/>
                </a:solidFill>
                <a:latin typeface="Menlo"/>
              </a:rPr>
              <a:t>-&gt;</a:t>
            </a:r>
            <a:r>
              <a:rPr lang="fr-FR" sz="1800" dirty="0">
                <a:solidFill>
                  <a:srgbClr val="333333"/>
                </a:solidFill>
                <a:latin typeface="Menlo"/>
              </a:rPr>
              <a:t> x % </a:t>
            </a:r>
            <a:r>
              <a:rPr lang="fr-FR" sz="1800" dirty="0">
                <a:solidFill>
                  <a:srgbClr val="F57D00"/>
                </a:solidFill>
                <a:latin typeface="Menlo"/>
              </a:rPr>
              <a:t>2</a:t>
            </a:r>
            <a:r>
              <a:rPr lang="fr-FR" sz="1800" dirty="0">
                <a:solidFill>
                  <a:srgbClr val="333333"/>
                </a:solidFill>
                <a:latin typeface="Menlo"/>
              </a:rPr>
              <a:t> = </a:t>
            </a:r>
            <a:r>
              <a:rPr lang="fr-FR" sz="1800" dirty="0">
                <a:solidFill>
                  <a:srgbClr val="F57D00"/>
                </a:solidFill>
                <a:latin typeface="Menlo"/>
              </a:rPr>
              <a:t>0</a:t>
            </a:r>
            <a:r>
              <a:rPr lang="fr-FR" sz="1800" dirty="0">
                <a:solidFill>
                  <a:srgbClr val="333333"/>
                </a:solidFill>
                <a:latin typeface="Menlo"/>
              </a:rPr>
              <a:t>)</a:t>
            </a:r>
            <a:br>
              <a:rPr lang="fr-FR" sz="1800" dirty="0">
                <a:solidFill>
                  <a:srgbClr val="333333"/>
                </a:solidFill>
                <a:latin typeface="Menlo"/>
              </a:rPr>
            </a:br>
            <a:r>
              <a:rPr lang="fr-FR" sz="1800" dirty="0">
                <a:solidFill>
                  <a:srgbClr val="333333"/>
                </a:solidFill>
                <a:latin typeface="Menlo"/>
              </a:rPr>
              <a:t>   |&gt; </a:t>
            </a:r>
            <a:r>
              <a:rPr lang="fr-FR" sz="1800" dirty="0" err="1">
                <a:solidFill>
                  <a:srgbClr val="3364A4"/>
                </a:solidFill>
                <a:latin typeface="Menlo"/>
              </a:rPr>
              <a:t>List</a:t>
            </a:r>
            <a:r>
              <a:rPr lang="fr-FR" sz="1800" dirty="0" err="1">
                <a:solidFill>
                  <a:srgbClr val="333333"/>
                </a:solidFill>
                <a:latin typeface="Menlo"/>
              </a:rPr>
              <a:t>.map</a:t>
            </a:r>
            <a:r>
              <a:rPr lang="fr-FR" sz="1800" dirty="0">
                <a:solidFill>
                  <a:srgbClr val="333333"/>
                </a:solidFill>
                <a:latin typeface="Menlo"/>
              </a:rPr>
              <a:t> (</a:t>
            </a:r>
            <a:r>
              <a:rPr lang="fr-FR" sz="1800" dirty="0">
                <a:solidFill>
                  <a:srgbClr val="009695"/>
                </a:solidFill>
                <a:latin typeface="Menlo"/>
              </a:rPr>
              <a:t>fun</a:t>
            </a:r>
            <a:r>
              <a:rPr lang="fr-FR" sz="1800" dirty="0">
                <a:solidFill>
                  <a:srgbClr val="333333"/>
                </a:solidFill>
                <a:latin typeface="Menlo"/>
              </a:rPr>
              <a:t> x </a:t>
            </a:r>
            <a:r>
              <a:rPr lang="fr-FR" sz="1800" dirty="0">
                <a:solidFill>
                  <a:srgbClr val="009695"/>
                </a:solidFill>
                <a:latin typeface="Menlo"/>
              </a:rPr>
              <a:t>-&gt;</a:t>
            </a:r>
            <a:r>
              <a:rPr lang="fr-FR" sz="1800" dirty="0">
                <a:solidFill>
                  <a:srgbClr val="333333"/>
                </a:solidFill>
                <a:latin typeface="Menlo"/>
              </a:rPr>
              <a:t> x + </a:t>
            </a:r>
            <a:r>
              <a:rPr lang="fr-FR" sz="1800" dirty="0">
                <a:solidFill>
                  <a:srgbClr val="F57D00"/>
                </a:solidFill>
                <a:latin typeface="Menlo"/>
              </a:rPr>
              <a:t>3</a:t>
            </a:r>
            <a:r>
              <a:rPr lang="fr-FR" sz="1800" dirty="0">
                <a:solidFill>
                  <a:srgbClr val="333333"/>
                </a:solidFill>
                <a:latin typeface="Menlo"/>
              </a:rPr>
              <a:t>)</a:t>
            </a:r>
            <a:br>
              <a:rPr lang="fr-FR" sz="1800" dirty="0">
                <a:solidFill>
                  <a:srgbClr val="333333"/>
                </a:solidFill>
                <a:latin typeface="Menlo"/>
              </a:rPr>
            </a:br>
            <a:r>
              <a:rPr lang="fr-FR" sz="1800" dirty="0">
                <a:solidFill>
                  <a:srgbClr val="333333"/>
                </a:solidFill>
                <a:latin typeface="Menlo"/>
              </a:rPr>
              <a:t>   |&gt; </a:t>
            </a:r>
            <a:r>
              <a:rPr lang="fr-FR" sz="1800" dirty="0" err="1">
                <a:solidFill>
                  <a:srgbClr val="3364A4"/>
                </a:solidFill>
                <a:latin typeface="Menlo"/>
              </a:rPr>
              <a:t>List</a:t>
            </a:r>
            <a:r>
              <a:rPr lang="fr-FR" sz="1800" dirty="0" err="1">
                <a:solidFill>
                  <a:srgbClr val="333333"/>
                </a:solidFill>
                <a:latin typeface="Menlo"/>
              </a:rPr>
              <a:t>.sum</a:t>
            </a:r>
            <a:endParaRPr lang="fr-FR" sz="1800" dirty="0">
              <a:solidFill>
                <a:srgbClr val="333333"/>
              </a:solidFill>
              <a:latin typeface="Menlo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2297795"/>
            <a:ext cx="4526280" cy="1200329"/>
          </a:xfrm>
          <a:prstGeom prst="rect">
            <a:avLst/>
          </a:prstGeom>
          <a:solidFill>
            <a:srgbClr val="DDDDDD"/>
          </a:solidFill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333333"/>
                </a:solidFill>
                <a:latin typeface="Menlo"/>
              </a:rPr>
              <a:t>[|</a:t>
            </a:r>
            <a:r>
              <a:rPr lang="en-US" sz="1800" dirty="0">
                <a:solidFill>
                  <a:srgbClr val="F57D00"/>
                </a:solidFill>
                <a:latin typeface="Menlo"/>
              </a:rPr>
              <a:t>1.0</a:t>
            </a:r>
            <a:r>
              <a:rPr lang="en-US" sz="1800" dirty="0">
                <a:solidFill>
                  <a:srgbClr val="333333"/>
                </a:solidFill>
                <a:latin typeface="Menlo"/>
              </a:rPr>
              <a:t>;</a:t>
            </a:r>
            <a:r>
              <a:rPr lang="en-US" sz="1800" dirty="0">
                <a:solidFill>
                  <a:srgbClr val="F57D00"/>
                </a:solidFill>
                <a:latin typeface="Menlo"/>
              </a:rPr>
              <a:t>2.</a:t>
            </a:r>
            <a:r>
              <a:rPr lang="en-US" sz="1800" dirty="0">
                <a:solidFill>
                  <a:srgbClr val="333333"/>
                </a:solidFill>
                <a:latin typeface="Menlo"/>
              </a:rPr>
              <a:t>;</a:t>
            </a:r>
            <a:r>
              <a:rPr lang="en-US" sz="1800" dirty="0">
                <a:solidFill>
                  <a:srgbClr val="F57D00"/>
                </a:solidFill>
                <a:latin typeface="Menlo"/>
              </a:rPr>
              <a:t>3.</a:t>
            </a:r>
            <a:r>
              <a:rPr lang="en-US" sz="1800" dirty="0">
                <a:solidFill>
                  <a:srgbClr val="333333"/>
                </a:solidFill>
                <a:latin typeface="Menlo"/>
              </a:rPr>
              <a:t>;</a:t>
            </a:r>
            <a:r>
              <a:rPr lang="en-US" sz="1800" dirty="0">
                <a:solidFill>
                  <a:srgbClr val="F57D00"/>
                </a:solidFill>
                <a:latin typeface="Menlo"/>
              </a:rPr>
              <a:t>4.</a:t>
            </a:r>
            <a:r>
              <a:rPr lang="en-US" sz="1800" dirty="0">
                <a:solidFill>
                  <a:srgbClr val="333333"/>
                </a:solidFill>
                <a:latin typeface="Menlo"/>
              </a:rPr>
              <a:t>;</a:t>
            </a:r>
            <a:r>
              <a:rPr lang="en-US" sz="1800" dirty="0">
                <a:solidFill>
                  <a:srgbClr val="F57D00"/>
                </a:solidFill>
                <a:latin typeface="Menlo"/>
              </a:rPr>
              <a:t>5.</a:t>
            </a:r>
            <a:r>
              <a:rPr lang="en-US" sz="1800" dirty="0">
                <a:solidFill>
                  <a:srgbClr val="333333"/>
                </a:solidFill>
                <a:latin typeface="Menlo"/>
              </a:rPr>
              <a:t>;</a:t>
            </a:r>
            <a:r>
              <a:rPr lang="en-US" sz="1800" dirty="0">
                <a:solidFill>
                  <a:srgbClr val="F57D00"/>
                </a:solidFill>
                <a:latin typeface="Menlo"/>
              </a:rPr>
              <a:t>6.</a:t>
            </a:r>
            <a:r>
              <a:rPr lang="en-US" sz="1800" dirty="0">
                <a:solidFill>
                  <a:srgbClr val="333333"/>
                </a:solidFill>
                <a:latin typeface="Menlo"/>
              </a:rPr>
              <a:t>;</a:t>
            </a:r>
            <a:r>
              <a:rPr lang="en-US" sz="1800" dirty="0">
                <a:solidFill>
                  <a:srgbClr val="F57D00"/>
                </a:solidFill>
                <a:latin typeface="Menlo"/>
              </a:rPr>
              <a:t>7.</a:t>
            </a:r>
            <a:r>
              <a:rPr lang="en-US" sz="1800" dirty="0">
                <a:solidFill>
                  <a:srgbClr val="333333"/>
                </a:solidFill>
                <a:latin typeface="Menlo"/>
              </a:rPr>
              <a:t>;</a:t>
            </a:r>
            <a:r>
              <a:rPr lang="en-US" sz="1800" dirty="0">
                <a:solidFill>
                  <a:srgbClr val="F57D00"/>
                </a:solidFill>
                <a:latin typeface="Menlo"/>
              </a:rPr>
              <a:t>8.</a:t>
            </a:r>
            <a:r>
              <a:rPr lang="en-US" sz="1800" dirty="0">
                <a:solidFill>
                  <a:srgbClr val="333333"/>
                </a:solidFill>
                <a:latin typeface="Menlo"/>
              </a:rPr>
              <a:t>;</a:t>
            </a:r>
            <a:r>
              <a:rPr lang="en-US" sz="1800" dirty="0">
                <a:solidFill>
                  <a:srgbClr val="F57D00"/>
                </a:solidFill>
                <a:latin typeface="Menlo"/>
              </a:rPr>
              <a:t>9.</a:t>
            </a:r>
            <a:r>
              <a:rPr lang="en-US" sz="1800" dirty="0">
                <a:solidFill>
                  <a:srgbClr val="333333"/>
                </a:solidFill>
                <a:latin typeface="Menlo"/>
              </a:rPr>
              <a:t>;</a:t>
            </a:r>
            <a:r>
              <a:rPr lang="en-US" sz="1800" dirty="0">
                <a:solidFill>
                  <a:srgbClr val="F57D00"/>
                </a:solidFill>
                <a:latin typeface="Menlo"/>
              </a:rPr>
              <a:t>10.</a:t>
            </a:r>
            <a:r>
              <a:rPr lang="fr-FR" sz="1800" dirty="0">
                <a:solidFill>
                  <a:srgbClr val="333333"/>
                </a:solidFill>
                <a:latin typeface="Menlo"/>
              </a:rPr>
              <a:t>|]</a:t>
            </a:r>
            <a:br>
              <a:rPr lang="fr-FR" sz="1800" dirty="0">
                <a:solidFill>
                  <a:srgbClr val="333333"/>
                </a:solidFill>
                <a:latin typeface="Menlo"/>
              </a:rPr>
            </a:br>
            <a:r>
              <a:rPr lang="fr-FR" sz="1800" dirty="0">
                <a:solidFill>
                  <a:srgbClr val="333333"/>
                </a:solidFill>
                <a:latin typeface="Menlo"/>
              </a:rPr>
              <a:t>   |&gt; </a:t>
            </a:r>
            <a:r>
              <a:rPr lang="fr-FR" sz="1800" dirty="0" err="1">
                <a:solidFill>
                  <a:srgbClr val="3364A4"/>
                </a:solidFill>
                <a:latin typeface="Menlo"/>
              </a:rPr>
              <a:t>Array</a:t>
            </a:r>
            <a:r>
              <a:rPr lang="fr-FR" sz="1800" dirty="0" err="1">
                <a:solidFill>
                  <a:srgbClr val="333333"/>
                </a:solidFill>
                <a:latin typeface="Menlo"/>
              </a:rPr>
              <a:t>.filter</a:t>
            </a:r>
            <a:r>
              <a:rPr lang="fr-FR" sz="1800" dirty="0">
                <a:solidFill>
                  <a:srgbClr val="333333"/>
                </a:solidFill>
                <a:latin typeface="Menlo"/>
              </a:rPr>
              <a:t> (</a:t>
            </a:r>
            <a:r>
              <a:rPr lang="fr-FR" sz="1800" dirty="0">
                <a:solidFill>
                  <a:srgbClr val="009695"/>
                </a:solidFill>
                <a:latin typeface="Menlo"/>
              </a:rPr>
              <a:t>fun</a:t>
            </a:r>
            <a:r>
              <a:rPr lang="fr-FR" sz="1800" dirty="0">
                <a:solidFill>
                  <a:srgbClr val="333333"/>
                </a:solidFill>
                <a:latin typeface="Menlo"/>
              </a:rPr>
              <a:t> x </a:t>
            </a:r>
            <a:r>
              <a:rPr lang="fr-FR" sz="1800" dirty="0">
                <a:solidFill>
                  <a:srgbClr val="009695"/>
                </a:solidFill>
                <a:latin typeface="Menlo"/>
              </a:rPr>
              <a:t>-&gt;</a:t>
            </a:r>
            <a:r>
              <a:rPr lang="fr-FR" sz="1800" dirty="0">
                <a:solidFill>
                  <a:srgbClr val="333333"/>
                </a:solidFill>
                <a:latin typeface="Menlo"/>
              </a:rPr>
              <a:t> x % </a:t>
            </a:r>
            <a:r>
              <a:rPr lang="fr-FR" sz="1800" dirty="0">
                <a:solidFill>
                  <a:srgbClr val="F57D00"/>
                </a:solidFill>
                <a:latin typeface="Menlo"/>
              </a:rPr>
              <a:t>2. </a:t>
            </a:r>
            <a:r>
              <a:rPr lang="fr-FR" sz="1800" dirty="0">
                <a:solidFill>
                  <a:srgbClr val="333333"/>
                </a:solidFill>
                <a:latin typeface="Menlo"/>
              </a:rPr>
              <a:t>= </a:t>
            </a:r>
            <a:r>
              <a:rPr lang="fr-FR" sz="1800" dirty="0">
                <a:solidFill>
                  <a:srgbClr val="F57D00"/>
                </a:solidFill>
                <a:latin typeface="Menlo"/>
              </a:rPr>
              <a:t>0.</a:t>
            </a:r>
            <a:r>
              <a:rPr lang="fr-FR" sz="1800" dirty="0">
                <a:solidFill>
                  <a:srgbClr val="333333"/>
                </a:solidFill>
                <a:latin typeface="Menlo"/>
              </a:rPr>
              <a:t>)</a:t>
            </a:r>
            <a:br>
              <a:rPr lang="fr-FR" sz="1800" dirty="0">
                <a:solidFill>
                  <a:srgbClr val="333333"/>
                </a:solidFill>
                <a:latin typeface="Menlo"/>
              </a:rPr>
            </a:br>
            <a:r>
              <a:rPr lang="fr-FR" sz="1800" dirty="0">
                <a:solidFill>
                  <a:srgbClr val="333333"/>
                </a:solidFill>
                <a:latin typeface="Menlo"/>
              </a:rPr>
              <a:t>   |&gt; </a:t>
            </a:r>
            <a:r>
              <a:rPr lang="fr-FR" sz="1800" dirty="0" err="1">
                <a:solidFill>
                  <a:srgbClr val="3364A4"/>
                </a:solidFill>
                <a:latin typeface="Menlo"/>
              </a:rPr>
              <a:t>Array</a:t>
            </a:r>
            <a:r>
              <a:rPr lang="fr-FR" sz="1800" dirty="0" err="1">
                <a:solidFill>
                  <a:srgbClr val="333333"/>
                </a:solidFill>
                <a:latin typeface="Menlo"/>
              </a:rPr>
              <a:t>.map</a:t>
            </a:r>
            <a:r>
              <a:rPr lang="fr-FR" sz="1800" dirty="0">
                <a:solidFill>
                  <a:srgbClr val="333333"/>
                </a:solidFill>
                <a:latin typeface="Menlo"/>
              </a:rPr>
              <a:t> (</a:t>
            </a:r>
            <a:r>
              <a:rPr lang="fr-FR" sz="1800" dirty="0">
                <a:solidFill>
                  <a:srgbClr val="009695"/>
                </a:solidFill>
                <a:latin typeface="Menlo"/>
              </a:rPr>
              <a:t>fun</a:t>
            </a:r>
            <a:r>
              <a:rPr lang="fr-FR" sz="1800" dirty="0">
                <a:solidFill>
                  <a:srgbClr val="333333"/>
                </a:solidFill>
                <a:latin typeface="Menlo"/>
              </a:rPr>
              <a:t> x </a:t>
            </a:r>
            <a:r>
              <a:rPr lang="fr-FR" sz="1800" dirty="0">
                <a:solidFill>
                  <a:srgbClr val="009695"/>
                </a:solidFill>
                <a:latin typeface="Menlo"/>
              </a:rPr>
              <a:t>-&gt;</a:t>
            </a:r>
            <a:r>
              <a:rPr lang="fr-FR" sz="1800" dirty="0">
                <a:solidFill>
                  <a:srgbClr val="333333"/>
                </a:solidFill>
                <a:latin typeface="Menlo"/>
              </a:rPr>
              <a:t> x + </a:t>
            </a:r>
            <a:r>
              <a:rPr lang="fr-FR" sz="1800" dirty="0">
                <a:solidFill>
                  <a:srgbClr val="F57D00"/>
                </a:solidFill>
                <a:latin typeface="Menlo"/>
              </a:rPr>
              <a:t>3.</a:t>
            </a:r>
            <a:r>
              <a:rPr lang="fr-FR" sz="1800" dirty="0">
                <a:solidFill>
                  <a:srgbClr val="333333"/>
                </a:solidFill>
                <a:latin typeface="Menlo"/>
              </a:rPr>
              <a:t>)</a:t>
            </a:r>
            <a:br>
              <a:rPr lang="fr-FR" sz="1800" dirty="0">
                <a:solidFill>
                  <a:srgbClr val="333333"/>
                </a:solidFill>
                <a:latin typeface="Menlo"/>
              </a:rPr>
            </a:br>
            <a:r>
              <a:rPr lang="fr-FR" sz="1800" dirty="0">
                <a:solidFill>
                  <a:srgbClr val="333333"/>
                </a:solidFill>
                <a:latin typeface="Menlo"/>
              </a:rPr>
              <a:t>   |&gt; </a:t>
            </a:r>
            <a:r>
              <a:rPr lang="fr-FR" sz="1800" dirty="0" err="1">
                <a:solidFill>
                  <a:srgbClr val="3364A4"/>
                </a:solidFill>
                <a:latin typeface="Menlo"/>
              </a:rPr>
              <a:t>Array</a:t>
            </a:r>
            <a:r>
              <a:rPr lang="fr-FR" sz="1800" dirty="0" err="1">
                <a:solidFill>
                  <a:srgbClr val="333333"/>
                </a:solidFill>
                <a:latin typeface="Menlo"/>
              </a:rPr>
              <a:t>.sum</a:t>
            </a:r>
            <a:endParaRPr lang="fr-FR" sz="1800" dirty="0">
              <a:solidFill>
                <a:srgbClr val="333333"/>
              </a:solidFill>
              <a:latin typeface="Menlo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1451" y="911340"/>
            <a:ext cx="3489032" cy="1754326"/>
          </a:xfrm>
          <a:prstGeom prst="rect">
            <a:avLst/>
          </a:prstGeom>
          <a:solidFill>
            <a:srgbClr val="DDDDDD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9695"/>
                </a:solidFill>
                <a:latin typeface="Menlo"/>
              </a:rPr>
              <a:t>let</a:t>
            </a:r>
            <a:r>
              <a:rPr lang="en-US" sz="1800" dirty="0">
                <a:solidFill>
                  <a:srgbClr val="333333"/>
                </a:solidFill>
                <a:latin typeface="Menlo"/>
              </a:rPr>
              <a:t> </a:t>
            </a:r>
            <a:r>
              <a:rPr lang="en-US" sz="1800" dirty="0" err="1">
                <a:solidFill>
                  <a:srgbClr val="333333"/>
                </a:solidFill>
                <a:latin typeface="Menlo"/>
              </a:rPr>
              <a:t>sumEvensPlusThree</a:t>
            </a:r>
            <a:r>
              <a:rPr lang="en-US" sz="1800" dirty="0">
                <a:solidFill>
                  <a:srgbClr val="333333"/>
                </a:solidFill>
                <a:latin typeface="Menlo"/>
              </a:rPr>
              <a:t> = </a:t>
            </a:r>
            <a:br>
              <a:rPr lang="en-US" sz="1800" dirty="0">
                <a:solidFill>
                  <a:srgbClr val="333333"/>
                </a:solidFill>
                <a:latin typeface="Menlo"/>
              </a:rPr>
            </a:br>
            <a:r>
              <a:rPr lang="en-US" sz="1800" dirty="0">
                <a:solidFill>
                  <a:srgbClr val="333333"/>
                </a:solidFill>
                <a:latin typeface="Menlo"/>
              </a:rPr>
              <a:t>    </a:t>
            </a:r>
            <a:r>
              <a:rPr lang="en-US" sz="1800" dirty="0" err="1">
                <a:solidFill>
                  <a:srgbClr val="3364A4"/>
                </a:solidFill>
                <a:latin typeface="Menlo"/>
              </a:rPr>
              <a:t>Array</a:t>
            </a:r>
            <a:r>
              <a:rPr lang="en-US" sz="1800" dirty="0" err="1">
                <a:solidFill>
                  <a:srgbClr val="333333"/>
                </a:solidFill>
                <a:latin typeface="Menlo"/>
              </a:rPr>
              <a:t>.filter</a:t>
            </a:r>
            <a:r>
              <a:rPr lang="en-US" sz="1800" dirty="0">
                <a:solidFill>
                  <a:srgbClr val="333333"/>
                </a:solidFill>
                <a:latin typeface="Menlo"/>
              </a:rPr>
              <a:t> (</a:t>
            </a:r>
            <a:r>
              <a:rPr lang="en-US" sz="1800" dirty="0">
                <a:solidFill>
                  <a:srgbClr val="009695"/>
                </a:solidFill>
                <a:latin typeface="Menlo"/>
              </a:rPr>
              <a:t>fun</a:t>
            </a:r>
            <a:r>
              <a:rPr lang="en-US" sz="1800" dirty="0">
                <a:solidFill>
                  <a:srgbClr val="333333"/>
                </a:solidFill>
                <a:latin typeface="Menlo"/>
              </a:rPr>
              <a:t> x </a:t>
            </a:r>
            <a:r>
              <a:rPr lang="en-US" sz="1800" dirty="0">
                <a:solidFill>
                  <a:srgbClr val="009695"/>
                </a:solidFill>
                <a:latin typeface="Menlo"/>
              </a:rPr>
              <a:t>-&gt;</a:t>
            </a:r>
            <a:r>
              <a:rPr lang="en-US" sz="1800" dirty="0">
                <a:solidFill>
                  <a:srgbClr val="333333"/>
                </a:solidFill>
                <a:latin typeface="Menlo"/>
              </a:rPr>
              <a:t> x % </a:t>
            </a:r>
            <a:r>
              <a:rPr lang="en-US" sz="1800" dirty="0">
                <a:solidFill>
                  <a:srgbClr val="F57D00"/>
                </a:solidFill>
                <a:latin typeface="Menlo"/>
              </a:rPr>
              <a:t>2</a:t>
            </a:r>
            <a:r>
              <a:rPr lang="en-US" sz="1800" dirty="0">
                <a:solidFill>
                  <a:srgbClr val="333333"/>
                </a:solidFill>
                <a:latin typeface="Menlo"/>
              </a:rPr>
              <a:t> = </a:t>
            </a:r>
            <a:r>
              <a:rPr lang="en-US" sz="1800" dirty="0">
                <a:solidFill>
                  <a:srgbClr val="F57D00"/>
                </a:solidFill>
                <a:latin typeface="Menlo"/>
              </a:rPr>
              <a:t>0</a:t>
            </a:r>
            <a:r>
              <a:rPr lang="en-US" sz="1800" dirty="0">
                <a:solidFill>
                  <a:srgbClr val="333333"/>
                </a:solidFill>
                <a:latin typeface="Menlo"/>
              </a:rPr>
              <a:t>)</a:t>
            </a:r>
            <a:br>
              <a:rPr lang="en-US" sz="1800" dirty="0">
                <a:solidFill>
                  <a:srgbClr val="333333"/>
                </a:solidFill>
                <a:latin typeface="Menlo"/>
              </a:rPr>
            </a:br>
            <a:r>
              <a:rPr lang="en-US" sz="1800" dirty="0">
                <a:solidFill>
                  <a:srgbClr val="333333"/>
                </a:solidFill>
                <a:latin typeface="Menlo"/>
              </a:rPr>
              <a:t>    &gt;&gt; </a:t>
            </a:r>
            <a:r>
              <a:rPr lang="en-US" sz="1800" dirty="0" err="1">
                <a:solidFill>
                  <a:srgbClr val="3364A4"/>
                </a:solidFill>
                <a:latin typeface="Menlo"/>
              </a:rPr>
              <a:t>Array</a:t>
            </a:r>
            <a:r>
              <a:rPr lang="en-US" sz="1800" dirty="0" err="1">
                <a:solidFill>
                  <a:srgbClr val="333333"/>
                </a:solidFill>
                <a:latin typeface="Menlo"/>
              </a:rPr>
              <a:t>.map</a:t>
            </a:r>
            <a:r>
              <a:rPr lang="en-US" sz="1800" dirty="0">
                <a:solidFill>
                  <a:srgbClr val="333333"/>
                </a:solidFill>
                <a:latin typeface="Menlo"/>
              </a:rPr>
              <a:t> (</a:t>
            </a:r>
            <a:r>
              <a:rPr lang="en-US" sz="1800" dirty="0">
                <a:solidFill>
                  <a:srgbClr val="009695"/>
                </a:solidFill>
                <a:latin typeface="Menlo"/>
              </a:rPr>
              <a:t>fun</a:t>
            </a:r>
            <a:r>
              <a:rPr lang="en-US" sz="1800" dirty="0">
                <a:solidFill>
                  <a:srgbClr val="333333"/>
                </a:solidFill>
                <a:latin typeface="Menlo"/>
              </a:rPr>
              <a:t> x </a:t>
            </a:r>
            <a:r>
              <a:rPr lang="en-US" sz="1800" dirty="0">
                <a:solidFill>
                  <a:srgbClr val="009695"/>
                </a:solidFill>
                <a:latin typeface="Menlo"/>
              </a:rPr>
              <a:t>-&gt;</a:t>
            </a:r>
            <a:r>
              <a:rPr lang="en-US" sz="1800" dirty="0">
                <a:solidFill>
                  <a:srgbClr val="333333"/>
                </a:solidFill>
                <a:latin typeface="Menlo"/>
              </a:rPr>
              <a:t> x + </a:t>
            </a:r>
            <a:r>
              <a:rPr lang="en-US" sz="1800" dirty="0">
                <a:solidFill>
                  <a:srgbClr val="F57D00"/>
                </a:solidFill>
                <a:latin typeface="Menlo"/>
              </a:rPr>
              <a:t>3</a:t>
            </a:r>
            <a:r>
              <a:rPr lang="en-US" sz="1800" dirty="0">
                <a:solidFill>
                  <a:srgbClr val="333333"/>
                </a:solidFill>
                <a:latin typeface="Menlo"/>
              </a:rPr>
              <a:t>)</a:t>
            </a:r>
            <a:br>
              <a:rPr lang="en-US" sz="1800" dirty="0">
                <a:solidFill>
                  <a:srgbClr val="333333"/>
                </a:solidFill>
                <a:latin typeface="Menlo"/>
              </a:rPr>
            </a:br>
            <a:r>
              <a:rPr lang="en-US" sz="1800" dirty="0">
                <a:solidFill>
                  <a:srgbClr val="333333"/>
                </a:solidFill>
                <a:latin typeface="Menlo"/>
              </a:rPr>
              <a:t>    &gt;&gt; </a:t>
            </a:r>
            <a:r>
              <a:rPr lang="en-US" sz="1800" dirty="0" err="1">
                <a:solidFill>
                  <a:srgbClr val="3364A4"/>
                </a:solidFill>
                <a:latin typeface="Menlo"/>
              </a:rPr>
              <a:t>Array</a:t>
            </a:r>
            <a:r>
              <a:rPr lang="en-US" sz="1800" dirty="0" err="1">
                <a:solidFill>
                  <a:srgbClr val="333333"/>
                </a:solidFill>
                <a:latin typeface="Menlo"/>
              </a:rPr>
              <a:t>.sum</a:t>
            </a:r>
            <a:br>
              <a:rPr lang="en-US" sz="1800" dirty="0">
                <a:solidFill>
                  <a:srgbClr val="333333"/>
                </a:solidFill>
                <a:latin typeface="Menlo"/>
              </a:rPr>
            </a:br>
            <a:br>
              <a:rPr lang="en-US" sz="1800" dirty="0">
                <a:solidFill>
                  <a:srgbClr val="333333"/>
                </a:solidFill>
                <a:latin typeface="Menlo"/>
              </a:rPr>
            </a:br>
            <a:r>
              <a:rPr lang="en-US" sz="1800" dirty="0" err="1">
                <a:solidFill>
                  <a:srgbClr val="333333"/>
                </a:solidFill>
                <a:latin typeface="Menlo"/>
              </a:rPr>
              <a:t>sumEvensPlusThree</a:t>
            </a:r>
            <a:r>
              <a:rPr lang="en-US" sz="1800" dirty="0">
                <a:solidFill>
                  <a:srgbClr val="333333"/>
                </a:solidFill>
                <a:latin typeface="Menlo"/>
              </a:rPr>
              <a:t> [|</a:t>
            </a:r>
            <a:r>
              <a:rPr lang="en-US" sz="1800" dirty="0">
                <a:solidFill>
                  <a:srgbClr val="F57D00"/>
                </a:solidFill>
                <a:latin typeface="Menlo"/>
              </a:rPr>
              <a:t>1..10</a:t>
            </a:r>
            <a:r>
              <a:rPr lang="en-US" sz="1800" dirty="0">
                <a:solidFill>
                  <a:srgbClr val="333333"/>
                </a:solidFill>
                <a:latin typeface="Menlo"/>
              </a:rPr>
              <a:t>|]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3709230"/>
            <a:ext cx="4526280" cy="2308324"/>
          </a:xfrm>
          <a:prstGeom prst="rect">
            <a:avLst/>
          </a:prstGeom>
          <a:solidFill>
            <a:srgbClr val="DDDDDD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333333"/>
                </a:solidFill>
                <a:latin typeface="Menlo"/>
              </a:defRPr>
            </a:lvl1pPr>
          </a:lstStyle>
          <a:p>
            <a:r>
              <a:rPr lang="fr-FR" sz="1800" dirty="0">
                <a:solidFill>
                  <a:srgbClr val="009695"/>
                </a:solidFill>
              </a:rPr>
              <a:t>let</a:t>
            </a:r>
            <a:r>
              <a:rPr lang="fr-FR" sz="1800" dirty="0"/>
              <a:t> plus_3 x = x + </a:t>
            </a:r>
            <a:r>
              <a:rPr lang="fr-FR" sz="1800" dirty="0">
                <a:solidFill>
                  <a:srgbClr val="F57D00"/>
                </a:solidFill>
              </a:rPr>
              <a:t>3</a:t>
            </a:r>
            <a:br>
              <a:rPr lang="fr-FR" sz="1800" dirty="0">
                <a:solidFill>
                  <a:srgbClr val="F57D00"/>
                </a:solidFill>
              </a:rPr>
            </a:br>
            <a:r>
              <a:rPr lang="fr-FR" sz="1800" dirty="0">
                <a:solidFill>
                  <a:srgbClr val="009695"/>
                </a:solidFill>
              </a:rPr>
              <a:t>let</a:t>
            </a:r>
            <a:r>
              <a:rPr lang="fr-FR" sz="1800" dirty="0"/>
              <a:t> list_plus_3 = </a:t>
            </a:r>
            <a:r>
              <a:rPr lang="fr-FR" sz="1800" dirty="0" err="1">
                <a:solidFill>
                  <a:srgbClr val="3364A4"/>
                </a:solidFill>
              </a:rPr>
              <a:t>List</a:t>
            </a:r>
            <a:r>
              <a:rPr lang="fr-FR" sz="1800" dirty="0" err="1"/>
              <a:t>.map</a:t>
            </a:r>
            <a:r>
              <a:rPr lang="fr-FR" sz="1800" dirty="0"/>
              <a:t> plus_3 </a:t>
            </a:r>
            <a:br>
              <a:rPr lang="fr-FR" sz="1800" dirty="0"/>
            </a:br>
            <a:r>
              <a:rPr lang="fr-FR" sz="1800" dirty="0">
                <a:solidFill>
                  <a:srgbClr val="009695"/>
                </a:solidFill>
              </a:rPr>
              <a:t>let</a:t>
            </a:r>
            <a:r>
              <a:rPr lang="fr-FR" sz="1800" dirty="0"/>
              <a:t> </a:t>
            </a:r>
            <a:r>
              <a:rPr lang="fr-FR" sz="1800" dirty="0" err="1"/>
              <a:t>filtered</a:t>
            </a:r>
            <a:r>
              <a:rPr lang="fr-FR" sz="1800" dirty="0"/>
              <a:t> = </a:t>
            </a:r>
            <a:r>
              <a:rPr lang="fr-FR" sz="1800" dirty="0" err="1">
                <a:solidFill>
                  <a:srgbClr val="3364A4"/>
                </a:solidFill>
              </a:rPr>
              <a:t>List</a:t>
            </a:r>
            <a:r>
              <a:rPr lang="fr-FR" sz="1800" dirty="0" err="1"/>
              <a:t>.filter</a:t>
            </a:r>
            <a:r>
              <a:rPr lang="fr-FR" sz="1800" dirty="0"/>
              <a:t> (</a:t>
            </a:r>
            <a:r>
              <a:rPr lang="fr-FR" sz="1800" dirty="0">
                <a:solidFill>
                  <a:srgbClr val="009695"/>
                </a:solidFill>
              </a:rPr>
              <a:t>fun</a:t>
            </a:r>
            <a:r>
              <a:rPr lang="fr-FR" sz="1800" dirty="0"/>
              <a:t> x </a:t>
            </a:r>
            <a:r>
              <a:rPr lang="fr-FR" sz="1800" dirty="0">
                <a:solidFill>
                  <a:srgbClr val="009695"/>
                </a:solidFill>
              </a:rPr>
              <a:t>-&gt;</a:t>
            </a:r>
            <a:r>
              <a:rPr lang="fr-FR" sz="1800" dirty="0"/>
              <a:t> x % </a:t>
            </a:r>
            <a:r>
              <a:rPr lang="fr-FR" sz="1800" dirty="0">
                <a:solidFill>
                  <a:srgbClr val="F57D00"/>
                </a:solidFill>
              </a:rPr>
              <a:t>2</a:t>
            </a:r>
            <a:r>
              <a:rPr lang="fr-FR" sz="1800" dirty="0"/>
              <a:t> = </a:t>
            </a:r>
            <a:r>
              <a:rPr lang="fr-FR" sz="1800" dirty="0">
                <a:solidFill>
                  <a:srgbClr val="F57D00"/>
                </a:solidFill>
              </a:rPr>
              <a:t>0</a:t>
            </a:r>
            <a:r>
              <a:rPr lang="fr-FR" sz="1800" dirty="0"/>
              <a:t>)</a:t>
            </a:r>
            <a:br>
              <a:rPr lang="fr-FR" sz="1800" dirty="0"/>
            </a:br>
            <a:br>
              <a:rPr lang="fr-FR" sz="1800" dirty="0"/>
            </a:br>
            <a:r>
              <a:rPr lang="fr-FR" sz="1800" dirty="0"/>
              <a:t>[</a:t>
            </a:r>
            <a:r>
              <a:rPr lang="fr-FR" sz="1800" dirty="0">
                <a:solidFill>
                  <a:srgbClr val="F57D00"/>
                </a:solidFill>
              </a:rPr>
              <a:t>1..10</a:t>
            </a:r>
            <a:r>
              <a:rPr lang="fr-FR" sz="1800" dirty="0"/>
              <a:t>]</a:t>
            </a:r>
            <a:br>
              <a:rPr lang="fr-FR" sz="1800" dirty="0"/>
            </a:br>
            <a:r>
              <a:rPr lang="fr-FR" sz="1800" dirty="0"/>
              <a:t>  |&gt; </a:t>
            </a:r>
            <a:r>
              <a:rPr lang="fr-FR" sz="1800" dirty="0" err="1"/>
              <a:t>filtered</a:t>
            </a:r>
            <a:r>
              <a:rPr lang="fr-FR" sz="1800" dirty="0"/>
              <a:t> </a:t>
            </a:r>
            <a:br>
              <a:rPr lang="fr-FR" sz="1800" dirty="0"/>
            </a:br>
            <a:r>
              <a:rPr lang="fr-FR" sz="1800" dirty="0"/>
              <a:t>  |&gt; list_plus_3</a:t>
            </a:r>
            <a:br>
              <a:rPr lang="fr-FR" sz="1800" dirty="0"/>
            </a:br>
            <a:r>
              <a:rPr lang="fr-FR" sz="1800" dirty="0"/>
              <a:t>  |&gt; </a:t>
            </a:r>
            <a:r>
              <a:rPr lang="fr-FR" sz="1800" dirty="0" err="1">
                <a:solidFill>
                  <a:srgbClr val="3364A4"/>
                </a:solidFill>
              </a:rPr>
              <a:t>List</a:t>
            </a:r>
            <a:r>
              <a:rPr lang="fr-FR" sz="1800" dirty="0" err="1"/>
              <a:t>.sum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5391451" y="2817782"/>
            <a:ext cx="3489032" cy="369332"/>
          </a:xfrm>
          <a:prstGeom prst="rect">
            <a:avLst/>
          </a:prstGeom>
          <a:solidFill>
            <a:srgbClr val="D9D9D9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333333"/>
                </a:solidFill>
                <a:latin typeface="Menlo"/>
              </a:rPr>
              <a:t>[|</a:t>
            </a:r>
            <a:r>
              <a:rPr lang="en-US" sz="1800" dirty="0">
                <a:solidFill>
                  <a:srgbClr val="F57D00"/>
                </a:solidFill>
                <a:latin typeface="Menlo"/>
              </a:rPr>
              <a:t>1..10</a:t>
            </a:r>
            <a:r>
              <a:rPr lang="en-US" sz="1800" dirty="0">
                <a:solidFill>
                  <a:srgbClr val="333333"/>
                </a:solidFill>
                <a:latin typeface="Menlo"/>
              </a:rPr>
              <a:t>|] |&gt;</a:t>
            </a:r>
            <a:r>
              <a:rPr lang="en-US" sz="1800" dirty="0">
                <a:solidFill>
                  <a:srgbClr val="000000">
                    <a:lumMod val="50000"/>
                  </a:srgbClr>
                </a:solidFill>
                <a:latin typeface="Menlo"/>
              </a:rPr>
              <a:t> </a:t>
            </a:r>
            <a:r>
              <a:rPr lang="en-US" sz="1800" dirty="0" err="1">
                <a:solidFill>
                  <a:srgbClr val="000000">
                    <a:lumMod val="50000"/>
                  </a:srgbClr>
                </a:solidFill>
                <a:latin typeface="Menlo Regular"/>
                <a:cs typeface="Menlo Regular"/>
              </a:rPr>
              <a:t>sumEvensPlusThree</a:t>
            </a:r>
            <a:r>
              <a:rPr lang="en-US" sz="1800" dirty="0">
                <a:solidFill>
                  <a:srgbClr val="000000"/>
                </a:solidFill>
                <a:latin typeface="Menlo Regular"/>
                <a:cs typeface="Menlo Regular"/>
              </a:rPr>
              <a:t> </a:t>
            </a:r>
            <a:endParaRPr lang="en-US" sz="1800" dirty="0">
              <a:solidFill>
                <a:srgbClr val="333333"/>
              </a:solidFill>
              <a:latin typeface="Menlo Regular"/>
              <a:cs typeface="Menl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170008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3" grpId="0" animBg="1"/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with Higher Order Functions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sum of the numbers 1 to 100, each squared?</a:t>
            </a:r>
          </a:p>
          <a:p>
            <a:r>
              <a:rPr lang="en-US" dirty="0"/>
              <a:t>What about the sum of just the even numbers?</a:t>
            </a:r>
          </a:p>
          <a:p>
            <a:r>
              <a:rPr lang="en-US" dirty="0"/>
              <a:t>Write a function that takes any list of floats and a function as an input.</a:t>
            </a:r>
          </a:p>
          <a:p>
            <a:pPr lvl="1"/>
            <a:r>
              <a:rPr lang="en-US" dirty="0"/>
              <a:t>Add 10.25 to each element</a:t>
            </a:r>
          </a:p>
          <a:p>
            <a:pPr lvl="1"/>
            <a:r>
              <a:rPr lang="en-US" dirty="0"/>
              <a:t>Divide each element by 4</a:t>
            </a:r>
          </a:p>
          <a:p>
            <a:pPr lvl="1"/>
            <a:r>
              <a:rPr lang="en-US" dirty="0"/>
              <a:t>Finally act on the list with the function you sent in.</a:t>
            </a:r>
          </a:p>
        </p:txBody>
      </p:sp>
    </p:spTree>
    <p:extLst>
      <p:ext uri="{BB962C8B-B14F-4D97-AF65-F5344CB8AC3E}">
        <p14:creationId xmlns:p14="http://schemas.microsoft.com/office/powerpoint/2010/main" val="17610980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Higher-order functions: 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1"/>
          <a:stretch/>
        </p:blipFill>
        <p:spPr>
          <a:xfrm>
            <a:off x="2407397" y="1493087"/>
            <a:ext cx="4329206" cy="386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2832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Iterator and Disposable patterns in F#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3083"/>
            <a:r>
              <a:rPr lang="en-US" dirty="0"/>
              <a:t>F# provides the </a:t>
            </a:r>
            <a:r>
              <a:rPr lang="en-US" dirty="0">
                <a:solidFill>
                  <a:srgbClr val="0000FF"/>
                </a:solidFill>
              </a:rPr>
              <a:t>use</a:t>
            </a:r>
            <a:r>
              <a:rPr lang="en-US" dirty="0"/>
              <a:t> keyword as an equivalent of C#’s </a:t>
            </a:r>
            <a:r>
              <a:rPr lang="en-US" dirty="0">
                <a:solidFill>
                  <a:srgbClr val="0000FF"/>
                </a:solidFill>
              </a:rPr>
              <a:t>using</a:t>
            </a:r>
            <a:r>
              <a:rPr lang="en-US" dirty="0"/>
              <a:t> statement keyword (not to be confused with C#’s </a:t>
            </a:r>
            <a:r>
              <a:rPr lang="en-US" dirty="0">
                <a:solidFill>
                  <a:srgbClr val="0000FF"/>
                </a:solidFill>
              </a:rPr>
              <a:t>using</a:t>
            </a:r>
            <a:r>
              <a:rPr lang="en-US" dirty="0"/>
              <a:t> directive keyword, whose F# equivalent is </a:t>
            </a:r>
            <a:r>
              <a:rPr lang="en-US" dirty="0">
                <a:solidFill>
                  <a:srgbClr val="0000FF"/>
                </a:solidFill>
              </a:rPr>
              <a:t>open</a:t>
            </a:r>
            <a:r>
              <a:rPr lang="en-US" dirty="0"/>
              <a:t>)</a:t>
            </a:r>
          </a:p>
          <a:p>
            <a:pPr marL="573083"/>
            <a:r>
              <a:rPr lang="en-US" dirty="0"/>
              <a:t>In F#, </a:t>
            </a:r>
            <a:r>
              <a:rPr lang="en-US" dirty="0" err="1">
                <a:solidFill>
                  <a:schemeClr val="tx2">
                    <a:lumMod val="90000"/>
                  </a:schemeClr>
                </a:solidFill>
              </a:rPr>
              <a:t>seq</a:t>
            </a:r>
            <a:r>
              <a:rPr lang="en-US" dirty="0"/>
              <a:t> is provided as a shorthand for </a:t>
            </a:r>
            <a:r>
              <a:rPr lang="en-US" dirty="0" err="1">
                <a:solidFill>
                  <a:schemeClr val="tx2">
                    <a:lumMod val="90000"/>
                  </a:schemeClr>
                </a:solidFill>
              </a:rPr>
              <a:t>IEnumerable</a:t>
            </a:r>
            <a:endParaRPr lang="en-US" dirty="0">
              <a:solidFill>
                <a:schemeClr val="tx2">
                  <a:lumMod val="90000"/>
                </a:schemeClr>
              </a:solidFill>
            </a:endParaRPr>
          </a:p>
          <a:p>
            <a:pPr marL="573083"/>
            <a:r>
              <a:rPr lang="en-US" dirty="0"/>
              <a:t>Your preference for collections should be (in descending order): list, array, </a:t>
            </a:r>
            <a:r>
              <a:rPr lang="en-US" dirty="0" err="1"/>
              <a:t>seq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009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227013" y="2265936"/>
            <a:ext cx="8662988" cy="2354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76213" indent="-176213">
              <a:spcBef>
                <a:spcPct val="50000"/>
              </a:spcBef>
              <a:buFontTx/>
              <a:buChar char="•"/>
            </a:pPr>
            <a:r>
              <a:rPr lang="en-US" sz="1800" b="1" dirty="0">
                <a:solidFill>
                  <a:srgbClr val="000000"/>
                </a:solidFill>
              </a:rPr>
              <a:t>Fewer Bugs</a:t>
            </a:r>
          </a:p>
          <a:p>
            <a:pPr marL="176213" indent="-176213">
              <a:spcBef>
                <a:spcPct val="50000"/>
              </a:spcBef>
              <a:buFontTx/>
              <a:buChar char="•"/>
            </a:pPr>
            <a:r>
              <a:rPr lang="en-US" sz="1800" b="1" dirty="0">
                <a:solidFill>
                  <a:srgbClr val="000000"/>
                </a:solidFill>
              </a:rPr>
              <a:t>Code Simpler/More Maintainable Code </a:t>
            </a:r>
          </a:p>
          <a:p>
            <a:pPr marL="176213" indent="-176213">
              <a:spcBef>
                <a:spcPct val="50000"/>
              </a:spcBef>
              <a:buFontTx/>
              <a:buChar char="•"/>
            </a:pPr>
            <a:r>
              <a:rPr lang="en-US" sz="1800" b="1" dirty="0">
                <a:solidFill>
                  <a:srgbClr val="000000"/>
                </a:solidFill>
              </a:rPr>
              <a:t>No Side Effects</a:t>
            </a:r>
          </a:p>
          <a:p>
            <a:pPr marL="176213" indent="-176213">
              <a:spcBef>
                <a:spcPct val="50000"/>
              </a:spcBef>
              <a:buFontTx/>
              <a:buChar char="•"/>
            </a:pPr>
            <a:r>
              <a:rPr lang="en-US" sz="1800" b="1" dirty="0">
                <a:solidFill>
                  <a:srgbClr val="000000"/>
                </a:solidFill>
              </a:rPr>
              <a:t>Easy to Parallelize &amp; Scale </a:t>
            </a:r>
          </a:p>
          <a:p>
            <a:pPr marL="176213" indent="-176213">
              <a:spcBef>
                <a:spcPct val="50000"/>
              </a:spcBef>
              <a:buFontTx/>
              <a:buChar char="•"/>
            </a:pPr>
            <a:r>
              <a:rPr lang="en-US" sz="1800" b="1" dirty="0">
                <a:solidFill>
                  <a:srgbClr val="000000"/>
                </a:solidFill>
              </a:rPr>
              <a:t>Mathematically Provable</a:t>
            </a:r>
          </a:p>
          <a:p>
            <a:pPr marL="176213" indent="-176213">
              <a:spcBef>
                <a:spcPct val="50000"/>
              </a:spcBef>
              <a:buFontTx/>
              <a:buChar char="•"/>
            </a:pPr>
            <a:r>
              <a:rPr lang="en-US" sz="1800" b="1" dirty="0">
                <a:solidFill>
                  <a:srgbClr val="000000"/>
                </a:solidFill>
              </a:rPr>
              <a:t>Its been around a while</a:t>
            </a:r>
          </a:p>
        </p:txBody>
      </p:sp>
      <p:sp>
        <p:nvSpPr>
          <p:cNvPr id="5125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892034"/>
                </a:solidFill>
              </a:rPr>
              <a:t>Why Should I Use Functional Programming? </a:t>
            </a:r>
          </a:p>
        </p:txBody>
      </p:sp>
    </p:spTree>
    <p:extLst>
      <p:ext uri="{BB962C8B-B14F-4D97-AF65-F5344CB8AC3E}">
        <p14:creationId xmlns:p14="http://schemas.microsoft.com/office/powerpoint/2010/main" val="3988314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polymorphism?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3083" indent="-342900">
              <a:buFont typeface="Arial" panose="020B0604020202020204" pitchFamily="34" charset="0"/>
              <a:buChar char="•"/>
            </a:pPr>
            <a:r>
              <a:rPr lang="en-US" dirty="0"/>
              <a:t>Subtype polymorphism: when a data type is related to another by substitutability</a:t>
            </a:r>
          </a:p>
          <a:p>
            <a:pPr marL="573083" indent="-342900">
              <a:buFont typeface="Arial" panose="020B0604020202020204" pitchFamily="34" charset="0"/>
              <a:buChar char="•"/>
            </a:pPr>
            <a:r>
              <a:rPr lang="en-US" dirty="0"/>
              <a:t>Parametric polymorphism: when code is written without mention to any specific type (e.g., list of X type, array of X type)</a:t>
            </a:r>
          </a:p>
          <a:p>
            <a:pPr marL="573083" indent="-342900">
              <a:buFont typeface="Arial" panose="020B0604020202020204" pitchFamily="34" charset="0"/>
              <a:buChar char="•"/>
            </a:pPr>
            <a:r>
              <a:rPr lang="en-US" dirty="0"/>
              <a:t>Ad hoc polymorphism: when a function can be applied to arguments of different types</a:t>
            </a:r>
          </a:p>
          <a:p>
            <a:pPr marL="800089" lvl="4" indent="-342900">
              <a:buFont typeface="Arial" panose="020B0604020202020204" pitchFamily="34" charset="0"/>
              <a:buChar char="•"/>
            </a:pPr>
            <a:r>
              <a:rPr lang="en-US" dirty="0"/>
              <a:t>Overloading (built-in and/or custom)</a:t>
            </a:r>
          </a:p>
          <a:p>
            <a:pPr marL="800089" lvl="4" indent="-342900">
              <a:buFont typeface="Arial" panose="020B0604020202020204" pitchFamily="34" charset="0"/>
              <a:buChar char="•"/>
            </a:pPr>
            <a:r>
              <a:rPr lang="en-US" dirty="0"/>
              <a:t>Haskell: type classes</a:t>
            </a:r>
          </a:p>
          <a:p>
            <a:pPr marL="800089" lvl="4" indent="-342900">
              <a:buFont typeface="Arial" panose="020B0604020202020204" pitchFamily="34" charset="0"/>
              <a:buChar char="•"/>
            </a:pPr>
            <a:r>
              <a:rPr lang="en-US" dirty="0"/>
              <a:t>F# specific feature: statically resolved type parameters</a:t>
            </a:r>
          </a:p>
        </p:txBody>
      </p:sp>
    </p:spTree>
    <p:extLst>
      <p:ext uri="{BB962C8B-B14F-4D97-AF65-F5344CB8AC3E}">
        <p14:creationId xmlns:p14="http://schemas.microsoft.com/office/powerpoint/2010/main" val="985324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Continuation Passing Style (a.k.a. Callbacks)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3083"/>
            <a:r>
              <a:rPr lang="en-US" dirty="0"/>
              <a:t>“Hey, when you’re done doing that…”</a:t>
            </a:r>
          </a:p>
          <a:p>
            <a:pPr marL="573083"/>
            <a:r>
              <a:rPr lang="en-US" dirty="0"/>
              <a:t>Explicitly pass the next thing to do</a:t>
            </a:r>
          </a:p>
          <a:p>
            <a:pPr marL="573083"/>
            <a:r>
              <a:rPr lang="en-US" dirty="0"/>
              <a:t>Provides a method of composition of functions that can alter control flow</a:t>
            </a:r>
          </a:p>
          <a:p>
            <a:pPr marL="573083"/>
            <a:r>
              <a:rPr lang="en-US" dirty="0"/>
              <a:t>More common than you may realize (we’ll come back to this…)</a:t>
            </a:r>
          </a:p>
          <a:p>
            <a:pPr marL="573083"/>
            <a:r>
              <a:rPr lang="en-US" dirty="0"/>
              <a:t>Very common in </a:t>
            </a:r>
            <a:r>
              <a:rPr lang="en-US" b="1" dirty="0" err="1"/>
              <a:t>Javascript</a:t>
            </a:r>
            <a:r>
              <a:rPr lang="en-US" dirty="0"/>
              <a:t> as well</a:t>
            </a:r>
          </a:p>
          <a:p>
            <a:pPr marL="57308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788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Blocking I/O and You – the reason for </a:t>
            </a:r>
            <a:r>
              <a:rPr lang="en-US" dirty="0" err="1"/>
              <a:t>Async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3083"/>
            <a:r>
              <a:rPr lang="en-US" dirty="0"/>
              <a:t>The operating system schedules sequential operations to run in a </a:t>
            </a:r>
            <a:r>
              <a:rPr lang="en-US" b="1" dirty="0"/>
              <a:t>thread</a:t>
            </a:r>
            <a:endParaRPr lang="en-US" dirty="0"/>
          </a:p>
          <a:p>
            <a:pPr marL="573083"/>
            <a:r>
              <a:rPr lang="en-US" dirty="0"/>
              <a:t>If code requires external I/O, the thread running that code will block until it is complete</a:t>
            </a:r>
          </a:p>
          <a:p>
            <a:pPr marL="573083"/>
            <a:r>
              <a:rPr lang="en-US" dirty="0"/>
              <a:t>This is bad</a:t>
            </a:r>
          </a:p>
          <a:p>
            <a:pPr marL="57308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505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a blocking operation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947" y="1600563"/>
            <a:ext cx="7813853" cy="3653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8685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Web Server, Running Blocking I/O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 descr="https://thedailywaster.files.wordpress.com/2011/12/computer-fi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515" y="1738757"/>
            <a:ext cx="4288970" cy="3216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81582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Continuation Passing Style (a.k.a. Callbacks)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744" y="543301"/>
            <a:ext cx="7587888" cy="605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111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bossip.files.wordpress.com/2010/12/angry-computer-lar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311" y="1793932"/>
            <a:ext cx="5903118" cy="3919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Continuation Pas Style (</a:t>
            </a:r>
            <a:r>
              <a:rPr lang="en-US" dirty="0" err="1"/>
              <a:t>a.k.a</a:t>
            </a:r>
            <a:r>
              <a:rPr lang="en-US" dirty="0"/>
              <a:t> Callback Hell)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1012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F# </a:t>
            </a:r>
            <a:r>
              <a:rPr lang="en-US" dirty="0" err="1"/>
              <a:t>Async</a:t>
            </a:r>
            <a:r>
              <a:rPr lang="en-US" dirty="0"/>
              <a:t> to the Rescue!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819" y="2019362"/>
            <a:ext cx="7571238" cy="3388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9050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snapsbox.com/images/2015/03/02/what-sorcery-is-th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" y="1505799"/>
            <a:ext cx="8884316" cy="3607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88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Let’s start from the beginning…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820" y="1854910"/>
            <a:ext cx="7876277" cy="237218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947684" y="3494124"/>
            <a:ext cx="914400" cy="914400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endParaRPr lang="en-US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676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588" y="-206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173" name="Text Box 11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892034"/>
                </a:solidFill>
              </a:rPr>
              <a:t>Functional Core Concepts</a:t>
            </a:r>
          </a:p>
        </p:txBody>
      </p:sp>
      <p:sp>
        <p:nvSpPr>
          <p:cNvPr id="7174" name="Text Box 12"/>
          <p:cNvSpPr txBox="1">
            <a:spLocks noChangeArrowheads="1"/>
          </p:cNvSpPr>
          <p:nvPr/>
        </p:nvSpPr>
        <p:spPr bwMode="auto">
          <a:xfrm>
            <a:off x="333375" y="6048375"/>
            <a:ext cx="8586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602" y="690006"/>
            <a:ext cx="4810796" cy="481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75147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Let’s start from the beginning…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947684" y="3494124"/>
            <a:ext cx="914400" cy="914400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endParaRPr lang="en-US" sz="1200" dirty="0">
              <a:solidFill>
                <a:srgbClr val="00000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819" y="747536"/>
            <a:ext cx="8758402" cy="237218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538" y="3375558"/>
            <a:ext cx="6901605" cy="1897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636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Let’s start from the beginning…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947684" y="3494124"/>
            <a:ext cx="914400" cy="914400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endParaRPr lang="en-US" sz="1200" dirty="0">
              <a:solidFill>
                <a:srgbClr val="00000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820" y="1802028"/>
            <a:ext cx="8225194" cy="214929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819" y="4003491"/>
            <a:ext cx="6648288" cy="183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914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Let’s start from the beginning…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947684" y="3494124"/>
            <a:ext cx="914400" cy="914400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endParaRPr lang="en-US" sz="1200" dirty="0">
              <a:solidFill>
                <a:srgbClr val="000000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622" y="1940288"/>
            <a:ext cx="7975054" cy="26671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18857" y="3270604"/>
            <a:ext cx="3635828" cy="4463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r>
              <a:rPr lang="en-US" sz="2100" dirty="0">
                <a:solidFill>
                  <a:srgbClr val="000000">
                    <a:lumMod val="60000"/>
                    <a:lumOff val="40000"/>
                  </a:srgbClr>
                </a:solidFill>
              </a:rPr>
              <a:t>Hey, these look like callbacks!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862943" y="3493761"/>
            <a:ext cx="1055914" cy="363"/>
          </a:xfrm>
          <a:prstGeom prst="straightConnector1">
            <a:avLst/>
          </a:prstGeom>
          <a:ln w="6350" cmpd="sng">
            <a:solidFill>
              <a:schemeClr val="bg2">
                <a:lumMod val="60000"/>
                <a:lumOff val="4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3015343" y="3494124"/>
            <a:ext cx="903514" cy="302269"/>
          </a:xfrm>
          <a:prstGeom prst="straightConnector1">
            <a:avLst/>
          </a:prstGeom>
          <a:ln w="6350" cmpd="sng">
            <a:solidFill>
              <a:schemeClr val="bg2">
                <a:lumMod val="60000"/>
                <a:lumOff val="4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390900" y="3493762"/>
            <a:ext cx="527957" cy="542117"/>
          </a:xfrm>
          <a:prstGeom prst="straightConnector1">
            <a:avLst/>
          </a:prstGeom>
          <a:ln w="6350" cmpd="sng">
            <a:solidFill>
              <a:schemeClr val="bg2">
                <a:lumMod val="60000"/>
                <a:lumOff val="4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8520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056" y="1544365"/>
            <a:ext cx="8413888" cy="3766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60607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libraries of interest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FsCheck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https://github.com/fsharp/FsCheck</a:t>
            </a:r>
            <a:r>
              <a:rPr lang="en-US" dirty="0"/>
              <a:t> </a:t>
            </a:r>
          </a:p>
          <a:p>
            <a:r>
              <a:rPr lang="en-US" dirty="0"/>
              <a:t>Canopy: </a:t>
            </a:r>
            <a:r>
              <a:rPr lang="en-US" dirty="0">
                <a:hlinkClick r:id="rId3"/>
              </a:rPr>
              <a:t>http://lefthandedgoat.github.io/canopy/</a:t>
            </a:r>
            <a:r>
              <a:rPr lang="en-US" dirty="0"/>
              <a:t> </a:t>
            </a:r>
          </a:p>
          <a:p>
            <a:r>
              <a:rPr lang="en-US" dirty="0"/>
              <a:t>FAKE: </a:t>
            </a:r>
            <a:r>
              <a:rPr lang="en-US" dirty="0">
                <a:hlinkClick r:id="rId4"/>
              </a:rPr>
              <a:t>http://fsharp.github.io/FAKE/</a:t>
            </a:r>
            <a:r>
              <a:rPr lang="en-US" dirty="0"/>
              <a:t> </a:t>
            </a:r>
          </a:p>
          <a:p>
            <a:r>
              <a:rPr lang="en-US" dirty="0" err="1"/>
              <a:t>Paket</a:t>
            </a:r>
            <a:r>
              <a:rPr lang="en-US" dirty="0"/>
              <a:t>: </a:t>
            </a:r>
            <a:r>
              <a:rPr lang="en-US" dirty="0">
                <a:hlinkClick r:id="rId5"/>
              </a:rPr>
              <a:t>http://fsprojects.github.io/Paket/</a:t>
            </a:r>
            <a:r>
              <a:rPr lang="en-US" dirty="0"/>
              <a:t> </a:t>
            </a:r>
          </a:p>
          <a:p>
            <a:r>
              <a:rPr lang="en-US" dirty="0"/>
              <a:t>Type Providers: </a:t>
            </a:r>
          </a:p>
          <a:p>
            <a:pPr lvl="1"/>
            <a:r>
              <a:rPr lang="en-US" dirty="0" err="1"/>
              <a:t>Powershell</a:t>
            </a:r>
            <a:r>
              <a:rPr lang="en-US" dirty="0"/>
              <a:t>: </a:t>
            </a:r>
            <a:r>
              <a:rPr lang="en-US" dirty="0">
                <a:hlinkClick r:id="rId6"/>
              </a:rPr>
              <a:t>http://fsprojects.github.io/FSharp.Management/PowerShellProvider.html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FSharp.Data</a:t>
            </a:r>
            <a:r>
              <a:rPr lang="en-US" dirty="0"/>
              <a:t>: </a:t>
            </a:r>
            <a:r>
              <a:rPr lang="en-US" dirty="0">
                <a:hlinkClick r:id="rId7"/>
              </a:rPr>
              <a:t>http://fsharp.github.io/FSharp.Data/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FSharp.Configuration</a:t>
            </a:r>
            <a:r>
              <a:rPr lang="en-US" dirty="0"/>
              <a:t>: </a:t>
            </a:r>
            <a:r>
              <a:rPr lang="en-US" dirty="0">
                <a:hlinkClick r:id="rId8"/>
              </a:rPr>
              <a:t>http://fsprojects.github.io/FSharp.Configuration/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47700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idx="1"/>
          </p:nvPr>
        </p:nvSpPr>
        <p:spPr>
          <a:xfrm>
            <a:off x="3712210" y="647954"/>
            <a:ext cx="5111750" cy="5853113"/>
          </a:xfrm>
        </p:spPr>
        <p:txBody>
          <a:bodyPr/>
          <a:lstStyle/>
          <a:p>
            <a:r>
              <a:rPr lang="en-US" sz="2400" dirty="0"/>
              <a:t>General resources</a:t>
            </a:r>
          </a:p>
          <a:p>
            <a:pPr lvl="1"/>
            <a:r>
              <a:rPr lang="en-US" sz="2000" dirty="0"/>
              <a:t>Me! </a:t>
            </a:r>
          </a:p>
          <a:p>
            <a:pPr lvl="1"/>
            <a:r>
              <a:rPr lang="en-US" sz="2000" dirty="0"/>
              <a:t>Team leads</a:t>
            </a:r>
          </a:p>
          <a:p>
            <a:pPr lvl="1"/>
            <a:r>
              <a:rPr lang="en-US" sz="2000" dirty="0"/>
              <a:t>Slack - #</a:t>
            </a:r>
            <a:r>
              <a:rPr lang="en-US" sz="2000" dirty="0" err="1"/>
              <a:t>fsharp</a:t>
            </a:r>
            <a:r>
              <a:rPr lang="en-US" sz="2000" dirty="0"/>
              <a:t> channel</a:t>
            </a:r>
            <a:endParaRPr lang="en-US" sz="2000" dirty="0">
              <a:hlinkClick r:id="" action="ppaction://noaction"/>
            </a:endParaRPr>
          </a:p>
          <a:p>
            <a:pPr lvl="1"/>
            <a:r>
              <a:rPr lang="en-US" sz="2000" dirty="0">
                <a:hlinkClick r:id="" action="ppaction://noaction"/>
              </a:rPr>
              <a:t>F# chat on SO</a:t>
            </a:r>
            <a:endParaRPr lang="en-US" sz="2000" dirty="0"/>
          </a:p>
          <a:p>
            <a:pPr lvl="1"/>
            <a:r>
              <a:rPr lang="en-US" sz="2000" dirty="0">
                <a:hlinkClick r:id="rId2"/>
              </a:rPr>
              <a:t>http://fsharp.org/</a:t>
            </a:r>
            <a:r>
              <a:rPr lang="en-US" sz="2000" dirty="0"/>
              <a:t> </a:t>
            </a:r>
          </a:p>
          <a:p>
            <a:pPr lvl="1"/>
            <a:r>
              <a:rPr lang="en-US" sz="2000" dirty="0"/>
              <a:t>Twitter: #</a:t>
            </a:r>
            <a:r>
              <a:rPr lang="en-US" sz="2000" dirty="0" err="1"/>
              <a:t>fsharp</a:t>
            </a:r>
            <a:endParaRPr lang="en-US" sz="2000" dirty="0"/>
          </a:p>
          <a:p>
            <a:pPr lvl="1"/>
            <a:r>
              <a:rPr lang="en-US" sz="2000" dirty="0">
                <a:hlinkClick r:id="rId3"/>
              </a:rPr>
              <a:t>F# channel on Functional Programming Slack</a:t>
            </a:r>
            <a:endParaRPr lang="en-US" sz="2000" dirty="0"/>
          </a:p>
          <a:p>
            <a:r>
              <a:rPr lang="en-US" sz="2400" dirty="0"/>
              <a:t>Additional reading</a:t>
            </a:r>
          </a:p>
          <a:p>
            <a:pPr lvl="1"/>
            <a:r>
              <a:rPr lang="en-US" sz="2000" dirty="0">
                <a:hlinkClick r:id="rId4"/>
              </a:rPr>
              <a:t>F# for Fun and Profit</a:t>
            </a:r>
            <a:endParaRPr lang="en-US" sz="2000" dirty="0"/>
          </a:p>
          <a:p>
            <a:pPr lvl="1"/>
            <a:r>
              <a:rPr lang="en-US" sz="2000" dirty="0">
                <a:hlinkClick r:id="rId5"/>
              </a:rPr>
              <a:t>F# Weekly</a:t>
            </a:r>
            <a:endParaRPr lang="en-US" sz="2000" dirty="0"/>
          </a:p>
          <a:p>
            <a:pPr lvl="1"/>
            <a:r>
              <a:rPr lang="en-US" sz="2000" dirty="0">
                <a:hlinkClick r:id="rId6"/>
              </a:rPr>
              <a:t>Try F#</a:t>
            </a:r>
            <a:endParaRPr lang="en-US" sz="2000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000" b="1" dirty="0"/>
              <a:t>General Resources &amp; Additional Readings</a:t>
            </a:r>
          </a:p>
        </p:txBody>
      </p:sp>
    </p:spTree>
    <p:extLst>
      <p:ext uri="{BB962C8B-B14F-4D97-AF65-F5344CB8AC3E}">
        <p14:creationId xmlns:p14="http://schemas.microsoft.com/office/powerpoint/2010/main" val="1095564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588" y="-206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173" name="Text Box 11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892034"/>
                </a:solidFill>
              </a:rPr>
              <a:t>Terms to Know</a:t>
            </a:r>
          </a:p>
        </p:txBody>
      </p:sp>
      <p:sp>
        <p:nvSpPr>
          <p:cNvPr id="7174" name="Text Box 12"/>
          <p:cNvSpPr txBox="1">
            <a:spLocks noChangeArrowheads="1"/>
          </p:cNvSpPr>
          <p:nvPr/>
        </p:nvSpPr>
        <p:spPr bwMode="auto">
          <a:xfrm>
            <a:off x="333375" y="6048375"/>
            <a:ext cx="8586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6" name="Text Placeholder 3"/>
          <p:cNvSpPr txBox="1">
            <a:spLocks/>
          </p:cNvSpPr>
          <p:nvPr/>
        </p:nvSpPr>
        <p:spPr>
          <a:xfrm>
            <a:off x="227013" y="774208"/>
            <a:ext cx="3352766" cy="2972609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>
                <a:solidFill>
                  <a:srgbClr val="000000"/>
                </a:solidFill>
              </a:rPr>
              <a:t>Immutable Data</a:t>
            </a:r>
          </a:p>
          <a:p>
            <a:r>
              <a:rPr lang="en-US" sz="1800" kern="0" dirty="0">
                <a:solidFill>
                  <a:srgbClr val="000000"/>
                </a:solidFill>
              </a:rPr>
              <a:t>First Class Functions</a:t>
            </a:r>
          </a:p>
          <a:p>
            <a:r>
              <a:rPr lang="en-US" sz="1800" kern="0" dirty="0">
                <a:solidFill>
                  <a:srgbClr val="000000"/>
                </a:solidFill>
              </a:rPr>
              <a:t>Tail Call Optimization</a:t>
            </a:r>
          </a:p>
          <a:p>
            <a:r>
              <a:rPr lang="en-US" sz="1800" kern="0" dirty="0">
                <a:solidFill>
                  <a:srgbClr val="000000"/>
                </a:solidFill>
              </a:rPr>
              <a:t>Mapping</a:t>
            </a:r>
          </a:p>
          <a:p>
            <a:r>
              <a:rPr lang="en-US" sz="1800" kern="0" dirty="0">
                <a:solidFill>
                  <a:srgbClr val="000000"/>
                </a:solidFill>
              </a:rPr>
              <a:t>Reducing</a:t>
            </a:r>
          </a:p>
          <a:p>
            <a:r>
              <a:rPr lang="en-US" sz="1800" kern="0" dirty="0">
                <a:solidFill>
                  <a:srgbClr val="000000"/>
                </a:solidFill>
              </a:rPr>
              <a:t>Pipelining</a:t>
            </a:r>
          </a:p>
          <a:p>
            <a:r>
              <a:rPr lang="en-US" sz="1800" kern="0" dirty="0">
                <a:solidFill>
                  <a:srgbClr val="000000"/>
                </a:solidFill>
              </a:rPr>
              <a:t>Recursion</a:t>
            </a:r>
          </a:p>
          <a:p>
            <a:r>
              <a:rPr lang="en-US" sz="1800" kern="0" dirty="0">
                <a:solidFill>
                  <a:srgbClr val="000000"/>
                </a:solidFill>
              </a:rPr>
              <a:t>Currying</a:t>
            </a:r>
          </a:p>
          <a:p>
            <a:r>
              <a:rPr lang="en-US" sz="1800" kern="0" dirty="0">
                <a:solidFill>
                  <a:srgbClr val="000000"/>
                </a:solidFill>
              </a:rPr>
              <a:t>Higher Order Functions</a:t>
            </a:r>
          </a:p>
          <a:p>
            <a:r>
              <a:rPr lang="en-US" sz="1800" kern="0" dirty="0">
                <a:solidFill>
                  <a:srgbClr val="000000"/>
                </a:solidFill>
              </a:rPr>
              <a:t>Lazy Evaluation</a:t>
            </a:r>
          </a:p>
          <a:p>
            <a:endParaRPr lang="en-US" sz="1800" kern="0" dirty="0">
              <a:solidFill>
                <a:srgbClr val="000000"/>
              </a:solidFill>
            </a:endParaRPr>
          </a:p>
        </p:txBody>
      </p:sp>
      <p:sp>
        <p:nvSpPr>
          <p:cNvPr id="17" name="Text Placeholder 4"/>
          <p:cNvSpPr txBox="1">
            <a:spLocks/>
          </p:cNvSpPr>
          <p:nvPr/>
        </p:nvSpPr>
        <p:spPr>
          <a:xfrm>
            <a:off x="4989334" y="2082578"/>
            <a:ext cx="3352766" cy="356097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kern="0" dirty="0">
              <a:solidFill>
                <a:srgbClr val="000000"/>
              </a:solidFill>
            </a:endParaRPr>
          </a:p>
        </p:txBody>
      </p:sp>
      <p:sp>
        <p:nvSpPr>
          <p:cNvPr id="18" name="Text Placeholder 3"/>
          <p:cNvSpPr txBox="1">
            <a:spLocks/>
          </p:cNvSpPr>
          <p:nvPr/>
        </p:nvSpPr>
        <p:spPr>
          <a:xfrm>
            <a:off x="1249130" y="4555964"/>
            <a:ext cx="6648915" cy="683264"/>
          </a:xfrm>
          <a:prstGeom prst="rect">
            <a:avLst/>
          </a:prstGeom>
        </p:spPr>
        <p:txBody>
          <a:bodyPr vert="horz" wrap="square" lIns="146304" tIns="91440" rIns="146304" bIns="91440" rtlCol="0">
            <a:spAutoFit/>
          </a:bodyPr>
          <a:lstStyle>
            <a:lvl1pPr marL="281677" marR="0" indent="-281677" algn="l" defTabSz="914367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itchFamily="34" charset="0"/>
              <a:buChar char="•"/>
              <a:tabLst/>
              <a:defRPr sz="3137" kern="1200" spc="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j-lt"/>
                <a:ea typeface="+mn-ea"/>
                <a:cs typeface="+mn-cs"/>
              </a:defRPr>
            </a:lvl1pPr>
            <a:lvl2pPr marL="520702" marR="0" indent="-228601" algn="l" defTabSz="914367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2353" kern="1200" spc="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685803" marR="0" indent="-165101" algn="l" defTabSz="914367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1961" kern="1200" spc="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863603" marR="0" indent="-177801" algn="l" defTabSz="914367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1765" kern="1200" spc="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1028704" marR="0" indent="-165101" algn="l" defTabSz="914367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1765" kern="1200" spc="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  <a:lvl6pPr marL="2514509" indent="-228592" algn="l" defTabSz="91436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93" indent="-228592" algn="l" defTabSz="91436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77" indent="-228592" algn="l" defTabSz="91436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61" indent="-228592" algn="l" defTabSz="91436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0000"/>
              </a:buClr>
              <a:buFont typeface="Arial" pitchFamily="34" charset="0"/>
              <a:buNone/>
            </a:pPr>
            <a:r>
              <a:rPr lang="en-US" sz="1800" dirty="0"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</a:rPr>
              <a:t>Monad: “A Monad is just a monoid in the category of </a:t>
            </a:r>
            <a:r>
              <a:rPr lang="en-US" sz="1800" dirty="0" err="1"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</a:rPr>
              <a:t>endofunctors</a:t>
            </a:r>
            <a:r>
              <a:rPr lang="en-US" sz="1800" dirty="0"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</a:rPr>
              <a:t>, what’s the problem? </a:t>
            </a:r>
          </a:p>
        </p:txBody>
      </p:sp>
    </p:spTree>
    <p:extLst>
      <p:ext uri="{BB962C8B-B14F-4D97-AF65-F5344CB8AC3E}">
        <p14:creationId xmlns:p14="http://schemas.microsoft.com/office/powerpoint/2010/main" val="1696453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7013" y="1835944"/>
            <a:ext cx="4288904" cy="1815882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a = </a:t>
            </a:r>
            <a:r>
              <a:rPr lang="en-AU" sz="1600" dirty="0">
                <a:solidFill>
                  <a:srgbClr val="FF0000"/>
                </a:solidFill>
                <a:cs typeface="Consolas" panose="020B0609020204030204" pitchFamily="49" charset="0"/>
              </a:rPr>
              <a:t>0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b = </a:t>
            </a:r>
            <a:r>
              <a:rPr lang="en-AU" sz="1600" dirty="0">
                <a:solidFill>
                  <a:srgbClr val="FF0000"/>
                </a:solidFill>
                <a:cs typeface="Consolas" panose="020B0609020204030204" pitchFamily="49" charset="0"/>
              </a:rPr>
              <a:t>2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sum = </a:t>
            </a:r>
            <a:r>
              <a:rPr lang="en-AU" sz="1600" dirty="0">
                <a:solidFill>
                  <a:srgbClr val="FF0000"/>
                </a:solidFill>
                <a:cs typeface="Consolas" panose="020B0609020204030204" pitchFamily="49" charset="0"/>
              </a:rPr>
              <a:t>0</a:t>
            </a:r>
          </a:p>
          <a:p>
            <a:r>
              <a:rPr lang="en-AU" sz="1600" dirty="0" err="1">
                <a:solidFill>
                  <a:srgbClr val="0070C0"/>
                </a:solidFill>
                <a:cs typeface="Consolas" panose="020B0609020204030204" pitchFamily="49" charset="0"/>
              </a:rPr>
              <a:t>def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add(): 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>
                <a:solidFill>
                  <a:srgbClr val="0070C0"/>
                </a:solidFill>
                <a:cs typeface="Consolas" panose="020B0609020204030204" pitchFamily="49" charset="0"/>
              </a:rPr>
              <a:t>global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sum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sum = a + b</a:t>
            </a:r>
          </a:p>
          <a:p>
            <a:endParaRPr lang="en-AU" sz="1600" dirty="0">
              <a:solidFill>
                <a:srgbClr val="000000"/>
              </a:solidFill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93035" y="1835944"/>
            <a:ext cx="4370072" cy="584775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dirty="0" err="1">
                <a:solidFill>
                  <a:srgbClr val="0070C0"/>
                </a:solidFill>
                <a:cs typeface="Consolas" panose="020B0609020204030204" pitchFamily="49" charset="0"/>
              </a:rPr>
              <a:t>def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add(a, b): </a:t>
            </a:r>
          </a:p>
          <a:p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   </a:t>
            </a:r>
            <a:r>
              <a:rPr lang="en-AU" sz="1600" dirty="0">
                <a:solidFill>
                  <a:srgbClr val="0070C0"/>
                </a:solidFill>
                <a:cs typeface="Consolas" panose="020B0609020204030204" pitchFamily="49" charset="0"/>
              </a:rPr>
              <a:t>return</a:t>
            </a:r>
            <a:r>
              <a:rPr lang="en-AU" sz="1600" dirty="0">
                <a:solidFill>
                  <a:srgbClr val="000000"/>
                </a:solidFill>
                <a:cs typeface="Consolas" panose="020B0609020204030204" pitchFamily="49" charset="0"/>
              </a:rPr>
              <a:t> a + 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79187" y="3651826"/>
            <a:ext cx="1761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>
                <a:solidFill>
                  <a:srgbClr val="000000"/>
                </a:solidFill>
                <a:latin typeface="Arial"/>
              </a:rPr>
              <a:t>Side Effects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78541" y="2420719"/>
            <a:ext cx="1799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>
                <a:solidFill>
                  <a:srgbClr val="000000"/>
                </a:solidFill>
                <a:latin typeface="Arial"/>
              </a:rPr>
              <a:t>No Side Effects 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892034"/>
                </a:solidFill>
              </a:rPr>
              <a:t>Functional Programming</a:t>
            </a:r>
          </a:p>
        </p:txBody>
      </p:sp>
    </p:spTree>
    <p:extLst>
      <p:ext uri="{BB962C8B-B14F-4D97-AF65-F5344CB8AC3E}">
        <p14:creationId xmlns:p14="http://schemas.microsoft.com/office/powerpoint/2010/main" val="1879314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27013" y="2651551"/>
            <a:ext cx="4288904" cy="830997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x = np.random.rand(10,)</a:t>
            </a:r>
            <a:endParaRPr lang="nn-NO" sz="1600" dirty="0">
              <a:solidFill>
                <a:srgbClr val="0066FF"/>
              </a:solidFill>
              <a:cs typeface="Consolas" panose="020B0609020204030204" pitchFamily="49" charset="0"/>
            </a:endParaRPr>
          </a:p>
          <a:p>
            <a:r>
              <a:rPr lang="nn-NO" sz="1600" dirty="0">
                <a:solidFill>
                  <a:srgbClr val="0066FF"/>
                </a:solidFill>
                <a:cs typeface="Consolas" panose="020B0609020204030204" pitchFamily="49" charset="0"/>
              </a:rPr>
              <a:t>for</a:t>
            </a:r>
            <a:r>
              <a:rPr lang="nn-NO" sz="1600" dirty="0">
                <a:solidFill>
                  <a:srgbClr val="000000"/>
                </a:solidFill>
                <a:cs typeface="Consolas" panose="020B0609020204030204" pitchFamily="49" charset="0"/>
              </a:rPr>
              <a:t> i </a:t>
            </a:r>
            <a:r>
              <a:rPr lang="nn-NO" sz="1600" dirty="0">
                <a:solidFill>
                  <a:srgbClr val="0066FF"/>
                </a:solidFill>
                <a:cs typeface="Consolas" panose="020B0609020204030204" pitchFamily="49" charset="0"/>
              </a:rPr>
              <a:t>in</a:t>
            </a:r>
            <a:r>
              <a:rPr lang="nn-NO" sz="1600" dirty="0">
                <a:solidFill>
                  <a:srgbClr val="000000"/>
                </a:solidFill>
                <a:cs typeface="Consolas" panose="020B0609020204030204" pitchFamily="49" charset="0"/>
              </a:rPr>
              <a:t> </a:t>
            </a:r>
            <a:r>
              <a:rPr lang="nn-NO" sz="1600" dirty="0">
                <a:solidFill>
                  <a:srgbClr val="892034"/>
                </a:solidFill>
                <a:cs typeface="Consolas" panose="020B0609020204030204" pitchFamily="49" charset="0"/>
              </a:rPr>
              <a:t>range</a:t>
            </a:r>
            <a:r>
              <a:rPr lang="nn-NO" sz="1600" dirty="0">
                <a:solidFill>
                  <a:srgbClr val="000000"/>
                </a:solidFill>
                <a:cs typeface="Consolas" panose="020B0609020204030204" pitchFamily="49" charset="0"/>
              </a:rPr>
              <a:t>(</a:t>
            </a:r>
            <a:r>
              <a:rPr lang="nn-NO" sz="1600" dirty="0">
                <a:solidFill>
                  <a:srgbClr val="892034"/>
                </a:solidFill>
                <a:cs typeface="Consolas" panose="020B0609020204030204" pitchFamily="49" charset="0"/>
              </a:rPr>
              <a:t>len</a:t>
            </a:r>
            <a:r>
              <a:rPr lang="nn-NO" sz="1600" dirty="0">
                <a:solidFill>
                  <a:srgbClr val="000000"/>
                </a:solidFill>
                <a:cs typeface="Consolas" panose="020B0609020204030204" pitchFamily="49" charset="0"/>
              </a:rPr>
              <a:t>(x)):</a:t>
            </a:r>
          </a:p>
          <a:p>
            <a:r>
              <a:rPr lang="nn-NO" sz="1600" dirty="0">
                <a:solidFill>
                  <a:srgbClr val="000000"/>
                </a:solidFill>
                <a:cs typeface="Consolas" panose="020B0609020204030204" pitchFamily="49" charset="0"/>
              </a:rPr>
              <a:t>        y[i] = x[i] * </a:t>
            </a:r>
            <a:r>
              <a:rPr lang="nn-NO" sz="1600" dirty="0">
                <a:solidFill>
                  <a:srgbClr val="892034"/>
                </a:solidFill>
                <a:cs typeface="Consolas" panose="020B0609020204030204" pitchFamily="49" charset="0"/>
              </a:rPr>
              <a:t>5</a:t>
            </a:r>
            <a:r>
              <a:rPr lang="nn-NO" sz="1600" dirty="0">
                <a:solidFill>
                  <a:srgbClr val="000000"/>
                </a:solidFill>
                <a:cs typeface="Consolas" panose="020B0609020204030204" pitchFamily="49" charset="0"/>
              </a:rPr>
              <a:t> </a:t>
            </a:r>
            <a:endParaRPr lang="en-AU" sz="1600" dirty="0">
              <a:solidFill>
                <a:srgbClr val="000000"/>
              </a:solidFill>
              <a:cs typeface="Consolas" panose="020B06090202040302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02559" y="2651551"/>
            <a:ext cx="4370072" cy="830997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x = np.random.rand(10,)</a:t>
            </a:r>
          </a:p>
          <a:p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y</a:t>
            </a:r>
            <a:r>
              <a:rPr lang="pl-PL" sz="1600" dirty="0">
                <a:solidFill>
                  <a:srgbClr val="000000"/>
                </a:solidFill>
                <a:cs typeface="Consolas" panose="020B0609020204030204" pitchFamily="49" charset="0"/>
              </a:rPr>
              <a:t> = </a:t>
            </a:r>
            <a:r>
              <a:rPr lang="pl-PL" sz="1600" dirty="0">
                <a:solidFill>
                  <a:srgbClr val="892034"/>
                </a:solidFill>
                <a:cs typeface="Consolas" panose="020B0609020204030204" pitchFamily="49" charset="0"/>
              </a:rPr>
              <a:t>map</a:t>
            </a:r>
            <a:r>
              <a:rPr lang="pl-PL" sz="1600" dirty="0">
                <a:solidFill>
                  <a:srgbClr val="000000"/>
                </a:solidFill>
                <a:cs typeface="Consolas" panose="020B0609020204030204" pitchFamily="49" charset="0"/>
              </a:rPr>
              <a:t>(</a:t>
            </a:r>
            <a:r>
              <a:rPr lang="pl-PL" sz="1600" dirty="0">
                <a:solidFill>
                  <a:srgbClr val="0066FF"/>
                </a:solidFill>
                <a:cs typeface="Consolas" panose="020B0609020204030204" pitchFamily="49" charset="0"/>
              </a:rPr>
              <a:t>lambda</a:t>
            </a:r>
            <a:r>
              <a:rPr lang="pl-PL" sz="1600" dirty="0">
                <a:solidFill>
                  <a:srgbClr val="000000"/>
                </a:solidFill>
                <a:cs typeface="Consolas" panose="020B0609020204030204" pitchFamily="49" charset="0"/>
              </a:rPr>
              <a:t> v : v * </a:t>
            </a:r>
            <a:r>
              <a:rPr lang="pl-PL" sz="1600" dirty="0">
                <a:solidFill>
                  <a:srgbClr val="892034"/>
                </a:solidFill>
                <a:cs typeface="Consolas" panose="020B0609020204030204" pitchFamily="49" charset="0"/>
              </a:rPr>
              <a:t>5</a:t>
            </a:r>
            <a:r>
              <a:rPr lang="pl-PL" sz="1600" dirty="0">
                <a:solidFill>
                  <a:srgbClr val="000000"/>
                </a:solidFill>
                <a:cs typeface="Consolas" panose="020B0609020204030204" pitchFamily="49" charset="0"/>
              </a:rPr>
              <a:t>, </a:t>
            </a:r>
            <a:endParaRPr lang="en-US" sz="1600" dirty="0">
              <a:solidFill>
                <a:srgbClr val="000000"/>
              </a:solidFill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	</a:t>
            </a:r>
            <a:r>
              <a:rPr lang="pl-PL" sz="1600" dirty="0">
                <a:solidFill>
                  <a:srgbClr val="892034"/>
                </a:solidFill>
                <a:cs typeface="Consolas" panose="020B0609020204030204" pitchFamily="49" charset="0"/>
              </a:rPr>
              <a:t>filter</a:t>
            </a:r>
            <a:r>
              <a:rPr lang="pl-PL" sz="1600" dirty="0">
                <a:solidFill>
                  <a:srgbClr val="000000"/>
                </a:solidFill>
                <a:cs typeface="Consolas" panose="020B0609020204030204" pitchFamily="49" charset="0"/>
              </a:rPr>
              <a:t>(</a:t>
            </a:r>
            <a:r>
              <a:rPr lang="pl-PL" sz="1600" dirty="0">
                <a:solidFill>
                  <a:srgbClr val="0066FF"/>
                </a:solidFill>
                <a:cs typeface="Consolas" panose="020B0609020204030204" pitchFamily="49" charset="0"/>
              </a:rPr>
              <a:t>lambda</a:t>
            </a:r>
            <a:r>
              <a:rPr lang="pl-PL" sz="1600" dirty="0">
                <a:solidFill>
                  <a:srgbClr val="000000"/>
                </a:solidFill>
                <a:cs typeface="Consolas" panose="020B0609020204030204" pitchFamily="49" charset="0"/>
              </a:rPr>
              <a:t> u : u % </a:t>
            </a:r>
            <a:r>
              <a:rPr lang="pl-PL" sz="1600" dirty="0">
                <a:solidFill>
                  <a:srgbClr val="892034"/>
                </a:solidFill>
                <a:cs typeface="Consolas" panose="020B0609020204030204" pitchFamily="49" charset="0"/>
              </a:rPr>
              <a:t>2</a:t>
            </a:r>
            <a:r>
              <a:rPr lang="pl-PL" sz="1600" dirty="0">
                <a:solidFill>
                  <a:srgbClr val="000000"/>
                </a:solidFill>
                <a:cs typeface="Consolas" panose="020B0609020204030204" pitchFamily="49" charset="0"/>
              </a:rPr>
              <a:t>, x))</a:t>
            </a:r>
            <a:endParaRPr lang="en-AU" sz="1600" dirty="0">
              <a:solidFill>
                <a:srgbClr val="000000"/>
              </a:solidFill>
              <a:cs typeface="Consolas" panose="020B06090202040302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11777" y="3574881"/>
            <a:ext cx="1344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>
                <a:solidFill>
                  <a:srgbClr val="000000"/>
                </a:solidFill>
                <a:latin typeface="Arial"/>
              </a:rPr>
              <a:t>Imperative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79098" y="3574881"/>
            <a:ext cx="1416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>
                <a:solidFill>
                  <a:srgbClr val="000000"/>
                </a:solidFill>
                <a:latin typeface="Arial"/>
              </a:rPr>
              <a:t>Functional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892034"/>
                </a:solidFill>
              </a:rPr>
              <a:t>Higher Order Functions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88626" y="1697513"/>
            <a:ext cx="4409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>
                <a:solidFill>
                  <a:srgbClr val="000000"/>
                </a:solidFill>
                <a:latin typeface="Arial"/>
              </a:rPr>
              <a:t>What’s the difference between these?</a:t>
            </a:r>
          </a:p>
        </p:txBody>
      </p:sp>
    </p:spTree>
    <p:extLst>
      <p:ext uri="{BB962C8B-B14F-4D97-AF65-F5344CB8AC3E}">
        <p14:creationId xmlns:p14="http://schemas.microsoft.com/office/powerpoint/2010/main" val="127475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/>
      <p:bldP spid="13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27013" y="2651551"/>
            <a:ext cx="4288904" cy="1569660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x = np.random.rand(10,)</a:t>
            </a:r>
            <a:endParaRPr lang="nn-NO" sz="1600" dirty="0">
              <a:solidFill>
                <a:srgbClr val="0066FF"/>
              </a:solidFill>
              <a:cs typeface="Consolas" panose="020B0609020204030204" pitchFamily="49" charset="0"/>
            </a:endParaRPr>
          </a:p>
          <a:p>
            <a:r>
              <a:rPr lang="nn-NO" sz="1600" dirty="0">
                <a:solidFill>
                  <a:srgbClr val="0066FF"/>
                </a:solidFill>
                <a:cs typeface="Consolas" panose="020B0609020204030204" pitchFamily="49" charset="0"/>
              </a:rPr>
              <a:t>for</a:t>
            </a:r>
            <a:r>
              <a:rPr lang="nn-NO" sz="1600" dirty="0">
                <a:solidFill>
                  <a:srgbClr val="000000"/>
                </a:solidFill>
                <a:cs typeface="Consolas" panose="020B0609020204030204" pitchFamily="49" charset="0"/>
              </a:rPr>
              <a:t> i </a:t>
            </a:r>
            <a:r>
              <a:rPr lang="nn-NO" sz="1600" dirty="0">
                <a:solidFill>
                  <a:srgbClr val="0066FF"/>
                </a:solidFill>
                <a:cs typeface="Consolas" panose="020B0609020204030204" pitchFamily="49" charset="0"/>
              </a:rPr>
              <a:t>in</a:t>
            </a:r>
            <a:r>
              <a:rPr lang="nn-NO" sz="1600" dirty="0">
                <a:solidFill>
                  <a:srgbClr val="000000"/>
                </a:solidFill>
                <a:cs typeface="Consolas" panose="020B0609020204030204" pitchFamily="49" charset="0"/>
              </a:rPr>
              <a:t> </a:t>
            </a:r>
            <a:r>
              <a:rPr lang="nn-NO" sz="1600" dirty="0">
                <a:solidFill>
                  <a:srgbClr val="892034"/>
                </a:solidFill>
                <a:cs typeface="Consolas" panose="020B0609020204030204" pitchFamily="49" charset="0"/>
              </a:rPr>
              <a:t>range</a:t>
            </a:r>
            <a:r>
              <a:rPr lang="nn-NO" sz="1600" dirty="0">
                <a:solidFill>
                  <a:srgbClr val="000000"/>
                </a:solidFill>
                <a:cs typeface="Consolas" panose="020B0609020204030204" pitchFamily="49" charset="0"/>
              </a:rPr>
              <a:t>(</a:t>
            </a:r>
            <a:r>
              <a:rPr lang="nn-NO" sz="1600" dirty="0">
                <a:solidFill>
                  <a:srgbClr val="892034"/>
                </a:solidFill>
                <a:cs typeface="Consolas" panose="020B0609020204030204" pitchFamily="49" charset="0"/>
              </a:rPr>
              <a:t>len</a:t>
            </a:r>
            <a:r>
              <a:rPr lang="nn-NO" sz="1600" dirty="0">
                <a:solidFill>
                  <a:srgbClr val="000000"/>
                </a:solidFill>
                <a:cs typeface="Consolas" panose="020B0609020204030204" pitchFamily="49" charset="0"/>
              </a:rPr>
              <a:t>(x)):</a:t>
            </a:r>
          </a:p>
          <a:p>
            <a:r>
              <a:rPr lang="nn-NO" sz="1600" dirty="0">
                <a:solidFill>
                  <a:srgbClr val="000000"/>
                </a:solidFill>
                <a:cs typeface="Consolas" panose="020B0609020204030204" pitchFamily="49" charset="0"/>
              </a:rPr>
              <a:t>        </a:t>
            </a:r>
            <a:r>
              <a:rPr lang="nn-NO" sz="1600" dirty="0">
                <a:solidFill>
                  <a:srgbClr val="0066FF"/>
                </a:solidFill>
                <a:cs typeface="Consolas" panose="020B0609020204030204" pitchFamily="49" charset="0"/>
              </a:rPr>
              <a:t>if</a:t>
            </a:r>
            <a:r>
              <a:rPr lang="nn-NO" sz="1600" dirty="0">
                <a:solidFill>
                  <a:srgbClr val="000000"/>
                </a:solidFill>
                <a:cs typeface="Consolas" panose="020B0609020204030204" pitchFamily="49" charset="0"/>
              </a:rPr>
              <a:t>(x[i] % 2):</a:t>
            </a:r>
          </a:p>
          <a:p>
            <a:r>
              <a:rPr lang="nn-NO" sz="1600" dirty="0">
                <a:solidFill>
                  <a:srgbClr val="000000"/>
                </a:solidFill>
                <a:cs typeface="Consolas" panose="020B0609020204030204" pitchFamily="49" charset="0"/>
              </a:rPr>
              <a:t>	y[i] = x[i] * </a:t>
            </a:r>
            <a:r>
              <a:rPr lang="nn-NO" sz="1600" dirty="0">
                <a:solidFill>
                  <a:srgbClr val="892034"/>
                </a:solidFill>
                <a:cs typeface="Consolas" panose="020B0609020204030204" pitchFamily="49" charset="0"/>
              </a:rPr>
              <a:t>5</a:t>
            </a:r>
          </a:p>
          <a:p>
            <a:r>
              <a:rPr lang="nn-NO" sz="1600" dirty="0">
                <a:solidFill>
                  <a:srgbClr val="000000"/>
                </a:solidFill>
                <a:cs typeface="Consolas" panose="020B0609020204030204" pitchFamily="49" charset="0"/>
              </a:rPr>
              <a:t>        </a:t>
            </a:r>
            <a:r>
              <a:rPr lang="nn-NO" sz="1600" dirty="0">
                <a:solidFill>
                  <a:srgbClr val="0066FF"/>
                </a:solidFill>
                <a:cs typeface="Consolas" panose="020B0609020204030204" pitchFamily="49" charset="0"/>
              </a:rPr>
              <a:t>else</a:t>
            </a:r>
            <a:r>
              <a:rPr lang="nn-NO" sz="1600" dirty="0">
                <a:solidFill>
                  <a:srgbClr val="000000"/>
                </a:solidFill>
                <a:cs typeface="Consolas" panose="020B0609020204030204" pitchFamily="49" charset="0"/>
              </a:rPr>
              <a:t>:</a:t>
            </a:r>
          </a:p>
          <a:p>
            <a:r>
              <a:rPr lang="nn-NO" sz="1600" dirty="0">
                <a:solidFill>
                  <a:srgbClr val="000000"/>
                </a:solidFill>
                <a:cs typeface="Consolas" panose="020B0609020204030204" pitchFamily="49" charset="0"/>
              </a:rPr>
              <a:t>	y[i] = x[i]</a:t>
            </a:r>
            <a:endParaRPr lang="nn-NO" sz="1600" dirty="0">
              <a:solidFill>
                <a:srgbClr val="892034"/>
              </a:solidFill>
              <a:cs typeface="Consolas" panose="020B06090202040302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02559" y="2651551"/>
            <a:ext cx="4370072" cy="830997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x = np.random.rand(10,)</a:t>
            </a:r>
          </a:p>
          <a:p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y</a:t>
            </a:r>
            <a:r>
              <a:rPr lang="pl-PL" sz="1600" dirty="0">
                <a:solidFill>
                  <a:srgbClr val="000000"/>
                </a:solidFill>
                <a:cs typeface="Consolas" panose="020B0609020204030204" pitchFamily="49" charset="0"/>
              </a:rPr>
              <a:t> = </a:t>
            </a:r>
            <a:r>
              <a:rPr lang="pl-PL" sz="1600" dirty="0">
                <a:solidFill>
                  <a:srgbClr val="892034"/>
                </a:solidFill>
                <a:cs typeface="Consolas" panose="020B0609020204030204" pitchFamily="49" charset="0"/>
              </a:rPr>
              <a:t>map</a:t>
            </a:r>
            <a:r>
              <a:rPr lang="pl-PL" sz="1600" dirty="0">
                <a:solidFill>
                  <a:srgbClr val="000000"/>
                </a:solidFill>
                <a:cs typeface="Consolas" panose="020B0609020204030204" pitchFamily="49" charset="0"/>
              </a:rPr>
              <a:t>(</a:t>
            </a:r>
            <a:r>
              <a:rPr lang="pl-PL" sz="1600" dirty="0">
                <a:solidFill>
                  <a:srgbClr val="0066FF"/>
                </a:solidFill>
                <a:cs typeface="Consolas" panose="020B0609020204030204" pitchFamily="49" charset="0"/>
              </a:rPr>
              <a:t>lambda</a:t>
            </a:r>
            <a:r>
              <a:rPr lang="pl-PL" sz="1600" dirty="0">
                <a:solidFill>
                  <a:srgbClr val="000000"/>
                </a:solidFill>
                <a:cs typeface="Consolas" panose="020B0609020204030204" pitchFamily="49" charset="0"/>
              </a:rPr>
              <a:t> v : v * </a:t>
            </a:r>
            <a:r>
              <a:rPr lang="pl-PL" sz="1600" dirty="0">
                <a:solidFill>
                  <a:srgbClr val="892034"/>
                </a:solidFill>
                <a:cs typeface="Consolas" panose="020B0609020204030204" pitchFamily="49" charset="0"/>
              </a:rPr>
              <a:t>5</a:t>
            </a:r>
            <a:r>
              <a:rPr lang="pl-PL" sz="1600" dirty="0">
                <a:solidFill>
                  <a:srgbClr val="000000"/>
                </a:solidFill>
                <a:cs typeface="Consolas" panose="020B0609020204030204" pitchFamily="49" charset="0"/>
              </a:rPr>
              <a:t>, </a:t>
            </a:r>
            <a:endParaRPr lang="en-US" sz="1600" dirty="0">
              <a:solidFill>
                <a:srgbClr val="000000"/>
              </a:solidFill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	</a:t>
            </a:r>
            <a:r>
              <a:rPr lang="pl-PL" sz="1600" dirty="0">
                <a:solidFill>
                  <a:srgbClr val="892034"/>
                </a:solidFill>
                <a:cs typeface="Consolas" panose="020B0609020204030204" pitchFamily="49" charset="0"/>
              </a:rPr>
              <a:t>filter</a:t>
            </a:r>
            <a:r>
              <a:rPr lang="pl-PL" sz="1600" dirty="0">
                <a:solidFill>
                  <a:srgbClr val="000000"/>
                </a:solidFill>
                <a:cs typeface="Consolas" panose="020B0609020204030204" pitchFamily="49" charset="0"/>
              </a:rPr>
              <a:t>(</a:t>
            </a:r>
            <a:r>
              <a:rPr lang="pl-PL" sz="1600" dirty="0">
                <a:solidFill>
                  <a:srgbClr val="0066FF"/>
                </a:solidFill>
                <a:cs typeface="Consolas" panose="020B0609020204030204" pitchFamily="49" charset="0"/>
              </a:rPr>
              <a:t>lambda</a:t>
            </a:r>
            <a:r>
              <a:rPr lang="pl-PL" sz="1600" dirty="0">
                <a:solidFill>
                  <a:srgbClr val="000000"/>
                </a:solidFill>
                <a:cs typeface="Consolas" panose="020B0609020204030204" pitchFamily="49" charset="0"/>
              </a:rPr>
              <a:t> u : u % </a:t>
            </a:r>
            <a:r>
              <a:rPr lang="pl-PL" sz="1600" dirty="0">
                <a:solidFill>
                  <a:srgbClr val="892034"/>
                </a:solidFill>
                <a:cs typeface="Consolas" panose="020B0609020204030204" pitchFamily="49" charset="0"/>
              </a:rPr>
              <a:t>2</a:t>
            </a:r>
            <a:r>
              <a:rPr lang="pl-PL" sz="1600" dirty="0">
                <a:solidFill>
                  <a:srgbClr val="000000"/>
                </a:solidFill>
                <a:cs typeface="Consolas" panose="020B0609020204030204" pitchFamily="49" charset="0"/>
              </a:rPr>
              <a:t>, x))</a:t>
            </a:r>
            <a:endParaRPr lang="en-AU" sz="1600" dirty="0">
              <a:solidFill>
                <a:srgbClr val="000000"/>
              </a:solidFill>
              <a:cs typeface="Consolas" panose="020B06090202040302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99186" y="4221211"/>
            <a:ext cx="1344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>
                <a:solidFill>
                  <a:srgbClr val="000000"/>
                </a:solidFill>
                <a:latin typeface="Arial"/>
              </a:rPr>
              <a:t>Imperative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79098" y="3482548"/>
            <a:ext cx="1416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>
                <a:solidFill>
                  <a:srgbClr val="000000"/>
                </a:solidFill>
                <a:latin typeface="Arial"/>
              </a:rPr>
              <a:t>Functional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892034"/>
                </a:solidFill>
              </a:rPr>
              <a:t>Higher Order Functions</a:t>
            </a:r>
          </a:p>
        </p:txBody>
      </p:sp>
    </p:spTree>
    <p:extLst>
      <p:ext uri="{BB962C8B-B14F-4D97-AF65-F5344CB8AC3E}">
        <p14:creationId xmlns:p14="http://schemas.microsoft.com/office/powerpoint/2010/main" val="1885914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27013" y="2651551"/>
            <a:ext cx="4288904" cy="1569660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x = np.random.rand(10,)</a:t>
            </a:r>
            <a:endParaRPr lang="nn-NO" sz="1600" dirty="0">
              <a:solidFill>
                <a:srgbClr val="0066FF"/>
              </a:solidFill>
              <a:cs typeface="Consolas" panose="020B0609020204030204" pitchFamily="49" charset="0"/>
            </a:endParaRPr>
          </a:p>
          <a:p>
            <a:r>
              <a:rPr lang="nn-NO" sz="1600" dirty="0">
                <a:solidFill>
                  <a:srgbClr val="0066FF"/>
                </a:solidFill>
                <a:cs typeface="Consolas" panose="020B0609020204030204" pitchFamily="49" charset="0"/>
              </a:rPr>
              <a:t>for</a:t>
            </a:r>
            <a:r>
              <a:rPr lang="nn-NO" sz="1600" dirty="0">
                <a:solidFill>
                  <a:srgbClr val="000000"/>
                </a:solidFill>
                <a:cs typeface="Consolas" panose="020B0609020204030204" pitchFamily="49" charset="0"/>
              </a:rPr>
              <a:t> i </a:t>
            </a:r>
            <a:r>
              <a:rPr lang="nn-NO" sz="1600" dirty="0">
                <a:solidFill>
                  <a:srgbClr val="0066FF"/>
                </a:solidFill>
                <a:cs typeface="Consolas" panose="020B0609020204030204" pitchFamily="49" charset="0"/>
              </a:rPr>
              <a:t>in</a:t>
            </a:r>
            <a:r>
              <a:rPr lang="nn-NO" sz="1600" dirty="0">
                <a:solidFill>
                  <a:srgbClr val="000000"/>
                </a:solidFill>
                <a:cs typeface="Consolas" panose="020B0609020204030204" pitchFamily="49" charset="0"/>
              </a:rPr>
              <a:t> </a:t>
            </a:r>
            <a:r>
              <a:rPr lang="nn-NO" sz="1600" dirty="0">
                <a:solidFill>
                  <a:srgbClr val="892034"/>
                </a:solidFill>
                <a:cs typeface="Consolas" panose="020B0609020204030204" pitchFamily="49" charset="0"/>
              </a:rPr>
              <a:t>range</a:t>
            </a:r>
            <a:r>
              <a:rPr lang="nn-NO" sz="1600" dirty="0">
                <a:solidFill>
                  <a:srgbClr val="000000"/>
                </a:solidFill>
                <a:cs typeface="Consolas" panose="020B0609020204030204" pitchFamily="49" charset="0"/>
              </a:rPr>
              <a:t>(</a:t>
            </a:r>
            <a:r>
              <a:rPr lang="nn-NO" sz="1600" dirty="0">
                <a:solidFill>
                  <a:srgbClr val="892034"/>
                </a:solidFill>
                <a:cs typeface="Consolas" panose="020B0609020204030204" pitchFamily="49" charset="0"/>
              </a:rPr>
              <a:t>len</a:t>
            </a:r>
            <a:r>
              <a:rPr lang="nn-NO" sz="1600" dirty="0">
                <a:solidFill>
                  <a:srgbClr val="000000"/>
                </a:solidFill>
                <a:cs typeface="Consolas" panose="020B0609020204030204" pitchFamily="49" charset="0"/>
              </a:rPr>
              <a:t>(x)):</a:t>
            </a:r>
          </a:p>
          <a:p>
            <a:r>
              <a:rPr lang="nn-NO" sz="1600" dirty="0">
                <a:solidFill>
                  <a:srgbClr val="000000"/>
                </a:solidFill>
                <a:cs typeface="Consolas" panose="020B0609020204030204" pitchFamily="49" charset="0"/>
              </a:rPr>
              <a:t>        </a:t>
            </a:r>
            <a:r>
              <a:rPr lang="nn-NO" sz="1600" dirty="0">
                <a:solidFill>
                  <a:srgbClr val="0066FF"/>
                </a:solidFill>
                <a:cs typeface="Consolas" panose="020B0609020204030204" pitchFamily="49" charset="0"/>
              </a:rPr>
              <a:t>if</a:t>
            </a:r>
            <a:r>
              <a:rPr lang="nn-NO" sz="1600" dirty="0">
                <a:solidFill>
                  <a:srgbClr val="000000"/>
                </a:solidFill>
                <a:cs typeface="Consolas" panose="020B0609020204030204" pitchFamily="49" charset="0"/>
              </a:rPr>
              <a:t>(x[i] % 2):</a:t>
            </a:r>
          </a:p>
          <a:p>
            <a:r>
              <a:rPr lang="nn-NO" sz="1600" dirty="0">
                <a:solidFill>
                  <a:srgbClr val="000000"/>
                </a:solidFill>
                <a:cs typeface="Consolas" panose="020B0609020204030204" pitchFamily="49" charset="0"/>
              </a:rPr>
              <a:t>	y[i] = x[i] * </a:t>
            </a:r>
            <a:r>
              <a:rPr lang="nn-NO" sz="1600" dirty="0">
                <a:solidFill>
                  <a:srgbClr val="892034"/>
                </a:solidFill>
                <a:cs typeface="Consolas" panose="020B0609020204030204" pitchFamily="49" charset="0"/>
              </a:rPr>
              <a:t>5</a:t>
            </a:r>
          </a:p>
          <a:p>
            <a:r>
              <a:rPr lang="nn-NO" sz="1600" dirty="0">
                <a:solidFill>
                  <a:srgbClr val="000000"/>
                </a:solidFill>
                <a:cs typeface="Consolas" panose="020B0609020204030204" pitchFamily="49" charset="0"/>
              </a:rPr>
              <a:t>        </a:t>
            </a:r>
            <a:r>
              <a:rPr lang="nn-NO" sz="1600" dirty="0">
                <a:solidFill>
                  <a:srgbClr val="0066FF"/>
                </a:solidFill>
                <a:cs typeface="Consolas" panose="020B0609020204030204" pitchFamily="49" charset="0"/>
              </a:rPr>
              <a:t>else</a:t>
            </a:r>
            <a:r>
              <a:rPr lang="nn-NO" sz="1600" dirty="0">
                <a:solidFill>
                  <a:srgbClr val="000000"/>
                </a:solidFill>
                <a:cs typeface="Consolas" panose="020B0609020204030204" pitchFamily="49" charset="0"/>
              </a:rPr>
              <a:t>:</a:t>
            </a:r>
          </a:p>
          <a:p>
            <a:r>
              <a:rPr lang="nn-NO" sz="1600" dirty="0">
                <a:solidFill>
                  <a:srgbClr val="000000"/>
                </a:solidFill>
                <a:cs typeface="Consolas" panose="020B0609020204030204" pitchFamily="49" charset="0"/>
              </a:rPr>
              <a:t>	y[i] = x[i]</a:t>
            </a:r>
            <a:endParaRPr lang="nn-NO" sz="1600" dirty="0">
              <a:solidFill>
                <a:srgbClr val="892034"/>
              </a:solidFill>
              <a:cs typeface="Consolas" panose="020B06090202040302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02559" y="2651551"/>
            <a:ext cx="4370072" cy="830997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x = np.random.rand(10,)</a:t>
            </a:r>
          </a:p>
          <a:p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y</a:t>
            </a:r>
            <a:r>
              <a:rPr lang="pl-PL" sz="1600" dirty="0">
                <a:solidFill>
                  <a:srgbClr val="000000"/>
                </a:solidFill>
                <a:cs typeface="Consolas" panose="020B0609020204030204" pitchFamily="49" charset="0"/>
              </a:rPr>
              <a:t> = </a:t>
            </a:r>
            <a:r>
              <a:rPr lang="pl-PL" sz="1600" dirty="0">
                <a:solidFill>
                  <a:srgbClr val="892034"/>
                </a:solidFill>
                <a:cs typeface="Consolas" panose="020B0609020204030204" pitchFamily="49" charset="0"/>
              </a:rPr>
              <a:t>map</a:t>
            </a:r>
            <a:r>
              <a:rPr lang="pl-PL" sz="1600" dirty="0">
                <a:solidFill>
                  <a:srgbClr val="000000"/>
                </a:solidFill>
                <a:cs typeface="Consolas" panose="020B0609020204030204" pitchFamily="49" charset="0"/>
              </a:rPr>
              <a:t>(</a:t>
            </a:r>
            <a:r>
              <a:rPr lang="pl-PL" sz="1600" dirty="0">
                <a:solidFill>
                  <a:srgbClr val="0066FF"/>
                </a:solidFill>
                <a:cs typeface="Consolas" panose="020B0609020204030204" pitchFamily="49" charset="0"/>
              </a:rPr>
              <a:t>lambda</a:t>
            </a:r>
            <a:r>
              <a:rPr lang="pl-PL" sz="1600" dirty="0">
                <a:solidFill>
                  <a:srgbClr val="000000"/>
                </a:solidFill>
                <a:cs typeface="Consolas" panose="020B0609020204030204" pitchFamily="49" charset="0"/>
              </a:rPr>
              <a:t> v : v * </a:t>
            </a:r>
            <a:r>
              <a:rPr lang="pl-PL" sz="1600" dirty="0">
                <a:solidFill>
                  <a:srgbClr val="892034"/>
                </a:solidFill>
                <a:cs typeface="Consolas" panose="020B0609020204030204" pitchFamily="49" charset="0"/>
              </a:rPr>
              <a:t>5</a:t>
            </a:r>
            <a:r>
              <a:rPr lang="pl-PL" sz="1600" dirty="0">
                <a:solidFill>
                  <a:srgbClr val="000000"/>
                </a:solidFill>
                <a:cs typeface="Consolas" panose="020B0609020204030204" pitchFamily="49" charset="0"/>
              </a:rPr>
              <a:t>, </a:t>
            </a:r>
            <a:endParaRPr lang="en-US" sz="1600" dirty="0">
              <a:solidFill>
                <a:srgbClr val="000000"/>
              </a:solidFill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cs typeface="Consolas" panose="020B0609020204030204" pitchFamily="49" charset="0"/>
              </a:rPr>
              <a:t>	</a:t>
            </a:r>
            <a:r>
              <a:rPr lang="pl-PL" sz="1600" dirty="0">
                <a:solidFill>
                  <a:srgbClr val="892034"/>
                </a:solidFill>
                <a:cs typeface="Consolas" panose="020B0609020204030204" pitchFamily="49" charset="0"/>
              </a:rPr>
              <a:t>filter</a:t>
            </a:r>
            <a:r>
              <a:rPr lang="pl-PL" sz="1600" dirty="0">
                <a:solidFill>
                  <a:srgbClr val="000000"/>
                </a:solidFill>
                <a:cs typeface="Consolas" panose="020B0609020204030204" pitchFamily="49" charset="0"/>
              </a:rPr>
              <a:t>(</a:t>
            </a:r>
            <a:r>
              <a:rPr lang="pl-PL" sz="1600" dirty="0">
                <a:solidFill>
                  <a:srgbClr val="0066FF"/>
                </a:solidFill>
                <a:cs typeface="Consolas" panose="020B0609020204030204" pitchFamily="49" charset="0"/>
              </a:rPr>
              <a:t>lambda</a:t>
            </a:r>
            <a:r>
              <a:rPr lang="pl-PL" sz="1600" dirty="0">
                <a:solidFill>
                  <a:srgbClr val="000000"/>
                </a:solidFill>
                <a:cs typeface="Consolas" panose="020B0609020204030204" pitchFamily="49" charset="0"/>
              </a:rPr>
              <a:t> u : u % </a:t>
            </a:r>
            <a:r>
              <a:rPr lang="pl-PL" sz="1600" dirty="0">
                <a:solidFill>
                  <a:srgbClr val="892034"/>
                </a:solidFill>
                <a:cs typeface="Consolas" panose="020B0609020204030204" pitchFamily="49" charset="0"/>
              </a:rPr>
              <a:t>2</a:t>
            </a:r>
            <a:r>
              <a:rPr lang="pl-PL" sz="1600" dirty="0">
                <a:solidFill>
                  <a:srgbClr val="000000"/>
                </a:solidFill>
                <a:cs typeface="Consolas" panose="020B0609020204030204" pitchFamily="49" charset="0"/>
              </a:rPr>
              <a:t>, x))</a:t>
            </a:r>
            <a:endParaRPr lang="en-AU" sz="1600" dirty="0">
              <a:solidFill>
                <a:srgbClr val="000000"/>
              </a:solidFill>
              <a:cs typeface="Consolas" panose="020B06090202040302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99186" y="4221211"/>
            <a:ext cx="1344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>
                <a:solidFill>
                  <a:srgbClr val="000000"/>
                </a:solidFill>
                <a:latin typeface="Arial"/>
              </a:rPr>
              <a:t>Imperative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79098" y="3482548"/>
            <a:ext cx="1416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>
                <a:solidFill>
                  <a:srgbClr val="000000"/>
                </a:solidFill>
                <a:latin typeface="Arial"/>
              </a:rPr>
              <a:t>Functional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892034"/>
                </a:solidFill>
              </a:rPr>
              <a:t>Higher Order Functions</a:t>
            </a:r>
          </a:p>
        </p:txBody>
      </p:sp>
    </p:spTree>
    <p:extLst>
      <p:ext uri="{BB962C8B-B14F-4D97-AF65-F5344CB8AC3E}">
        <p14:creationId xmlns:p14="http://schemas.microsoft.com/office/powerpoint/2010/main" val="881106450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7016</TotalTime>
  <Words>2339</Words>
  <Application>Microsoft Macintosh PowerPoint</Application>
  <PresentationFormat>Letter Paper (8.5x11 in)</PresentationFormat>
  <Paragraphs>452</Paragraphs>
  <Slides>45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Menlo</vt:lpstr>
      <vt:lpstr>Menlo Regular</vt:lpstr>
      <vt:lpstr>Times New Roman</vt:lpstr>
      <vt:lpstr>lecture_title</vt:lpstr>
      <vt:lpstr>1_isip_default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Partial Functions</vt:lpstr>
      <vt:lpstr>What’s Next?</vt:lpstr>
      <vt:lpstr>Functional Basics with F#</vt:lpstr>
      <vt:lpstr>F# Syntax Cheat Sheets</vt:lpstr>
      <vt:lpstr>History of F#</vt:lpstr>
      <vt:lpstr>Imperative vs. Functional</vt:lpstr>
      <vt:lpstr>What does “functional” even mean?</vt:lpstr>
      <vt:lpstr>Functional basics – Immutability</vt:lpstr>
      <vt:lpstr>Declarative Style </vt:lpstr>
      <vt:lpstr>Functions</vt:lpstr>
      <vt:lpstr>Pipeline Operator</vt:lpstr>
      <vt:lpstr>Currying</vt:lpstr>
      <vt:lpstr>Partial Application</vt:lpstr>
      <vt:lpstr>Composition</vt:lpstr>
      <vt:lpstr>Functional basics: Higher-order functions</vt:lpstr>
      <vt:lpstr>Work with Higher Order Functions</vt:lpstr>
      <vt:lpstr>Higher-order functions: Answer</vt:lpstr>
      <vt:lpstr>The Iterator and Disposable patterns in F#</vt:lpstr>
      <vt:lpstr>What is polymorphism?</vt:lpstr>
      <vt:lpstr>Continuation Passing Style (a.k.a. Callbacks)</vt:lpstr>
      <vt:lpstr>Blocking I/O and You – the reason for Async</vt:lpstr>
      <vt:lpstr>Example of a blocking operation</vt:lpstr>
      <vt:lpstr>Your Web Server, Running Blocking I/O</vt:lpstr>
      <vt:lpstr>Continuation Passing Style (a.k.a. Callbacks)</vt:lpstr>
      <vt:lpstr>Continuation Pas Style (a.k.a Callback Hell)</vt:lpstr>
      <vt:lpstr>F# Async to the Rescue!</vt:lpstr>
      <vt:lpstr>PowerPoint Presentation</vt:lpstr>
      <vt:lpstr>Let’s start from the beginning…</vt:lpstr>
      <vt:lpstr>Let’s start from the beginning…</vt:lpstr>
      <vt:lpstr>Let’s start from the beginning…</vt:lpstr>
      <vt:lpstr>Let’s start from the beginning…</vt:lpstr>
      <vt:lpstr>Remember …</vt:lpstr>
      <vt:lpstr>Additional libraries of interest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388</cp:revision>
  <dcterms:created xsi:type="dcterms:W3CDTF">2002-09-12T17:13:32Z</dcterms:created>
  <dcterms:modified xsi:type="dcterms:W3CDTF">2019-04-03T02:52:49Z</dcterms:modified>
</cp:coreProperties>
</file>