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84" r:id="rId1"/>
    <p:sldMasterId id="2147483688" r:id="rId2"/>
  </p:sldMasterIdLst>
  <p:notesMasterIdLst>
    <p:notesMasterId r:id="rId4"/>
  </p:notesMasterIdLst>
  <p:handoutMasterIdLst>
    <p:handoutMasterId r:id="rId5"/>
  </p:handoutMasterIdLst>
  <p:sldIdLst>
    <p:sldId id="311" r:id="rId3"/>
  </p:sldIdLst>
  <p:sldSz cx="9144000" cy="6858000" type="letter"/>
  <p:notesSz cx="7302500" cy="95885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68">
          <p15:clr>
            <a:srgbClr val="A4A3A4"/>
          </p15:clr>
        </p15:guide>
        <p15:guide id="2" pos="130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19">
          <p15:clr>
            <a:srgbClr val="A4A3A4"/>
          </p15:clr>
        </p15:guide>
        <p15:guide id="2" pos="230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92034"/>
    <a:srgbClr val="EFF755"/>
    <a:srgbClr val="CC6600"/>
    <a:srgbClr val="6666FF"/>
    <a:srgbClr val="008000"/>
    <a:srgbClr val="000080"/>
    <a:srgbClr val="004000"/>
    <a:srgbClr val="9966FF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567" autoAdjust="0"/>
    <p:restoredTop sz="95246" autoAdjust="0"/>
  </p:normalViewPr>
  <p:slideViewPr>
    <p:cSldViewPr snapToGrid="0">
      <p:cViewPr varScale="1">
        <p:scale>
          <a:sx n="88" d="100"/>
          <a:sy n="88" d="100"/>
        </p:scale>
        <p:origin x="1680" y="176"/>
      </p:cViewPr>
      <p:guideLst>
        <p:guide orient="horz" pos="2368"/>
        <p:guide pos="130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74" d="100"/>
          <a:sy n="74" d="100"/>
        </p:scale>
        <p:origin x="-1836" y="-96"/>
      </p:cViewPr>
      <p:guideLst>
        <p:guide orient="horz" pos="3019"/>
        <p:guide pos="230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37025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37025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66158826-EADE-4792-AB13-43381F09BF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92543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37025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4125" y="719138"/>
            <a:ext cx="4794250" cy="3595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54538"/>
            <a:ext cx="5353050" cy="431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37025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ECC53042-5A96-4DBC-B738-B843823BA6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75550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F734984-DA9D-46F7-86D2-46DD45087FB0}" type="datetimeFigureOut">
              <a:rPr lang="en-US" smtClean="0"/>
              <a:pPr/>
              <a:t>2/7/19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05E26D1-1274-47BB-A1DA-3B76A596BD1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F734984-DA9D-46F7-86D2-46DD45087FB0}" type="datetimeFigureOut">
              <a:rPr lang="en-US" smtClean="0"/>
              <a:pPr/>
              <a:t>2/7/19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05E26D1-1274-47BB-A1DA-3B76A596BD1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6.xml"/><Relationship Id="rId7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4.xml"/><Relationship Id="rId5" Type="http://schemas.openxmlformats.org/officeDocument/2006/relationships/slideLayout" Target="../slideLayouts/slideLayout8.xml"/><Relationship Id="rId10" Type="http://schemas.openxmlformats.org/officeDocument/2006/relationships/slideLayout" Target="../slideLayouts/slideLayout13.xml"/><Relationship Id="rId4" Type="http://schemas.openxmlformats.org/officeDocument/2006/relationships/slideLayout" Target="../slideLayouts/slideLayout7.xml"/><Relationship Id="rId9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304800" y="277813"/>
            <a:ext cx="8605838" cy="6254750"/>
          </a:xfrm>
          <a:prstGeom prst="rect">
            <a:avLst/>
          </a:prstGeom>
          <a:noFill/>
          <a:ln w="38100">
            <a:solidFill>
              <a:srgbClr val="333399"/>
            </a:solidFill>
            <a:miter lim="800000"/>
            <a:headEnd/>
            <a:tailEnd/>
          </a:ln>
          <a:effectLst>
            <a:outerShdw dist="107763" dir="2700000" algn="ctr" rotWithShape="0">
              <a:srgbClr val="892034"/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chemeClr val="hlink"/>
              </a:solidFill>
              <a:latin typeface="Times New Roman" pitchFamily="18" charset="0"/>
            </a:endParaRPr>
          </a:p>
        </p:txBody>
      </p:sp>
      <p:sp>
        <p:nvSpPr>
          <p:cNvPr id="4" name="Rectangle 5"/>
          <p:cNvSpPr>
            <a:spLocks noChangeArrowheads="1"/>
          </p:cNvSpPr>
          <p:nvPr userDrawn="1"/>
        </p:nvSpPr>
        <p:spPr bwMode="auto">
          <a:xfrm>
            <a:off x="304800" y="277813"/>
            <a:ext cx="8605838" cy="6254750"/>
          </a:xfrm>
          <a:prstGeom prst="rect">
            <a:avLst/>
          </a:prstGeom>
          <a:noFill/>
          <a:ln w="38100">
            <a:solidFill>
              <a:srgbClr val="333399"/>
            </a:solidFill>
            <a:miter lim="800000"/>
            <a:headEnd/>
            <a:tailEnd/>
          </a:ln>
          <a:effectLst>
            <a:outerShdw dist="107763" dir="2700000" algn="ctr" rotWithShape="0">
              <a:srgbClr val="892034"/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chemeClr val="hlink"/>
              </a:solidFill>
              <a:latin typeface="Times New Roman" pitchFamily="18" charset="0"/>
            </a:endParaRPr>
          </a:p>
        </p:txBody>
      </p:sp>
      <p:sp>
        <p:nvSpPr>
          <p:cNvPr id="5" name="Text Box 8"/>
          <p:cNvSpPr txBox="1">
            <a:spLocks noChangeArrowheads="1"/>
          </p:cNvSpPr>
          <p:nvPr userDrawn="1"/>
        </p:nvSpPr>
        <p:spPr bwMode="auto">
          <a:xfrm>
            <a:off x="558721" y="173874"/>
            <a:ext cx="4509670" cy="276999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wrap="square" tIns="0" bIns="0" anchor="ctr" anchorCtr="1">
            <a:spAutoFit/>
          </a:bodyPr>
          <a:lstStyle>
            <a:defPPr>
              <a:defRPr lang="en-US"/>
            </a:defPPr>
            <a:lvl1pPr>
              <a:spcBef>
                <a:spcPts val="0"/>
              </a:spcBef>
              <a:defRPr sz="1800" b="1">
                <a:solidFill>
                  <a:srgbClr val="333399"/>
                </a:solidFill>
              </a:defRPr>
            </a:lvl1pPr>
          </a:lstStyle>
          <a:p>
            <a:pPr lvl="0"/>
            <a:r>
              <a:rPr lang="en-US" dirty="0"/>
              <a:t>ECE 3822 – Engineering Computation II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227013" y="455613"/>
            <a:ext cx="8683625" cy="42862"/>
          </a:xfrm>
          <a:prstGeom prst="rect">
            <a:avLst/>
          </a:prstGeom>
          <a:gradFill rotWithShape="0">
            <a:gsLst>
              <a:gs pos="0">
                <a:srgbClr val="892034"/>
              </a:gs>
              <a:gs pos="100000">
                <a:srgbClr val="95CAFF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pic>
        <p:nvPicPr>
          <p:cNvPr id="1027" name="Picture 37" descr="isip_logo_plain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8772525" y="6492875"/>
            <a:ext cx="333375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69" name="Text Box 45"/>
          <p:cNvSpPr txBox="1">
            <a:spLocks noChangeArrowheads="1"/>
          </p:cNvSpPr>
          <p:nvPr/>
        </p:nvSpPr>
        <p:spPr bwMode="auto">
          <a:xfrm>
            <a:off x="252413" y="6648450"/>
            <a:ext cx="815816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200" b="1" dirty="0">
                <a:solidFill>
                  <a:srgbClr val="892034"/>
                </a:solidFill>
              </a:rPr>
              <a:t>ECE 3822: Lecture 08, Slide </a:t>
            </a:r>
            <a:fld id="{56D32A91-0AE1-4806-AC33-D8959F4B7E0D}" type="slidenum">
              <a:rPr lang="en-US" sz="1200" b="1">
                <a:solidFill>
                  <a:srgbClr val="892034"/>
                </a:solidFill>
              </a:rPr>
              <a:pPr>
                <a:spcBef>
                  <a:spcPct val="50000"/>
                </a:spcBef>
                <a:defRPr/>
              </a:pPr>
              <a:t>‹#›</a:t>
            </a:fld>
            <a:endParaRPr lang="en-US" sz="1200" b="1" dirty="0">
              <a:solidFill>
                <a:srgbClr val="892034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://g-ecx.images-amazon.com/images/G/01/electronics/detail-page/sc_b00sto4bay-05raid.jpg" TargetMode="External"/><Relationship Id="rId3" Type="http://schemas.openxmlformats.org/officeDocument/2006/relationships/hyperlink" Target="https://www.youtube.com/watch?v=hZpom8ouYD8" TargetMode="External"/><Relationship Id="rId7" Type="http://schemas.openxmlformats.org/officeDocument/2006/relationships/image" Target="../media/image2.png"/><Relationship Id="rId2" Type="http://schemas.openxmlformats.org/officeDocument/2006/relationships/hyperlink" Target="http://www.lynda.com/Mac-OS-X-10-6-tutorials/Unix-for-Mac-OS-X-Users/78546-2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graphics.adaptec.com/us/lvl_raid50_wp.gif" TargetMode="External"/><Relationship Id="rId5" Type="http://schemas.openxmlformats.org/officeDocument/2006/relationships/hyperlink" Target="https://www.youtube.com/watch?v=zk9dfLQ2sJU" TargetMode="External"/><Relationship Id="rId4" Type="http://schemas.openxmlformats.org/officeDocument/2006/relationships/hyperlink" Target="https://www.youtube.com/watch?v=eE7Bfw9lFfs" TargetMode="External"/><Relationship Id="rId9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4750353" y="1378560"/>
            <a:ext cx="4026757" cy="200846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</a:bodyPr>
          <a:lstStyle/>
          <a:p>
            <a:pPr marL="176213" marR="0" lvl="0" indent="-176213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buClrTx/>
              <a:buSzTx/>
              <a:buFont typeface="Arial" pitchFamily="34" charset="0"/>
              <a:buChar char="•"/>
              <a:tabLst>
                <a:tab pos="4513263" algn="l"/>
              </a:tabLst>
              <a:defRPr/>
            </a:pPr>
            <a:r>
              <a:rPr lang="en-US" b="1" dirty="0">
                <a:solidFill>
                  <a:schemeClr val="accent1"/>
                </a:solidFill>
                <a:latin typeface="+mn-lt"/>
              </a:rPr>
              <a:t>Topics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</a:t>
            </a:r>
            <a:endParaRPr lang="en-US" b="1" dirty="0">
              <a:solidFill>
                <a:schemeClr val="accent1"/>
              </a:solidFill>
              <a:latin typeface="+mn-lt"/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</a:rPr>
              <a:t>The Unix File System Revisited</a:t>
            </a: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</a:rPr>
              <a:t>Redundant Storage</a:t>
            </a: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</a:rPr>
              <a:t>Disk Management Commands</a:t>
            </a: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</a:rPr>
              <a:t>Symbolic Links and Virtual Mounts</a:t>
            </a: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>
                <a:solidFill>
                  <a:schemeClr val="tx2"/>
                </a:solidFill>
                <a:latin typeface="+mn-lt"/>
              </a:rPr>
              <a:t>Security Issues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</p:txBody>
      </p:sp>
      <p:sp>
        <p:nvSpPr>
          <p:cNvPr id="10" name="Text Box 29"/>
          <p:cNvSpPr txBox="1">
            <a:spLocks noChangeArrowheads="1"/>
          </p:cNvSpPr>
          <p:nvPr/>
        </p:nvSpPr>
        <p:spPr bwMode="auto">
          <a:xfrm>
            <a:off x="409575" y="552450"/>
            <a:ext cx="846772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solidFill>
                  <a:schemeClr val="accent1"/>
                </a:solidFill>
              </a:rPr>
              <a:t>LECTURE 08: </a:t>
            </a:r>
            <a:r>
              <a:rPr lang="en-US" b="1" dirty="0">
                <a:solidFill>
                  <a:schemeClr val="accent1"/>
                </a:solidFill>
              </a:rPr>
              <a:t>Disks, File Systems and I/O</a:t>
            </a:r>
            <a:endParaRPr lang="en-US" b="1" dirty="0">
              <a:solidFill>
                <a:schemeClr val="accent2"/>
              </a:solidFill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4755238" y="3759200"/>
            <a:ext cx="3886200" cy="230502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</a:bodyPr>
          <a:lstStyle/>
          <a:p>
            <a:pPr marL="176213" indent="-176213" fontAlgn="auto">
              <a:spcBef>
                <a:spcPts val="1200"/>
              </a:spcBef>
              <a:spcAft>
                <a:spcPts val="1200"/>
              </a:spcAft>
              <a:buFont typeface="Arial" pitchFamily="34" charset="0"/>
              <a:buChar char="•"/>
              <a:defRPr/>
            </a:pPr>
            <a:r>
              <a:rPr lang="en-US" b="1" dirty="0">
                <a:solidFill>
                  <a:schemeClr val="accent1"/>
                </a:solidFill>
                <a:latin typeface="+mn-lt"/>
              </a:rPr>
              <a:t>Resources:</a:t>
            </a: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2"/>
              </a:rPr>
              <a:t>Lynda: Unix for Mac Users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3"/>
              </a:rPr>
              <a:t>YouTube: Unix File System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4"/>
              </a:rPr>
              <a:t>YouTube: RAID Basics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5"/>
              </a:rPr>
              <a:t>YouTube: du and </a:t>
            </a:r>
            <a:r>
              <a:rPr lang="en-US" sz="1800" b="1">
                <a:solidFill>
                  <a:schemeClr val="tx2"/>
                </a:solidFill>
                <a:latin typeface="+mn-lt"/>
                <a:hlinkClick r:id="rId5"/>
              </a:rPr>
              <a:t>df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endParaRPr lang="en-US" sz="1800" b="1" dirty="0">
              <a:solidFill>
                <a:schemeClr val="tx2"/>
              </a:solidFill>
              <a:latin typeface="+mn-lt"/>
            </a:endParaRPr>
          </a:p>
        </p:txBody>
      </p:sp>
      <p:pic>
        <p:nvPicPr>
          <p:cNvPr id="2" name="Picture 1">
            <a:hlinkClick r:id="rId6"/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05555" y="1110544"/>
            <a:ext cx="2769836" cy="2648656"/>
          </a:xfrm>
          <a:prstGeom prst="rect">
            <a:avLst/>
          </a:prstGeom>
        </p:spPr>
      </p:pic>
      <p:pic>
        <p:nvPicPr>
          <p:cNvPr id="3" name="Picture 2">
            <a:hlinkClick r:id="rId8"/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058334" y="4025900"/>
            <a:ext cx="2681111" cy="2198511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lecture_title">
  <a:themeElements>
    <a:clrScheme name="ISIP Standard">
      <a:dk1>
        <a:srgbClr val="000000"/>
      </a:dk1>
      <a:lt1>
        <a:srgbClr val="000000"/>
      </a:lt1>
      <a:dk2>
        <a:srgbClr val="000000"/>
      </a:dk2>
      <a:lt2>
        <a:srgbClr val="000000"/>
      </a:lt2>
      <a:accent1>
        <a:srgbClr val="333399"/>
      </a:accent1>
      <a:accent2>
        <a:srgbClr val="892034"/>
      </a:accent2>
      <a:accent3>
        <a:srgbClr val="FFFFE2"/>
      </a:accent3>
      <a:accent4>
        <a:srgbClr val="FFFFE2"/>
      </a:accent4>
      <a:accent5>
        <a:srgbClr val="FFFFE2"/>
      </a:accent5>
      <a:accent6>
        <a:srgbClr val="FFFFE2"/>
      </a:accent6>
      <a:hlink>
        <a:srgbClr val="892034"/>
      </a:hlink>
      <a:folHlink>
        <a:srgbClr val="892034"/>
      </a:folHlink>
    </a:clrScheme>
    <a:fontScheme name="ISIP Standar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isip_default">
  <a:themeElements>
    <a:clrScheme name="ISIP Standard">
      <a:dk1>
        <a:srgbClr val="000000"/>
      </a:dk1>
      <a:lt1>
        <a:srgbClr val="000000"/>
      </a:lt1>
      <a:dk2>
        <a:srgbClr val="000000"/>
      </a:dk2>
      <a:lt2>
        <a:srgbClr val="000000"/>
      </a:lt2>
      <a:accent1>
        <a:srgbClr val="333399"/>
      </a:accent1>
      <a:accent2>
        <a:srgbClr val="892034"/>
      </a:accent2>
      <a:accent3>
        <a:srgbClr val="FFFFE2"/>
      </a:accent3>
      <a:accent4>
        <a:srgbClr val="FFFFE2"/>
      </a:accent4>
      <a:accent5>
        <a:srgbClr val="FFFFE2"/>
      </a:accent5>
      <a:accent6>
        <a:srgbClr val="FFFFE2"/>
      </a:accent6>
      <a:hlink>
        <a:srgbClr val="892034"/>
      </a:hlink>
      <a:folHlink>
        <a:srgbClr val="892034"/>
      </a:folHlink>
    </a:clrScheme>
    <a:fontScheme name="ISIP Standar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6941</TotalTime>
  <Words>52</Words>
  <Application>Microsoft Macintosh PowerPoint</Application>
  <PresentationFormat>Letter Paper (8.5x11 in)</PresentationFormat>
  <Paragraphs>12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Times New Roman</vt:lpstr>
      <vt:lpstr>lecture_title</vt:lpstr>
      <vt:lpstr>isip_default</vt:lpstr>
      <vt:lpstr>PowerPoint Presentation</vt:lpstr>
    </vt:vector>
  </TitlesOfParts>
  <Company>Gateway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Valued Gateway Client</dc:creator>
  <cp:lastModifiedBy>Joseph Picone</cp:lastModifiedBy>
  <cp:revision>374</cp:revision>
  <dcterms:created xsi:type="dcterms:W3CDTF">2002-09-12T17:13:32Z</dcterms:created>
  <dcterms:modified xsi:type="dcterms:W3CDTF">2019-02-07T05:37:46Z</dcterms:modified>
</cp:coreProperties>
</file>