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8" r:id="rId2"/>
  </p:sldMasterIdLst>
  <p:notesMasterIdLst>
    <p:notesMasterId r:id="rId4"/>
  </p:notesMasterIdLst>
  <p:handoutMasterIdLst>
    <p:handoutMasterId r:id="rId5"/>
  </p:handoutMasterIdLst>
  <p:sldIdLst>
    <p:sldId id="311" r:id="rId3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46">
          <p15:clr>
            <a:srgbClr val="A4A3A4"/>
          </p15:clr>
        </p15:guide>
        <p15:guide id="2" pos="14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67" autoAdjust="0"/>
    <p:restoredTop sz="95246" autoAdjust="0"/>
  </p:normalViewPr>
  <p:slideViewPr>
    <p:cSldViewPr snapToGrid="0">
      <p:cViewPr varScale="1">
        <p:scale>
          <a:sx n="92" d="100"/>
          <a:sy n="92" d="100"/>
        </p:scale>
        <p:origin x="1656" y="184"/>
      </p:cViewPr>
      <p:guideLst>
        <p:guide orient="horz" pos="1846"/>
        <p:guide pos="14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734984-DA9D-46F7-86D2-46DD45087FB0}" type="datetimeFigureOut">
              <a:rPr lang="en-US" smtClean="0"/>
              <a:pPr/>
              <a:t>2/1/19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5E26D1-1274-47BB-A1DA-3B76A596BD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734984-DA9D-46F7-86D2-46DD45087FB0}" type="datetimeFigureOut">
              <a:rPr lang="en-US" smtClean="0"/>
              <a:pPr/>
              <a:t>2/1/19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5E26D1-1274-47BB-A1DA-3B76A596BD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68928" y="182926"/>
            <a:ext cx="4483544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3822 – Engineering Computation II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3822: Lecture 05,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lynda.com/Mac-OS-X-tutorials/Introduction-regular-expressions/78546/83675-4.html" TargetMode="External"/><Relationship Id="rId3" Type="http://schemas.openxmlformats.org/officeDocument/2006/relationships/hyperlink" Target="http://www.youtube.com" TargetMode="External"/><Relationship Id="rId7" Type="http://schemas.openxmlformats.org/officeDocument/2006/relationships/hyperlink" Target="https://www.youtube.com/watch?v=9gSPo-9mLOs" TargetMode="External"/><Relationship Id="rId2" Type="http://schemas.openxmlformats.org/officeDocument/2006/relationships/hyperlink" Target="http://www.lynda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lynda.com/Linux-tutorials/Frequently-used-Linux-commands/132717/143074-4.html" TargetMode="External"/><Relationship Id="rId5" Type="http://schemas.openxmlformats.org/officeDocument/2006/relationships/hyperlink" Target="https://www.youtube.com/watch?v=x73WTEltyHU" TargetMode="External"/><Relationship Id="rId4" Type="http://schemas.openxmlformats.org/officeDocument/2006/relationships/hyperlink" Target="http://www.lynda.com/Bash-tutorials/Up-Running-Bash-Scripting/142989-2.html" TargetMode="External"/><Relationship Id="rId9" Type="http://schemas.openxmlformats.org/officeDocument/2006/relationships/hyperlink" Target="https://www.youtube.com/watch?v=vKTg1ATHl4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541338" y="1358900"/>
            <a:ext cx="8210949" cy="454818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b="1" dirty="0">
                <a:solidFill>
                  <a:schemeClr val="accent1"/>
                </a:solidFill>
                <a:latin typeface="+mn-lt"/>
              </a:rPr>
              <a:t>Topics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lang="en-US" b="1" dirty="0">
              <a:solidFill>
                <a:schemeClr val="accent1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Scripting Languages	Loops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Variables		Command Line Arguments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</a:rPr>
              <a:t>Conditionals		Script and Command Execution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76213" indent="-176213" fontAlgn="auto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b="1" dirty="0">
                <a:solidFill>
                  <a:schemeClr val="accent1"/>
                </a:solidFill>
                <a:latin typeface="+mn-lt"/>
              </a:rPr>
              <a:t>Resources:</a:t>
            </a:r>
          </a:p>
          <a:p>
            <a:pPr marL="165100" fontAlgn="auto">
              <a:spcBef>
                <a:spcPts val="0"/>
              </a:spcBef>
              <a:spcAft>
                <a:spcPts val="0"/>
              </a:spcAft>
              <a:tabLst>
                <a:tab pos="4113213" algn="l"/>
              </a:tabLst>
              <a:defRPr/>
            </a:pPr>
            <a:r>
              <a:rPr lang="en-US" sz="1800" b="1" dirty="0">
                <a:solidFill>
                  <a:schemeClr val="accent2"/>
                </a:solidFill>
                <a:latin typeface="+mn-lt"/>
                <a:hlinkClick r:id="rId2"/>
              </a:rPr>
              <a:t>Lynda.com:</a:t>
            </a:r>
            <a:r>
              <a:rPr lang="en-US" sz="1800" b="1" dirty="0">
                <a:solidFill>
                  <a:schemeClr val="accent2"/>
                </a:solidFill>
                <a:latin typeface="+mn-lt"/>
              </a:rPr>
              <a:t>	</a:t>
            </a:r>
            <a:r>
              <a:rPr lang="en-US" sz="1800" b="1" dirty="0">
                <a:solidFill>
                  <a:schemeClr val="accent2"/>
                </a:solidFill>
                <a:latin typeface="+mn-lt"/>
                <a:hlinkClick r:id="rId3"/>
              </a:rPr>
              <a:t>YouTube:</a:t>
            </a:r>
            <a:endParaRPr lang="en-US" sz="1800" b="1" noProof="0" dirty="0">
              <a:solidFill>
                <a:schemeClr val="accent2"/>
              </a:solidFill>
              <a:latin typeface="+mn-lt"/>
            </a:endParaRPr>
          </a:p>
          <a:p>
            <a:pPr marL="344488" marR="0" lvl="0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42926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4"/>
              </a:rPr>
              <a:t>Bash Scripting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5"/>
              </a:rPr>
              <a:t>Bash Basics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4488" fontAlgn="auto">
              <a:spcBef>
                <a:spcPts val="0"/>
              </a:spcBef>
              <a:spcAft>
                <a:spcPts val="0"/>
              </a:spcAft>
              <a:tabLst>
                <a:tab pos="4292600" algn="l"/>
              </a:tabLst>
              <a:defRPr/>
            </a:pPr>
            <a:r>
              <a:rPr lang="en-US" sz="1800" b="1" dirty="0">
                <a:solidFill>
                  <a:schemeClr val="accent2"/>
                </a:solidFill>
                <a:latin typeface="+mn-lt"/>
                <a:hlinkClick r:id="rId6"/>
              </a:rPr>
              <a:t>Popular Linux Commands</a:t>
            </a:r>
            <a:r>
              <a:rPr lang="en-US" sz="1800" b="1" dirty="0">
                <a:solidFill>
                  <a:schemeClr val="accent2"/>
                </a:solidFill>
                <a:latin typeface="+mn-lt"/>
              </a:rPr>
              <a:t>	</a:t>
            </a:r>
            <a:r>
              <a:rPr lang="en-US" sz="1800" b="1" dirty="0">
                <a:solidFill>
                  <a:schemeClr val="accent2"/>
                </a:solidFill>
                <a:latin typeface="+mn-lt"/>
                <a:hlinkClick r:id="rId7"/>
              </a:rPr>
              <a:t>Shell Command Pipes</a:t>
            </a:r>
            <a:endParaRPr lang="en-US" sz="1800" b="1" dirty="0">
              <a:solidFill>
                <a:schemeClr val="accent2"/>
              </a:solidFill>
              <a:latin typeface="+mn-lt"/>
            </a:endParaRPr>
          </a:p>
          <a:p>
            <a:pPr marL="344488" fontAlgn="auto">
              <a:spcBef>
                <a:spcPts val="0"/>
              </a:spcBef>
              <a:spcAft>
                <a:spcPts val="0"/>
              </a:spcAft>
              <a:tabLst>
                <a:tab pos="4292600" algn="l"/>
              </a:tabLst>
              <a:defRPr/>
            </a:pPr>
            <a:r>
              <a:rPr lang="en-US" sz="1800" b="1" dirty="0">
                <a:solidFill>
                  <a:schemeClr val="accent2"/>
                </a:solidFill>
                <a:latin typeface="+mn-lt"/>
                <a:hlinkClick r:id="rId8"/>
              </a:rPr>
              <a:t>Regular Expressions</a:t>
            </a:r>
            <a:r>
              <a:rPr lang="en-US" sz="1800" b="1" dirty="0">
                <a:solidFill>
                  <a:schemeClr val="accent2"/>
                </a:solidFill>
                <a:latin typeface="+mn-lt"/>
              </a:rPr>
              <a:t>	</a:t>
            </a:r>
            <a:r>
              <a:rPr lang="en-US" sz="1800" b="1" dirty="0">
                <a:solidFill>
                  <a:schemeClr val="accent2"/>
                </a:solidFill>
                <a:latin typeface="+mn-lt"/>
                <a:hlinkClick r:id="rId9"/>
              </a:rPr>
              <a:t>Regular Expressions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30188" marR="0" lvl="0" indent="-230188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4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 Box 29"/>
          <p:cNvSpPr txBox="1">
            <a:spLocks noChangeArrowheads="1"/>
          </p:cNvSpPr>
          <p:nvPr/>
        </p:nvSpPr>
        <p:spPr bwMode="auto">
          <a:xfrm>
            <a:off x="409575" y="552450"/>
            <a:ext cx="84677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chemeClr val="accent1"/>
                </a:solidFill>
              </a:rPr>
              <a:t>LECTURE 05: Scripting and Shell Programming</a:t>
            </a:r>
            <a:endParaRPr lang="en-US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6810</TotalTime>
  <Words>11</Words>
  <Application>Microsoft Macintosh PowerPoint</Application>
  <PresentationFormat>Letter Paper (8.5x11 in)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lecture_title</vt:lpstr>
      <vt:lpstr>isip_default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357</cp:revision>
  <dcterms:created xsi:type="dcterms:W3CDTF">2002-09-12T17:13:32Z</dcterms:created>
  <dcterms:modified xsi:type="dcterms:W3CDTF">2019-02-01T05:10:38Z</dcterms:modified>
</cp:coreProperties>
</file>