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9.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0.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0" r:id="rId1"/>
    <p:sldMasterId id="2147483652" r:id="rId2"/>
    <p:sldMasterId id="2147483657" r:id="rId3"/>
    <p:sldMasterId id="2147483661" r:id="rId4"/>
    <p:sldMasterId id="2147483673" r:id="rId5"/>
    <p:sldMasterId id="2147483676" r:id="rId6"/>
    <p:sldMasterId id="2147483678" r:id="rId7"/>
    <p:sldMasterId id="2147483683" r:id="rId8"/>
    <p:sldMasterId id="2147483688" r:id="rId9"/>
    <p:sldMasterId id="2147483700" r:id="rId10"/>
    <p:sldMasterId id="2147483704" r:id="rId11"/>
  </p:sldMasterIdLst>
  <p:notesMasterIdLst>
    <p:notesMasterId r:id="rId23"/>
  </p:notesMasterIdLst>
  <p:handoutMasterIdLst>
    <p:handoutMasterId r:id="rId24"/>
  </p:handoutMasterIdLst>
  <p:sldIdLst>
    <p:sldId id="356" r:id="rId12"/>
    <p:sldId id="259" r:id="rId13"/>
    <p:sldId id="282" r:id="rId14"/>
    <p:sldId id="345" r:id="rId15"/>
    <p:sldId id="346" r:id="rId16"/>
    <p:sldId id="331" r:id="rId17"/>
    <p:sldId id="332" r:id="rId18"/>
    <p:sldId id="334" r:id="rId19"/>
    <p:sldId id="333" r:id="rId20"/>
    <p:sldId id="354" r:id="rId21"/>
    <p:sldId id="35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ph Picon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B8B8B"/>
    <a:srgbClr val="2C2C2C"/>
    <a:srgbClr val="333399"/>
    <a:srgbClr val="B4CFFC"/>
    <a:srgbClr val="B6D6FC"/>
    <a:srgbClr val="E3F0FE"/>
    <a:srgbClr val="1E90FF"/>
    <a:srgbClr val="1E9099"/>
    <a:srgbClr val="DFEBFE"/>
    <a:srgbClr val="70A5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70" autoAdjust="0"/>
    <p:restoredTop sz="99833" autoAdjust="0"/>
  </p:normalViewPr>
  <p:slideViewPr>
    <p:cSldViewPr snapToGrid="0" snapToObjects="1" showGuides="1">
      <p:cViewPr varScale="1">
        <p:scale>
          <a:sx n="93" d="100"/>
          <a:sy n="93" d="100"/>
        </p:scale>
        <p:origin x="-1448" y="-104"/>
      </p:cViewPr>
      <p:guideLst>
        <p:guide orient="horz" pos="2294"/>
        <p:guide pos="5650"/>
      </p:guideLst>
    </p:cSldViewPr>
  </p:slideViewPr>
  <p:notesTextViewPr>
    <p:cViewPr>
      <p:scale>
        <a:sx n="100" d="100"/>
        <a:sy n="100" d="100"/>
      </p:scale>
      <p:origin x="0" y="0"/>
    </p:cViewPr>
  </p:notesTextViewPr>
  <p:sorterViewPr>
    <p:cViewPr>
      <p:scale>
        <a:sx n="171" d="100"/>
        <a:sy n="171" d="100"/>
      </p:scale>
      <p:origin x="0" y="18768"/>
    </p:cViewPr>
  </p:sorterViewPr>
  <p:notesViewPr>
    <p:cSldViewPr snapToGrid="0" snapToObjects="1" showGuides="1">
      <p:cViewPr varScale="1">
        <p:scale>
          <a:sx n="94" d="100"/>
          <a:sy n="94" d="100"/>
        </p:scale>
        <p:origin x="-384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9.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t>4/27/15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t>‹#›</a:t>
            </a:fld>
            <a:endParaRPr lang="en-US"/>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t>4/27/15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t>‹#›</a:t>
            </a:fld>
            <a:endParaRPr lang="en-US"/>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solidFill>
                  <a:prstClr val="black"/>
                </a:solidFill>
              </a:rPr>
              <a:pPr>
                <a:defRPr/>
              </a:pPr>
              <a:t>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pPr/>
              <a:t>‹#›</a:t>
            </a:fld>
            <a:endParaRPr lang="en-US" dirty="0"/>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4341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36512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00816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691438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534616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702378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085423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937665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06226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316949"/>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989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428071"/>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325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742606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119974"/>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4254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2730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351472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890829"/>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2212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35025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6856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383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2457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2391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5464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089428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721943"/>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85125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781164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64310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0327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06331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3614429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288509"/>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10759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619283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5020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19931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51930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93635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1910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69486"/>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20223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477197"/>
      </p:ext>
    </p:extLst>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76930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17714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599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2444521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236632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78056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10937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1.xml"/><Relationship Id="rId4" Type="http://schemas.openxmlformats.org/officeDocument/2006/relationships/theme" Target="../theme/theme10.xml"/><Relationship Id="rId5" Type="http://schemas.openxmlformats.org/officeDocument/2006/relationships/image" Target="../media/image1.gif"/><Relationship Id="rId1" Type="http://schemas.openxmlformats.org/officeDocument/2006/relationships/slideLayout" Target="../slideLayouts/slideLayout39.xml"/><Relationship Id="rId2" Type="http://schemas.openxmlformats.org/officeDocument/2006/relationships/slideLayout" Target="../slideLayouts/slideLayout40.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52.xml"/><Relationship Id="rId12" Type="http://schemas.openxmlformats.org/officeDocument/2006/relationships/theme" Target="../theme/theme11.xml"/><Relationship Id="rId13" Type="http://schemas.openxmlformats.org/officeDocument/2006/relationships/image" Target="../media/image2.png"/><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9" Type="http://schemas.openxmlformats.org/officeDocument/2006/relationships/slideLayout" Target="../slideLayouts/slideLayout50.xml"/><Relationship Id="rId10"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gif"/><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4.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theme" Target="../theme/theme5.xml"/><Relationship Id="rId5" Type="http://schemas.openxmlformats.org/officeDocument/2006/relationships/image" Target="../media/image1.gif"/><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theme" Target="../theme/theme7.xml"/><Relationship Id="rId6" Type="http://schemas.openxmlformats.org/officeDocument/2006/relationships/image" Target="../media/image1.gif"/><Relationship Id="rId1" Type="http://schemas.openxmlformats.org/officeDocument/2006/relationships/slideLayout" Target="../slideLayouts/slideLayout21.xml"/><Relationship Id="rId2" Type="http://schemas.openxmlformats.org/officeDocument/2006/relationships/slideLayout" Target="../slideLayouts/slideLayout2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7.xml"/><Relationship Id="rId4" Type="http://schemas.openxmlformats.org/officeDocument/2006/relationships/theme" Target="../theme/theme8.xml"/><Relationship Id="rId5" Type="http://schemas.openxmlformats.org/officeDocument/2006/relationships/image" Target="../media/image1.gif"/><Relationship Id="rId1" Type="http://schemas.openxmlformats.org/officeDocument/2006/relationships/slideLayout" Target="../slideLayouts/slideLayout25.xml"/><Relationship Id="rId2" Type="http://schemas.openxmlformats.org/officeDocument/2006/relationships/slideLayout" Target="../slideLayouts/slideLayout2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theme" Target="../theme/theme9.xml"/><Relationship Id="rId13" Type="http://schemas.openxmlformats.org/officeDocument/2006/relationships/image" Target="../media/image2.png"/><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effectLst/>
              <a:uLnTx/>
              <a:uFillTx/>
            </a:endParaRPr>
          </a:p>
        </p:txBody>
      </p:sp>
      <p:pic>
        <p:nvPicPr>
          <p:cNvPr id="12" name="Picture 11" descr="isip_logo_small_transparent.gi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chemeClr val="tx2">
                    <a:lumMod val="50000"/>
                  </a:schemeClr>
                </a:solidFill>
              </a:rPr>
              <a:t>University of Iowa:</a:t>
            </a:r>
            <a:r>
              <a:rPr lang="en-US" sz="1000" b="1" baseline="0" dirty="0" smtClean="0">
                <a:solidFill>
                  <a:schemeClr val="tx2">
                    <a:lumMod val="50000"/>
                  </a:schemeClr>
                </a:solidFill>
              </a:rPr>
              <a:t> Department of </a:t>
            </a:r>
            <a:r>
              <a:rPr lang="en-US" sz="1000" b="1" baseline="0" smtClean="0">
                <a:solidFill>
                  <a:schemeClr val="tx2">
                    <a:lumMod val="50000"/>
                  </a:schemeClr>
                </a:solidFill>
              </a:rPr>
              <a:t>Computer Science</a:t>
            </a:r>
            <a:r>
              <a:rPr lang="en-US" sz="1000" b="1" dirty="0" smtClean="0">
                <a:solidFill>
                  <a:schemeClr val="tx2">
                    <a:lumMod val="50000"/>
                  </a:schemeClr>
                </a:solidFill>
              </a:rPr>
              <a:t>	September 27, 2013</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i="0" smtClean="0">
                <a:latin typeface="Arial"/>
                <a:cs typeface="Arial"/>
              </a:rPr>
              <a:t>‹#›</a:t>
            </a:fld>
            <a:endParaRPr lang="en-US" sz="1000" b="1" i="0" dirty="0">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521350337"/>
      </p:ext>
    </p:extLst>
  </p:cSld>
  <p:clrMap bg1="lt1" tx1="dk1" bg2="lt2" tx2="dk2" accent1="accent1" accent2="accent2" accent3="accent3" accent4="accent4" accent5="accent5" accent6="accent6" hlink="hlink" folHlink="folHlink"/>
  <p:sldLayoutIdLst>
    <p:sldLayoutId id="2147483651" r:id="rId1"/>
    <p:sldLayoutId id="2147483654"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NJIT Department of Electrical and Computer Engineering	March 5, 2013</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258898534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000000"/>
              </a:solidFill>
              <a:latin typeface="Arial" charset="0"/>
            </a:endParaRPr>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defTabSz="914400" fontAlgn="base">
              <a:spcBef>
                <a:spcPct val="50000"/>
              </a:spcBef>
              <a:spcAft>
                <a:spcPct val="0"/>
              </a:spcAft>
              <a:defRPr/>
            </a:pPr>
            <a:r>
              <a:rPr lang="en-US" sz="1200" b="1" dirty="0" smtClean="0">
                <a:solidFill>
                  <a:srgbClr val="892034"/>
                </a:solidFill>
                <a:latin typeface="Arial" charset="0"/>
              </a:rPr>
              <a:t>Mu Alpha Theta: Slide </a:t>
            </a:r>
            <a:fld id="{56D32A91-0AE1-4806-AC33-D8959F4B7E0D}" type="slidenum">
              <a:rPr lang="en-US" sz="1200" b="1">
                <a:solidFill>
                  <a:srgbClr val="892034"/>
                </a:solidFill>
                <a:latin typeface="Arial" charset="0"/>
              </a:rPr>
              <a:pPr defTabSz="914400" fontAlgn="base">
                <a:spcBef>
                  <a:spcPct val="50000"/>
                </a:spcBef>
                <a:spcAft>
                  <a:spcPct val="0"/>
                </a:spcAft>
                <a:defRPr/>
              </a:pPr>
              <a:t>‹#›</a:t>
            </a:fld>
            <a:endParaRPr lang="en-US" sz="1200" b="1" dirty="0">
              <a:solidFill>
                <a:srgbClr val="892034"/>
              </a:solidFill>
              <a:latin typeface="Arial" charset="0"/>
            </a:endParaRPr>
          </a:p>
        </p:txBody>
      </p:sp>
    </p:spTree>
    <p:extLst>
      <p:ext uri="{BB962C8B-B14F-4D97-AF65-F5344CB8AC3E}">
        <p14:creationId xmlns:p14="http://schemas.microsoft.com/office/powerpoint/2010/main" val="104452040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ft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Tree>
    <p:extLst>
      <p:ext uri="{BB962C8B-B14F-4D97-AF65-F5344CB8AC3E}">
        <p14:creationId xmlns:p14="http://schemas.microsoft.com/office/powerpoint/2010/main" val="3337940000"/>
      </p:ext>
    </p:extLst>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Temple University	December 4, 2012</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731284399"/>
      </p:ext>
    </p:extLst>
  </p:cSld>
  <p:clrMap bg1="lt1" tx1="dk1" bg2="lt2" tx2="dk2" accent1="accent1" accent2="accent2" accent3="accent3" accent4="accent4" accent5="accent5" accent6="accent6" hlink="hlink" folHlink="folHlink"/>
  <p:sldLayoutIdLst>
    <p:sldLayoutId id="2147483658" r:id="rId1"/>
    <p:sldLayoutId id="2147483659"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781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Temple University	December 4, 2012</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0927337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7" r:id="rId3"/>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1651445337"/>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IEEE Northern Virginia Section	May 9, 2012</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41894528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IEEE Northern Virginia Section	May 9, 2012</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28609128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000000"/>
              </a:solidFill>
              <a:latin typeface="Arial" charset="0"/>
            </a:endParaRPr>
          </a:p>
        </p:txBody>
      </p:sp>
      <p:pic>
        <p:nvPicPr>
          <p:cNvPr id="1027" name="Picture 37" descr="isip_logo_plain"/>
          <p:cNvPicPr>
            <a:picLocks noChangeAspect="1" noChangeArrowheads="1"/>
          </p:cNvPicPr>
          <p:nvPr/>
        </p:nvPicPr>
        <p:blipFill>
          <a:blip r:embed="rId13" cstate="print"/>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defTabSz="914400" fontAlgn="base">
              <a:spcBef>
                <a:spcPct val="50000"/>
              </a:spcBef>
              <a:spcAft>
                <a:spcPct val="0"/>
              </a:spcAft>
              <a:defRPr/>
            </a:pPr>
            <a:r>
              <a:rPr lang="en-US" sz="1200" b="1" dirty="0" err="1" smtClean="0">
                <a:solidFill>
                  <a:srgbClr val="BE0F34"/>
                </a:solidFill>
                <a:latin typeface="Arial" charset="0"/>
              </a:rPr>
              <a:t>Proseminar</a:t>
            </a:r>
            <a:r>
              <a:rPr lang="en-US" sz="1200" b="1" dirty="0" smtClean="0">
                <a:solidFill>
                  <a:srgbClr val="BE0F34"/>
                </a:solidFill>
                <a:latin typeface="Arial" charset="0"/>
              </a:rPr>
              <a:t>: Slide </a:t>
            </a:r>
            <a:fld id="{56D32A91-0AE1-4806-AC33-D8959F4B7E0D}" type="slidenum">
              <a:rPr lang="en-US" sz="1200" b="1">
                <a:solidFill>
                  <a:srgbClr val="BE0F34"/>
                </a:solidFill>
                <a:latin typeface="Arial" charset="0"/>
              </a:rPr>
              <a:pPr defTabSz="914400" fontAlgn="base">
                <a:spcBef>
                  <a:spcPct val="50000"/>
                </a:spcBef>
                <a:spcAft>
                  <a:spcPct val="0"/>
                </a:spcAft>
                <a:defRPr/>
              </a:pPr>
              <a:t>‹#›</a:t>
            </a:fld>
            <a:endParaRPr lang="en-US" sz="1200" b="1" dirty="0">
              <a:solidFill>
                <a:srgbClr val="BE0F34"/>
              </a:solidFill>
              <a:latin typeface="Arial" charset="0"/>
            </a:endParaRPr>
          </a:p>
        </p:txBody>
      </p:sp>
    </p:spTree>
    <p:extLst>
      <p:ext uri="{BB962C8B-B14F-4D97-AF65-F5344CB8AC3E}">
        <p14:creationId xmlns:p14="http://schemas.microsoft.com/office/powerpoint/2010/main" val="284979656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en.wikipedia.org/wiki/Monty_Hall_problem" TargetMode="Externa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oleObject" Target="../embeddings/oleObject1.bin"/><Relationship Id="rId5" Type="http://schemas.openxmlformats.org/officeDocument/2006/relationships/image" Target="../media/image17.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hyperlink" Target="http://www.droid-life.com/wp-content/uploads/2012/12/google-now1.jpg" TargetMode="External"/><Relationship Id="rId4" Type="http://schemas.openxmlformats.org/officeDocument/2006/relationships/image" Target="../media/image5.png"/><Relationship Id="rId5" Type="http://schemas.openxmlformats.org/officeDocument/2006/relationships/hyperlink" Target="http://3gdoctor.files.wordpress.com/2010/05/voice-recognition.jpg" TargetMode="External"/><Relationship Id="rId6" Type="http://schemas.openxmlformats.org/officeDocument/2006/relationships/image" Target="../media/image6.png"/><Relationship Id="rId7" Type="http://schemas.openxmlformats.org/officeDocument/2006/relationships/hyperlink" Target="http://www.letsunlockiphone.com/wp-content/uploads/nZh3V.png" TargetMode="External"/><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image" Target="../media/image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www.city-data.com/states/Mississippi-Languages.html" TargetMode="External"/><Relationship Id="rId5"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hyperlink" Target="http://www.zompist.com/Langmap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www.ece.msstate.edu/research/isip/publications/seminars/external/2008/msms/clip_ilocano_carl_rubino.mp3" TargetMode="External"/><Relationship Id="rId5" Type="http://schemas.openxmlformats.org/officeDocument/2006/relationships/image" Target="../media/image12.jpeg"/><Relationship Id="rId6" Type="http://schemas.openxmlformats.org/officeDocument/2006/relationships/hyperlink" Target="http://www.ece.msstate.edu/research/isip/publications/seminars/external/2008/msms/clip_tagalog_carl_rubino.mp3"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hyperlink" Target="http://www.eecs.umich.edu/~radev/namclo/Ambiguous.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4-27 at 7.05.03 AM.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0100"/>
            <a:ext cx="9144000" cy="5254113"/>
          </a:xfrm>
          <a:prstGeom prst="rect">
            <a:avLst/>
          </a:prstGeom>
        </p:spPr>
      </p:pic>
    </p:spTree>
    <p:extLst>
      <p:ext uri="{BB962C8B-B14F-4D97-AF65-F5344CB8AC3E}">
        <p14:creationId xmlns:p14="http://schemas.microsoft.com/office/powerpoint/2010/main" val="799851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4709581" y="634577"/>
            <a:ext cx="4335950" cy="4899986"/>
            <a:chOff x="-175845" y="633046"/>
            <a:chExt cx="4335950" cy="4899986"/>
          </a:xfrm>
        </p:grpSpPr>
        <p:pic>
          <p:nvPicPr>
            <p:cNvPr id="177154" name="Picture 2"/>
            <p:cNvPicPr>
              <a:picLocks noChangeAspect="1" noChangeArrowheads="1"/>
            </p:cNvPicPr>
            <p:nvPr/>
          </p:nvPicPr>
          <p:blipFill>
            <a:blip r:embed="rId3"/>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31" name="Group 30"/>
            <p:cNvGrpSpPr/>
            <p:nvPr/>
          </p:nvGrpSpPr>
          <p:grpSpPr>
            <a:xfrm>
              <a:off x="2218763" y="1602414"/>
              <a:ext cx="1350498" cy="479604"/>
              <a:chOff x="2218763" y="1700890"/>
              <a:chExt cx="1350498" cy="479604"/>
            </a:xfrm>
          </p:grpSpPr>
          <p:sp>
            <p:nvSpPr>
              <p:cNvPr id="5"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Front-end</a:t>
                </a:r>
              </a:p>
            </p:txBody>
          </p:sp>
        </p:grpSp>
        <p:grpSp>
          <p:nvGrpSpPr>
            <p:cNvPr id="32" name="Group 31"/>
            <p:cNvGrpSpPr/>
            <p:nvPr/>
          </p:nvGrpSpPr>
          <p:grpSpPr>
            <a:xfrm>
              <a:off x="1873800" y="2746717"/>
              <a:ext cx="2040426" cy="633046"/>
              <a:chOff x="3551787" y="3112477"/>
              <a:chExt cx="2040426" cy="633046"/>
            </a:xfrm>
          </p:grpSpPr>
          <p:sp>
            <p:nvSpPr>
              <p:cNvPr id="9" name="Rectangle 8"/>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P(A/W)</a:t>
                </a:r>
              </a:p>
            </p:txBody>
          </p:sp>
        </p:grpSp>
        <p:grpSp>
          <p:nvGrpSpPr>
            <p:cNvPr id="36" name="Group 35"/>
            <p:cNvGrpSpPr/>
            <p:nvPr/>
          </p:nvGrpSpPr>
          <p:grpSpPr>
            <a:xfrm>
              <a:off x="-175845" y="4059776"/>
              <a:ext cx="1674055" cy="568495"/>
              <a:chOff x="-175845" y="4031640"/>
              <a:chExt cx="1674055" cy="568495"/>
            </a:xfrm>
          </p:grpSpPr>
          <p:sp>
            <p:nvSpPr>
              <p:cNvPr id="12" name="Rectangle 11"/>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P(W)</a:t>
                </a:r>
              </a:p>
            </p:txBody>
          </p:sp>
        </p:grpSp>
        <p:grpSp>
          <p:nvGrpSpPr>
            <p:cNvPr id="35" name="Group 34"/>
            <p:cNvGrpSpPr/>
            <p:nvPr/>
          </p:nvGrpSpPr>
          <p:grpSpPr>
            <a:xfrm>
              <a:off x="2264484" y="4090049"/>
              <a:ext cx="1259058" cy="566928"/>
              <a:chOff x="2264484" y="4090049"/>
              <a:chExt cx="1259058" cy="566928"/>
            </a:xfrm>
          </p:grpSpPr>
          <p:sp>
            <p:nvSpPr>
              <p:cNvPr id="15" name="Rectangle 14"/>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Search</a:t>
                </a:r>
              </a:p>
            </p:txBody>
          </p:sp>
        </p:grpSp>
        <p:sp>
          <p:nvSpPr>
            <p:cNvPr id="22" name="TextBox 21"/>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Input</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baseline="0" noProof="0" dirty="0" smtClean="0">
                  <a:ln>
                    <a:noFill/>
                  </a:ln>
                  <a:solidFill>
                    <a:schemeClr val="tx1"/>
                  </a:solidFill>
                  <a:effectLst/>
                  <a:uLnTx/>
                  <a:uFillTx/>
                  <a:latin typeface="+mn-lt"/>
                  <a:ea typeface="+mn-ea"/>
                  <a:cs typeface="+mn-cs"/>
                </a:rPr>
                <a:t>Speech</a:t>
              </a:r>
            </a:p>
          </p:txBody>
        </p:sp>
        <p:sp>
          <p:nvSpPr>
            <p:cNvPr id="23" name="Down Arrow 22"/>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Recognized Utterance</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sp>
        <p:nvSpPr>
          <p:cNvPr id="38" name="Text Box 3"/>
          <p:cNvSpPr txBox="1">
            <a:spLocks noChangeArrowheads="1"/>
          </p:cNvSpPr>
          <p:nvPr/>
        </p:nvSpPr>
        <p:spPr bwMode="auto">
          <a:xfrm>
            <a:off x="0" y="0"/>
            <a:ext cx="9144000"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r>
              <a:rPr lang="en-US" dirty="0"/>
              <a:t>Speech Recognition Overview</a:t>
            </a:r>
          </a:p>
        </p:txBody>
      </p:sp>
      <p:sp>
        <p:nvSpPr>
          <p:cNvPr id="40" name="Text Box 3"/>
          <p:cNvSpPr txBox="1">
            <a:spLocks noChangeArrowheads="1"/>
          </p:cNvSpPr>
          <p:nvPr/>
        </p:nvSpPr>
        <p:spPr bwMode="auto">
          <a:xfrm>
            <a:off x="234950" y="634199"/>
            <a:ext cx="8680450" cy="6027858"/>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latin typeface="Arial"/>
                <a:cs typeface="Arial"/>
              </a:rPr>
              <a:t>Based on a noisy communication channel </a:t>
            </a:r>
            <a:br>
              <a:rPr lang="en-US" sz="1800" b="1" dirty="0" smtClean="0">
                <a:latin typeface="Arial"/>
                <a:cs typeface="Arial"/>
              </a:rPr>
            </a:br>
            <a:r>
              <a:rPr lang="en-US" sz="1800" b="1" dirty="0" smtClean="0">
                <a:latin typeface="Arial"/>
                <a:cs typeface="Arial"/>
              </a:rPr>
              <a:t>model in which the intended message is </a:t>
            </a:r>
            <a:br>
              <a:rPr lang="en-US" sz="1800" b="1" dirty="0" smtClean="0">
                <a:latin typeface="Arial"/>
                <a:cs typeface="Arial"/>
              </a:rPr>
            </a:br>
            <a:r>
              <a:rPr lang="en-US" sz="1800" b="1" dirty="0" smtClean="0">
                <a:latin typeface="Arial"/>
                <a:cs typeface="Arial"/>
              </a:rPr>
              <a:t>corrupted by a sequence of noisy models</a:t>
            </a:r>
          </a:p>
          <a:p>
            <a:pPr marL="165100" indent="-165100">
              <a:spcAft>
                <a:spcPts val="6000"/>
              </a:spcAft>
              <a:buFont typeface="Arial" pitchFamily="34" charset="0"/>
              <a:buChar char="•"/>
              <a:tabLst>
                <a:tab pos="3376613" algn="r"/>
              </a:tabLst>
            </a:pPr>
            <a:r>
              <a:rPr lang="en-US" sz="1800" b="1" dirty="0" smtClean="0">
                <a:latin typeface="Arial"/>
                <a:cs typeface="Arial"/>
              </a:rPr>
              <a:t>Bayesian approach is most common:</a:t>
            </a:r>
          </a:p>
          <a:p>
            <a:pPr marL="165100" indent="-165100">
              <a:spcAft>
                <a:spcPts val="1200"/>
              </a:spcAft>
              <a:buFont typeface="Arial" pitchFamily="34" charset="0"/>
              <a:buChar char="•"/>
              <a:tabLst>
                <a:tab pos="3376613" algn="r"/>
              </a:tabLst>
            </a:pPr>
            <a:r>
              <a:rPr lang="en-US" sz="1800" b="1" dirty="0" smtClean="0">
                <a:latin typeface="Arial"/>
                <a:cs typeface="Arial"/>
              </a:rPr>
              <a:t>Objective: minimize word error rate by </a:t>
            </a:r>
            <a:br>
              <a:rPr lang="en-US" sz="1800" b="1" dirty="0" smtClean="0">
                <a:latin typeface="Arial"/>
                <a:cs typeface="Arial"/>
              </a:rPr>
            </a:br>
            <a:r>
              <a:rPr lang="en-US" sz="1800" b="1" dirty="0" smtClean="0">
                <a:latin typeface="Arial"/>
                <a:cs typeface="Arial"/>
              </a:rPr>
              <a:t>maximizing P(W|A)</a:t>
            </a:r>
          </a:p>
          <a:p>
            <a:pPr marL="338138" indent="-169863">
              <a:spcAft>
                <a:spcPts val="600"/>
              </a:spcAft>
              <a:tabLst>
                <a:tab pos="1252538" algn="l"/>
                <a:tab pos="3376613" algn="r"/>
              </a:tabLst>
            </a:pPr>
            <a:r>
              <a:rPr lang="en-US" sz="1800" b="1" dirty="0" smtClean="0">
                <a:latin typeface="Arial"/>
                <a:cs typeface="Arial"/>
              </a:rPr>
              <a:t>	</a:t>
            </a:r>
            <a:r>
              <a:rPr lang="en-US" b="1" dirty="0">
                <a:latin typeface="Arial"/>
                <a:cs typeface="Arial"/>
              </a:rPr>
              <a:t>P(A|W):	Acoustic Model</a:t>
            </a:r>
          </a:p>
          <a:p>
            <a:pPr marL="338138" indent="-169863">
              <a:spcAft>
                <a:spcPts val="600"/>
              </a:spcAft>
              <a:tabLst>
                <a:tab pos="1252538" algn="l"/>
                <a:tab pos="3376613" algn="r"/>
              </a:tabLst>
            </a:pPr>
            <a:r>
              <a:rPr lang="en-US" sz="1800" b="1" dirty="0" smtClean="0">
                <a:latin typeface="Arial"/>
                <a:cs typeface="Arial"/>
              </a:rPr>
              <a:t>	P(W):	Language Model</a:t>
            </a:r>
          </a:p>
          <a:p>
            <a:pPr marL="338138" indent="-169863">
              <a:spcAft>
                <a:spcPts val="1200"/>
              </a:spcAft>
              <a:tabLst>
                <a:tab pos="1252538" algn="l"/>
                <a:tab pos="3376613" algn="r"/>
              </a:tabLst>
            </a:pPr>
            <a:r>
              <a:rPr lang="en-US" sz="1800" b="1" dirty="0" smtClean="0">
                <a:latin typeface="Arial"/>
                <a:cs typeface="Arial"/>
              </a:rPr>
              <a:t>	P(A):	Evidence (ignored)</a:t>
            </a:r>
          </a:p>
          <a:p>
            <a:pPr marL="165100" indent="-165100">
              <a:spcAft>
                <a:spcPts val="1200"/>
              </a:spcAft>
              <a:buFont typeface="Arial" pitchFamily="34" charset="0"/>
              <a:buChar char="•"/>
              <a:tabLst>
                <a:tab pos="3376613" algn="r"/>
              </a:tabLst>
            </a:pPr>
            <a:r>
              <a:rPr lang="en-US" sz="1800" b="1" dirty="0" smtClean="0">
                <a:latin typeface="Arial"/>
                <a:cs typeface="Arial"/>
              </a:rPr>
              <a:t>Acoustic models use hidden Markov </a:t>
            </a:r>
            <a:br>
              <a:rPr lang="en-US" sz="1800" b="1" dirty="0" smtClean="0">
                <a:latin typeface="Arial"/>
                <a:cs typeface="Arial"/>
              </a:rPr>
            </a:br>
            <a:r>
              <a:rPr lang="en-US" sz="1800" b="1" dirty="0" smtClean="0">
                <a:latin typeface="Arial"/>
                <a:cs typeface="Arial"/>
              </a:rPr>
              <a:t>models with Gaussian mixtures.</a:t>
            </a:r>
          </a:p>
          <a:p>
            <a:pPr marL="165100" indent="-165100">
              <a:spcAft>
                <a:spcPts val="1200"/>
              </a:spcAft>
              <a:buFont typeface="Arial" pitchFamily="34" charset="0"/>
              <a:buChar char="•"/>
              <a:tabLst>
                <a:tab pos="3376613" algn="r"/>
              </a:tabLst>
            </a:pPr>
            <a:r>
              <a:rPr lang="en-US" sz="1800" b="1" dirty="0" smtClean="0">
                <a:latin typeface="Arial"/>
                <a:cs typeface="Arial"/>
              </a:rPr>
              <a:t>P(W) is estimated using probabilistic</a:t>
            </a:r>
            <a:br>
              <a:rPr lang="en-US" sz="1800" b="1" dirty="0" smtClean="0">
                <a:latin typeface="Arial"/>
                <a:cs typeface="Arial"/>
              </a:rPr>
            </a:br>
            <a:r>
              <a:rPr lang="en-US" sz="1800" b="1" dirty="0" smtClean="0">
                <a:latin typeface="Arial"/>
                <a:cs typeface="Arial"/>
              </a:rPr>
              <a:t>N-gram  models.</a:t>
            </a:r>
          </a:p>
          <a:p>
            <a:pPr marL="165100" indent="-165100">
              <a:spcAft>
                <a:spcPts val="1200"/>
              </a:spcAft>
              <a:buFont typeface="Arial" pitchFamily="34" charset="0"/>
              <a:buChar char="•"/>
              <a:tabLst>
                <a:tab pos="3376613" algn="r"/>
              </a:tabLst>
            </a:pPr>
            <a:r>
              <a:rPr lang="en-US" sz="1800" b="1" dirty="0" smtClean="0">
                <a:latin typeface="Arial"/>
                <a:cs typeface="Arial"/>
              </a:rPr>
              <a:t>Parameters can be trained using generative (ML)</a:t>
            </a:r>
            <a:br>
              <a:rPr lang="en-US" sz="1800" b="1" dirty="0" smtClean="0">
                <a:latin typeface="Arial"/>
                <a:cs typeface="Arial"/>
              </a:rPr>
            </a:br>
            <a:r>
              <a:rPr lang="en-US" sz="1800" b="1" dirty="0" smtClean="0">
                <a:latin typeface="Arial"/>
                <a:cs typeface="Arial"/>
              </a:rPr>
              <a:t>or discriminative (e.g., MMIE, MCE, or MPE) approaches.</a:t>
            </a:r>
          </a:p>
        </p:txBody>
      </p:sp>
      <p:graphicFrame>
        <p:nvGraphicFramePr>
          <p:cNvPr id="41" name="Object 40"/>
          <p:cNvGraphicFramePr>
            <a:graphicFrameLocks noChangeAspect="1"/>
          </p:cNvGraphicFramePr>
          <p:nvPr/>
        </p:nvGraphicFramePr>
        <p:xfrm>
          <a:off x="458788" y="1981273"/>
          <a:ext cx="2468562" cy="631825"/>
        </p:xfrm>
        <a:graphic>
          <a:graphicData uri="http://schemas.openxmlformats.org/presentationml/2006/ole">
            <mc:AlternateContent xmlns:mc="http://schemas.openxmlformats.org/markup-compatibility/2006">
              <mc:Choice xmlns:v="urn:schemas-microsoft-com:vml" Requires="v">
                <p:oleObj spid="_x0000_s27728" name="Equation" r:id="rId4" imgW="1638000" imgH="419040" progId="Equation.DSMT4">
                  <p:embed/>
                </p:oleObj>
              </mc:Choice>
              <mc:Fallback>
                <p:oleObj name="Equation" r:id="rId4" imgW="163800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8" y="1981273"/>
                        <a:ext cx="2468562"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4" name="Group 43"/>
          <p:cNvGrpSpPr/>
          <p:nvPr/>
        </p:nvGrpSpPr>
        <p:grpSpPr>
          <a:xfrm>
            <a:off x="5084418" y="1541811"/>
            <a:ext cx="3708200" cy="696837"/>
            <a:chOff x="5196649" y="2547127"/>
            <a:chExt cx="3708200" cy="696837"/>
          </a:xfrm>
        </p:grpSpPr>
        <p:sp>
          <p:nvSpPr>
            <p:cNvPr id="42" name="Freeform 41"/>
            <p:cNvSpPr/>
            <p:nvPr/>
          </p:nvSpPr>
          <p:spPr>
            <a:xfrm>
              <a:off x="6514400" y="2547127"/>
              <a:ext cx="2390449" cy="696837"/>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54683"/>
                <a:gd name="connsiteY0" fmla="*/ 1153551 h 1153551"/>
                <a:gd name="connsiteX1" fmla="*/ 4698609 w 8454683"/>
                <a:gd name="connsiteY1" fmla="*/ 759655 h 1153551"/>
                <a:gd name="connsiteX2" fmla="*/ 4698609 w 8454683"/>
                <a:gd name="connsiteY2" fmla="*/ 14068 h 1153551"/>
                <a:gd name="connsiteX3" fmla="*/ 8454683 w 8454683"/>
                <a:gd name="connsiteY3" fmla="*/ 0 h 1153551"/>
                <a:gd name="connsiteX4" fmla="*/ 8454683 w 8454683"/>
                <a:gd name="connsiteY4" fmla="*/ 1117209 h 1153551"/>
                <a:gd name="connsiteX5" fmla="*/ 0 w 8454683"/>
                <a:gd name="connsiteY5" fmla="*/ 1153551 h 1153551"/>
                <a:gd name="connsiteX0" fmla="*/ 3756075 w 3756075"/>
                <a:gd name="connsiteY0" fmla="*/ 1117209 h 1117209"/>
                <a:gd name="connsiteX1" fmla="*/ 1 w 3756075"/>
                <a:gd name="connsiteY1" fmla="*/ 759655 h 1117209"/>
                <a:gd name="connsiteX2" fmla="*/ 1 w 3756075"/>
                <a:gd name="connsiteY2" fmla="*/ 14068 h 1117209"/>
                <a:gd name="connsiteX3" fmla="*/ 3756075 w 3756075"/>
                <a:gd name="connsiteY3" fmla="*/ 0 h 1117209"/>
                <a:gd name="connsiteX4" fmla="*/ 3756075 w 3756075"/>
                <a:gd name="connsiteY4" fmla="*/ 1117209 h 1117209"/>
                <a:gd name="connsiteX0" fmla="*/ 4404908 w 4404908"/>
                <a:gd name="connsiteY0" fmla="*/ 1117209 h 1118243"/>
                <a:gd name="connsiteX1" fmla="*/ 0 w 4404908"/>
                <a:gd name="connsiteY1" fmla="*/ 1118243 h 1118243"/>
                <a:gd name="connsiteX2" fmla="*/ 648834 w 4404908"/>
                <a:gd name="connsiteY2" fmla="*/ 14068 h 1118243"/>
                <a:gd name="connsiteX3" fmla="*/ 4404908 w 4404908"/>
                <a:gd name="connsiteY3" fmla="*/ 0 h 1118243"/>
                <a:gd name="connsiteX4" fmla="*/ 4404908 w 4404908"/>
                <a:gd name="connsiteY4" fmla="*/ 1117209 h 1118243"/>
                <a:gd name="connsiteX0" fmla="*/ 5463527 w 5463527"/>
                <a:gd name="connsiteY0" fmla="*/ 1118082 h 1119116"/>
                <a:gd name="connsiteX1" fmla="*/ 1058619 w 5463527"/>
                <a:gd name="connsiteY1" fmla="*/ 1119116 h 1119116"/>
                <a:gd name="connsiteX2" fmla="*/ 0 w 5463527"/>
                <a:gd name="connsiteY2" fmla="*/ 0 h 1119116"/>
                <a:gd name="connsiteX3" fmla="*/ 5463527 w 5463527"/>
                <a:gd name="connsiteY3" fmla="*/ 873 h 1119116"/>
                <a:gd name="connsiteX4" fmla="*/ 5463527 w 5463527"/>
                <a:gd name="connsiteY4" fmla="*/ 1118082 h 1119116"/>
                <a:gd name="connsiteX0" fmla="*/ 5517487 w 5517487"/>
                <a:gd name="connsiteY0" fmla="*/ 1118082 h 1119116"/>
                <a:gd name="connsiteX1" fmla="*/ 1112579 w 5517487"/>
                <a:gd name="connsiteY1" fmla="*/ 1119116 h 1119116"/>
                <a:gd name="connsiteX2" fmla="*/ 53960 w 5517487"/>
                <a:gd name="connsiteY2" fmla="*/ 0 h 1119116"/>
                <a:gd name="connsiteX3" fmla="*/ 5517487 w 5517487"/>
                <a:gd name="connsiteY3" fmla="*/ 873 h 1119116"/>
                <a:gd name="connsiteX4" fmla="*/ 5517487 w 5517487"/>
                <a:gd name="connsiteY4" fmla="*/ 1118082 h 1119116"/>
                <a:gd name="connsiteX0" fmla="*/ 5463527 w 5463527"/>
                <a:gd name="connsiteY0" fmla="*/ 1118082 h 1118082"/>
                <a:gd name="connsiteX1" fmla="*/ 0 w 5463527"/>
                <a:gd name="connsiteY1" fmla="*/ 0 h 1118082"/>
                <a:gd name="connsiteX2" fmla="*/ 5463527 w 5463527"/>
                <a:gd name="connsiteY2" fmla="*/ 873 h 1118082"/>
                <a:gd name="connsiteX3" fmla="*/ 5463527 w 5463527"/>
                <a:gd name="connsiteY3" fmla="*/ 1118082 h 1118082"/>
                <a:gd name="connsiteX0" fmla="*/ 5463527 w 5463527"/>
                <a:gd name="connsiteY0" fmla="*/ 1118082 h 1118082"/>
                <a:gd name="connsiteX1" fmla="*/ 2287878 w 5463527"/>
                <a:gd name="connsiteY1" fmla="*/ 456050 h 1118082"/>
                <a:gd name="connsiteX2" fmla="*/ 0 w 5463527"/>
                <a:gd name="connsiteY2" fmla="*/ 0 h 1118082"/>
                <a:gd name="connsiteX3" fmla="*/ 5463527 w 5463527"/>
                <a:gd name="connsiteY3" fmla="*/ 873 h 1118082"/>
                <a:gd name="connsiteX4" fmla="*/ 5463527 w 5463527"/>
                <a:gd name="connsiteY4" fmla="*/ 1118082 h 1118082"/>
                <a:gd name="connsiteX0" fmla="*/ 5463527 w 5463527"/>
                <a:gd name="connsiteY0" fmla="*/ 1118082 h 1128403"/>
                <a:gd name="connsiteX1" fmla="*/ 34041 w 5463527"/>
                <a:gd name="connsiteY1" fmla="*/ 1128403 h 1128403"/>
                <a:gd name="connsiteX2" fmla="*/ 0 w 5463527"/>
                <a:gd name="connsiteY2" fmla="*/ 0 h 1128403"/>
                <a:gd name="connsiteX3" fmla="*/ 5463527 w 5463527"/>
                <a:gd name="connsiteY3" fmla="*/ 873 h 1128403"/>
                <a:gd name="connsiteX4" fmla="*/ 5463527 w 5463527"/>
                <a:gd name="connsiteY4" fmla="*/ 1118082 h 1128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3527" h="1128403">
                  <a:moveTo>
                    <a:pt x="5463527" y="1118082"/>
                  </a:moveTo>
                  <a:lnTo>
                    <a:pt x="34041" y="1128403"/>
                  </a:lnTo>
                  <a:lnTo>
                    <a:pt x="0" y="0"/>
                  </a:lnTo>
                  <a:lnTo>
                    <a:pt x="5463527" y="873"/>
                  </a:lnTo>
                  <a:lnTo>
                    <a:pt x="5463527" y="1118082"/>
                  </a:lnTo>
                  <a:close/>
                </a:path>
              </a:pathLst>
            </a:cu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5196649" y="2587751"/>
              <a:ext cx="1317752" cy="553998"/>
            </a:xfrm>
            <a:prstGeom prst="rect">
              <a:avLst/>
            </a:prstGeom>
          </p:spPr>
          <p:txBody>
            <a:bodyPr wrap="square" lIns="0" tIns="0" rIns="0" bIns="0" rtlCol="0">
              <a:spAutoFit/>
            </a:bodyPr>
            <a:lstStyle/>
            <a:p>
              <a:pPr marR="0" algn="l" defTabSz="914400" rtl="0" eaLnBrk="1" fontAlgn="base" latinLnBrk="0" hangingPunct="1">
                <a:lnSpc>
                  <a:spcPct val="100000"/>
                </a:lnSpc>
                <a:spcBef>
                  <a:spcPct val="20000"/>
                </a:spcBef>
                <a:spcAft>
                  <a:spcPct val="0"/>
                </a:spcAft>
                <a:buClrTx/>
                <a:buSzTx/>
                <a:tabLst/>
              </a:pPr>
              <a:r>
                <a:rPr lang="en-US" sz="1800" b="1" kern="0" dirty="0" smtClean="0">
                  <a:solidFill>
                    <a:schemeClr val="accent1"/>
                  </a:solidFill>
                  <a:latin typeface="Arial"/>
                  <a:cs typeface="Arial"/>
                </a:rPr>
                <a:t>Feature</a:t>
              </a:r>
              <a:br>
                <a:rPr lang="en-US" sz="1800" b="1" kern="0" dirty="0" smtClean="0">
                  <a:solidFill>
                    <a:schemeClr val="accent1"/>
                  </a:solidFill>
                  <a:latin typeface="Arial"/>
                  <a:cs typeface="Arial"/>
                </a:rPr>
              </a:br>
              <a:r>
                <a:rPr lang="en-US" sz="1800" b="1" kern="0" dirty="0" smtClean="0">
                  <a:solidFill>
                    <a:schemeClr val="accent1"/>
                  </a:solidFill>
                  <a:latin typeface="Arial"/>
                  <a:cs typeface="Arial"/>
                </a:rPr>
                <a:t>Extraction</a:t>
              </a:r>
              <a:endParaRPr kumimoji="0" lang="en-US" sz="1800" b="1" i="0" u="none" strike="noStrike" kern="0" cap="none" spc="0" normalizeH="0" baseline="0" noProof="0" dirty="0" smtClean="0">
                <a:ln>
                  <a:noFill/>
                </a:ln>
                <a:solidFill>
                  <a:schemeClr val="accent1"/>
                </a:solidFill>
                <a:effectLst/>
                <a:uLnTx/>
                <a:uFillTx/>
                <a:latin typeface="Arial"/>
                <a:cs typeface="Arial"/>
              </a:endParaRPr>
            </a:p>
          </p:txBody>
        </p:sp>
      </p:grpSp>
    </p:spTree>
    <p:extLst>
      <p:ext uri="{BB962C8B-B14F-4D97-AF65-F5344CB8AC3E}">
        <p14:creationId xmlns:p14="http://schemas.microsoft.com/office/powerpoint/2010/main" val="3727650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right)">
                                      <p:cBhvr>
                                        <p:cTn id="41"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88"/>
            <a:ext cx="9144000" cy="392112"/>
          </a:xfrm>
          <a:prstGeom prst="rect">
            <a:avLst/>
          </a:prstGeom>
        </p:spPr>
        <p:txBody>
          <a:bodyPr vert="horz" wrap="none" lIns="91440" tIns="0" rIns="0" bIns="0" rtlCol="0" anchor="ctr" anchorCtr="0">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Deep Learning and Big Data</a:t>
            </a:r>
            <a:endParaRPr lang="en-US" dirty="0"/>
          </a:p>
        </p:txBody>
      </p:sp>
      <p:pic>
        <p:nvPicPr>
          <p:cNvPr id="3" name="Picture 2"/>
          <p:cNvPicPr>
            <a:picLocks noChangeAspect="1"/>
          </p:cNvPicPr>
          <p:nvPr/>
        </p:nvPicPr>
        <p:blipFill>
          <a:blip r:embed="rId2"/>
          <a:stretch>
            <a:fillRect/>
          </a:stretch>
        </p:blipFill>
        <p:spPr>
          <a:xfrm>
            <a:off x="6348505" y="756771"/>
            <a:ext cx="2302435" cy="2825716"/>
          </a:xfrm>
          <a:prstGeom prst="rect">
            <a:avLst/>
          </a:prstGeom>
        </p:spPr>
      </p:pic>
      <p:sp>
        <p:nvSpPr>
          <p:cNvPr id="4" name="TextBox 3"/>
          <p:cNvSpPr txBox="1"/>
          <p:nvPr/>
        </p:nvSpPr>
        <p:spPr>
          <a:xfrm>
            <a:off x="230000" y="743664"/>
            <a:ext cx="8680826" cy="5786200"/>
          </a:xfrm>
          <a:prstGeom prst="rect">
            <a:avLst/>
          </a:prstGeom>
          <a:noFill/>
        </p:spPr>
        <p:txBody>
          <a:bodyPr wrap="square" lIns="0" tIns="0" rIns="0" bIns="0" rtlCol="0">
            <a:spAutoFit/>
          </a:bodyPr>
          <a:lstStyle/>
          <a:p>
            <a:pPr marL="228600" indent="-228600">
              <a:spcAft>
                <a:spcPts val="1200"/>
              </a:spcAft>
              <a:buFont typeface="Arial" pitchFamily="34" charset="0"/>
              <a:buChar char="•"/>
            </a:pPr>
            <a:r>
              <a:rPr lang="en-US" b="1" dirty="0" smtClean="0">
                <a:solidFill>
                  <a:prstClr val="black"/>
                </a:solidFill>
                <a:latin typeface="Arial"/>
                <a:cs typeface="Arial"/>
              </a:rPr>
              <a:t>A hierarchy of networks is used to automatically </a:t>
            </a:r>
            <a:br>
              <a:rPr lang="en-US" b="1" dirty="0" smtClean="0">
                <a:solidFill>
                  <a:prstClr val="black"/>
                </a:solidFill>
                <a:latin typeface="Arial"/>
                <a:cs typeface="Arial"/>
              </a:rPr>
            </a:br>
            <a:r>
              <a:rPr lang="en-US" b="1" dirty="0" smtClean="0">
                <a:solidFill>
                  <a:prstClr val="black"/>
                </a:solidFill>
                <a:latin typeface="Arial"/>
                <a:cs typeface="Arial"/>
              </a:rPr>
              <a:t>learn the underlying structure and hidden states.</a:t>
            </a:r>
          </a:p>
          <a:p>
            <a:pPr marL="228600" indent="-228600">
              <a:spcAft>
                <a:spcPts val="1200"/>
              </a:spcAft>
              <a:buFont typeface="Arial" pitchFamily="34" charset="0"/>
              <a:buChar char="•"/>
            </a:pPr>
            <a:r>
              <a:rPr lang="en-US" b="1" dirty="0">
                <a:solidFill>
                  <a:prstClr val="black"/>
                </a:solidFill>
                <a:latin typeface="Arial"/>
                <a:cs typeface="Arial"/>
              </a:rPr>
              <a:t>Restricted Boltzmann machines (RBM) </a:t>
            </a:r>
            <a:r>
              <a:rPr lang="en-US" b="1" dirty="0" smtClean="0">
                <a:solidFill>
                  <a:prstClr val="black"/>
                </a:solidFill>
                <a:latin typeface="Arial"/>
                <a:cs typeface="Arial"/>
              </a:rPr>
              <a:t>are used </a:t>
            </a:r>
            <a:r>
              <a:rPr lang="en-US" b="1" dirty="0">
                <a:solidFill>
                  <a:prstClr val="black"/>
                </a:solidFill>
                <a:latin typeface="Arial"/>
                <a:cs typeface="Arial"/>
              </a:rPr>
              <a:t>to </a:t>
            </a:r>
            <a:r>
              <a:rPr lang="en-US" b="1" dirty="0" smtClean="0">
                <a:solidFill>
                  <a:prstClr val="black"/>
                </a:solidFill>
                <a:latin typeface="Arial"/>
                <a:cs typeface="Arial"/>
              </a:rPr>
              <a:t/>
            </a:r>
            <a:br>
              <a:rPr lang="en-US" b="1" dirty="0" smtClean="0">
                <a:solidFill>
                  <a:prstClr val="black"/>
                </a:solidFill>
                <a:latin typeface="Arial"/>
                <a:cs typeface="Arial"/>
              </a:rPr>
            </a:br>
            <a:r>
              <a:rPr lang="en-US" b="1" dirty="0" smtClean="0">
                <a:solidFill>
                  <a:prstClr val="black"/>
                </a:solidFill>
                <a:latin typeface="Arial"/>
                <a:cs typeface="Arial"/>
              </a:rPr>
              <a:t>implement </a:t>
            </a:r>
            <a:r>
              <a:rPr lang="en-US" b="1" dirty="0">
                <a:solidFill>
                  <a:prstClr val="black"/>
                </a:solidFill>
                <a:latin typeface="Arial"/>
                <a:cs typeface="Arial"/>
              </a:rPr>
              <a:t>the hierarchy of networks (Hinton, 2002)</a:t>
            </a:r>
            <a:r>
              <a:rPr lang="en-US" b="1" dirty="0" smtClean="0">
                <a:solidFill>
                  <a:prstClr val="black"/>
                </a:solidFill>
                <a:latin typeface="Arial"/>
                <a:cs typeface="Arial"/>
              </a:rPr>
              <a:t>.</a:t>
            </a:r>
          </a:p>
          <a:p>
            <a:pPr marL="228600" indent="-228600">
              <a:spcAft>
                <a:spcPts val="1200"/>
              </a:spcAft>
              <a:buFont typeface="Arial" pitchFamily="34" charset="0"/>
              <a:buChar char="•"/>
            </a:pPr>
            <a:r>
              <a:rPr lang="en-US" b="1" dirty="0" smtClean="0">
                <a:solidFill>
                  <a:prstClr val="black"/>
                </a:solidFill>
                <a:latin typeface="Arial"/>
                <a:cs typeface="Arial"/>
              </a:rPr>
              <a:t>An </a:t>
            </a:r>
            <a:r>
              <a:rPr lang="en-US" b="1" dirty="0">
                <a:solidFill>
                  <a:prstClr val="black"/>
                </a:solidFill>
                <a:latin typeface="Arial"/>
                <a:cs typeface="Arial"/>
              </a:rPr>
              <a:t>RBM consists of a layer of stochastic binary </a:t>
            </a:r>
            <a:r>
              <a:rPr lang="en-US" b="1" dirty="0" smtClean="0">
                <a:solidFill>
                  <a:prstClr val="black"/>
                </a:solidFill>
                <a:latin typeface="Arial"/>
                <a:cs typeface="Arial"/>
              </a:rPr>
              <a:t/>
            </a:r>
            <a:br>
              <a:rPr lang="en-US" b="1" dirty="0" smtClean="0">
                <a:solidFill>
                  <a:prstClr val="black"/>
                </a:solidFill>
                <a:latin typeface="Arial"/>
                <a:cs typeface="Arial"/>
              </a:rPr>
            </a:br>
            <a:r>
              <a:rPr lang="en-US" b="1" dirty="0" smtClean="0">
                <a:solidFill>
                  <a:prstClr val="black"/>
                </a:solidFill>
                <a:latin typeface="Arial"/>
                <a:cs typeface="Arial"/>
              </a:rPr>
              <a:t>“</a:t>
            </a:r>
            <a:r>
              <a:rPr lang="en-US" b="1" dirty="0">
                <a:solidFill>
                  <a:prstClr val="black"/>
                </a:solidFill>
                <a:latin typeface="Arial"/>
                <a:cs typeface="Arial"/>
              </a:rPr>
              <a:t>visible” units that represent binary input </a:t>
            </a:r>
            <a:r>
              <a:rPr lang="en-US" b="1" dirty="0" smtClean="0">
                <a:solidFill>
                  <a:prstClr val="black"/>
                </a:solidFill>
                <a:latin typeface="Arial"/>
                <a:cs typeface="Arial"/>
              </a:rPr>
              <a:t>data.</a:t>
            </a:r>
          </a:p>
          <a:p>
            <a:pPr marL="228600" indent="-228600">
              <a:spcAft>
                <a:spcPts val="1200"/>
              </a:spcAft>
              <a:buFont typeface="Arial" pitchFamily="34" charset="0"/>
              <a:buChar char="•"/>
            </a:pPr>
            <a:r>
              <a:rPr lang="en-US" b="1" dirty="0" smtClean="0">
                <a:solidFill>
                  <a:prstClr val="black"/>
                </a:solidFill>
                <a:latin typeface="Arial"/>
                <a:cs typeface="Arial"/>
              </a:rPr>
              <a:t>These </a:t>
            </a:r>
            <a:r>
              <a:rPr lang="en-US" b="1" dirty="0">
                <a:solidFill>
                  <a:prstClr val="black"/>
                </a:solidFill>
                <a:latin typeface="Arial"/>
                <a:cs typeface="Arial"/>
              </a:rPr>
              <a:t>are connected to a layer of stochastic binary </a:t>
            </a:r>
            <a:r>
              <a:rPr lang="en-US" b="1" dirty="0" smtClean="0">
                <a:solidFill>
                  <a:prstClr val="black"/>
                </a:solidFill>
                <a:latin typeface="Arial"/>
                <a:cs typeface="Arial"/>
              </a:rPr>
              <a:t/>
            </a:r>
            <a:br>
              <a:rPr lang="en-US" b="1" dirty="0" smtClean="0">
                <a:solidFill>
                  <a:prstClr val="black"/>
                </a:solidFill>
                <a:latin typeface="Arial"/>
                <a:cs typeface="Arial"/>
              </a:rPr>
            </a:br>
            <a:r>
              <a:rPr lang="en-US" b="1" dirty="0" smtClean="0">
                <a:solidFill>
                  <a:prstClr val="black"/>
                </a:solidFill>
                <a:latin typeface="Arial"/>
                <a:cs typeface="Arial"/>
              </a:rPr>
              <a:t>hidden </a:t>
            </a:r>
            <a:r>
              <a:rPr lang="en-US" b="1" dirty="0">
                <a:solidFill>
                  <a:prstClr val="black"/>
                </a:solidFill>
                <a:latin typeface="Arial"/>
                <a:cs typeface="Arial"/>
              </a:rPr>
              <a:t>units that learn to model significant </a:t>
            </a:r>
            <a:r>
              <a:rPr lang="en-US" b="1" dirty="0" smtClean="0">
                <a:solidFill>
                  <a:prstClr val="black"/>
                </a:solidFill>
                <a:latin typeface="Arial"/>
                <a:cs typeface="Arial"/>
              </a:rPr>
              <a:t/>
            </a:r>
            <a:br>
              <a:rPr lang="en-US" b="1" dirty="0" smtClean="0">
                <a:solidFill>
                  <a:prstClr val="black"/>
                </a:solidFill>
                <a:latin typeface="Arial"/>
                <a:cs typeface="Arial"/>
              </a:rPr>
            </a:br>
            <a:r>
              <a:rPr lang="en-US" b="1" dirty="0" smtClean="0">
                <a:solidFill>
                  <a:prstClr val="black"/>
                </a:solidFill>
                <a:latin typeface="Arial"/>
                <a:cs typeface="Arial"/>
              </a:rPr>
              <a:t>dependencies </a:t>
            </a:r>
            <a:r>
              <a:rPr lang="en-US" b="1" dirty="0">
                <a:solidFill>
                  <a:prstClr val="black"/>
                </a:solidFill>
                <a:latin typeface="Arial"/>
                <a:cs typeface="Arial"/>
              </a:rPr>
              <a:t>between the visible </a:t>
            </a:r>
            <a:r>
              <a:rPr lang="en-US" b="1" dirty="0" smtClean="0">
                <a:solidFill>
                  <a:prstClr val="black"/>
                </a:solidFill>
                <a:latin typeface="Arial"/>
                <a:cs typeface="Arial"/>
              </a:rPr>
              <a:t>units.</a:t>
            </a:r>
          </a:p>
          <a:p>
            <a:pPr marL="228600" indent="-228600">
              <a:spcAft>
                <a:spcPts val="600"/>
              </a:spcAft>
              <a:buFont typeface="Arial" pitchFamily="34" charset="0"/>
              <a:buChar char="•"/>
            </a:pPr>
            <a:r>
              <a:rPr lang="en-US" b="1" dirty="0" smtClean="0">
                <a:solidFill>
                  <a:prstClr val="black"/>
                </a:solidFill>
                <a:latin typeface="Arial"/>
                <a:cs typeface="Arial"/>
              </a:rPr>
              <a:t>For </a:t>
            </a:r>
            <a:r>
              <a:rPr lang="en-US" b="1" dirty="0">
                <a:solidFill>
                  <a:prstClr val="black"/>
                </a:solidFill>
                <a:latin typeface="Arial"/>
                <a:cs typeface="Arial"/>
              </a:rPr>
              <a:t>sequential data such as </a:t>
            </a:r>
            <a:r>
              <a:rPr lang="en-US" b="1" dirty="0" smtClean="0">
                <a:solidFill>
                  <a:prstClr val="black"/>
                </a:solidFill>
                <a:latin typeface="Arial"/>
                <a:cs typeface="Arial"/>
              </a:rPr>
              <a:t>speech, </a:t>
            </a:r>
            <a:r>
              <a:rPr lang="en-US" b="1" dirty="0">
                <a:solidFill>
                  <a:prstClr val="black"/>
                </a:solidFill>
                <a:latin typeface="Arial"/>
                <a:cs typeface="Arial"/>
              </a:rPr>
              <a:t>RBMs are often combined with conventional HMMs using </a:t>
            </a:r>
            <a:r>
              <a:rPr lang="en-US" b="1" dirty="0" smtClean="0">
                <a:solidFill>
                  <a:prstClr val="black"/>
                </a:solidFill>
                <a:latin typeface="Arial"/>
                <a:cs typeface="Arial"/>
              </a:rPr>
              <a:t>a “hybrid” architecture:</a:t>
            </a:r>
          </a:p>
          <a:p>
            <a:pPr marL="463550" lvl="1" indent="-239713">
              <a:spcAft>
                <a:spcPts val="1200"/>
              </a:spcAft>
              <a:buFont typeface="Wingdings" charset="2"/>
              <a:buChar char="§"/>
            </a:pPr>
            <a:r>
              <a:rPr lang="en-US" b="1" dirty="0" smtClean="0">
                <a:solidFill>
                  <a:prstClr val="black"/>
                </a:solidFill>
                <a:latin typeface="Arial"/>
                <a:cs typeface="Arial"/>
              </a:rPr>
              <a:t>Low</a:t>
            </a:r>
            <a:r>
              <a:rPr lang="en-US" b="1" dirty="0">
                <a:solidFill>
                  <a:prstClr val="black"/>
                </a:solidFill>
                <a:latin typeface="Arial"/>
                <a:cs typeface="Arial"/>
              </a:rPr>
              <a:t>-level feature extraction and signal modeling is performed using the RBM, and higher-level knowledge processing is performed using some form of a finite state machine or transducer (Sainath et al., 2012)</a:t>
            </a:r>
            <a:r>
              <a:rPr lang="en-US" b="1" dirty="0" smtClean="0">
                <a:solidFill>
                  <a:prstClr val="black"/>
                </a:solidFill>
                <a:latin typeface="Arial"/>
                <a:cs typeface="Arial"/>
              </a:rPr>
              <a:t>.</a:t>
            </a:r>
            <a:endParaRPr lang="en-US" b="1" dirty="0">
              <a:solidFill>
                <a:prstClr val="black"/>
              </a:solidFill>
              <a:latin typeface="Arial"/>
              <a:cs typeface="Arial"/>
            </a:endParaRPr>
          </a:p>
          <a:p>
            <a:pPr marL="228600" indent="-228600">
              <a:spcAft>
                <a:spcPts val="1200"/>
              </a:spcAft>
              <a:buFont typeface="Arial" pitchFamily="34" charset="0"/>
              <a:buChar char="•"/>
            </a:pPr>
            <a:r>
              <a:rPr lang="en-US" b="1" dirty="0" smtClean="0">
                <a:solidFill>
                  <a:prstClr val="black"/>
                </a:solidFill>
                <a:latin typeface="Arial"/>
                <a:cs typeface="Arial"/>
              </a:rPr>
              <a:t>Such systems model posterior probabilities directly and incorporate principles of discriminative training.</a:t>
            </a:r>
          </a:p>
          <a:p>
            <a:pPr marL="228600" indent="-228600">
              <a:spcAft>
                <a:spcPts val="1200"/>
              </a:spcAft>
              <a:buFont typeface="Arial" pitchFamily="34" charset="0"/>
              <a:buChar char="•"/>
            </a:pPr>
            <a:r>
              <a:rPr lang="en-US" b="1" dirty="0" smtClean="0">
                <a:solidFill>
                  <a:prstClr val="black"/>
                </a:solidFill>
                <a:latin typeface="Arial"/>
                <a:cs typeface="Arial"/>
              </a:rPr>
              <a:t>Training is computationally expensive and large amounts of data are needed.</a:t>
            </a:r>
            <a:endParaRPr lang="en-US" b="1" dirty="0">
              <a:solidFill>
                <a:prstClr val="black"/>
              </a:solidFill>
              <a:latin typeface="Arial"/>
              <a:cs typeface="Arial"/>
            </a:endParaRPr>
          </a:p>
        </p:txBody>
      </p:sp>
    </p:spTree>
    <p:extLst>
      <p:ext uri="{BB962C8B-B14F-4D97-AF65-F5344CB8AC3E}">
        <p14:creationId xmlns:p14="http://schemas.microsoft.com/office/powerpoint/2010/main" val="3285334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68824" y="2852231"/>
            <a:ext cx="7477850" cy="1077219"/>
          </a:xfrm>
          <a:prstGeom prst="rect">
            <a:avLst/>
          </a:prstGeom>
          <a:noFill/>
        </p:spPr>
        <p:txBody>
          <a:bodyPr wrap="square" rtlCol="0">
            <a:spAutoFit/>
          </a:bodyPr>
          <a:lstStyle/>
          <a:p>
            <a:pPr algn="r"/>
            <a:r>
              <a:rPr lang="en-US" sz="3200" b="1" dirty="0" smtClean="0"/>
              <a:t>Emerging Directions in</a:t>
            </a:r>
            <a:br>
              <a:rPr lang="en-US" sz="3200" b="1" dirty="0" smtClean="0"/>
            </a:br>
            <a:r>
              <a:rPr lang="en-US" sz="3200" b="1" dirty="0" smtClean="0"/>
              <a:t>Statistical Modeling in </a:t>
            </a:r>
            <a:r>
              <a:rPr lang="en-US" sz="3200" b="1" dirty="0"/>
              <a:t>Speech </a:t>
            </a:r>
            <a:r>
              <a:rPr lang="en-US" sz="3200" b="1" dirty="0" smtClean="0"/>
              <a:t>Recognition </a:t>
            </a:r>
            <a:endParaRPr lang="en-US" sz="3200" b="1" dirty="0">
              <a:latin typeface="Arial"/>
              <a:cs typeface="Arial"/>
            </a:endParaRPr>
          </a:p>
        </p:txBody>
      </p:sp>
      <p:sp>
        <p:nvSpPr>
          <p:cNvPr id="4" name="Rectangle 16"/>
          <p:cNvSpPr txBox="1">
            <a:spLocks noChangeArrowheads="1"/>
          </p:cNvSpPr>
          <p:nvPr/>
        </p:nvSpPr>
        <p:spPr>
          <a:xfrm>
            <a:off x="0" y="5348941"/>
            <a:ext cx="6527800" cy="151283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800" b="1" dirty="0">
                <a:solidFill>
                  <a:srgbClr val="800000"/>
                </a:solidFill>
                <a:latin typeface="Arial"/>
                <a:cs typeface="Arial"/>
              </a:rPr>
              <a:t>Joseph </a:t>
            </a:r>
            <a:r>
              <a:rPr lang="en-US" sz="1800" b="1" dirty="0" smtClean="0">
                <a:solidFill>
                  <a:srgbClr val="800000"/>
                </a:solidFill>
                <a:latin typeface="Arial"/>
                <a:cs typeface="Arial"/>
              </a:rPr>
              <a:t>Picone </a:t>
            </a:r>
            <a:r>
              <a:rPr lang="en-US" sz="1800" b="1" dirty="0" smtClean="0">
                <a:solidFill>
                  <a:srgbClr val="000000"/>
                </a:solidFill>
                <a:latin typeface="Arial"/>
                <a:cs typeface="Arial"/>
              </a:rPr>
              <a:t>and Amir Harati</a:t>
            </a:r>
          </a:p>
          <a:p>
            <a:pPr marL="0" indent="0">
              <a:spcBef>
                <a:spcPts val="0"/>
              </a:spcBef>
              <a:buNone/>
            </a:pPr>
            <a:endParaRPr lang="en-US" sz="1800" b="1" dirty="0" smtClean="0">
              <a:latin typeface="Arial"/>
              <a:cs typeface="Arial"/>
            </a:endParaRPr>
          </a:p>
          <a:p>
            <a:pPr marL="0" indent="0">
              <a:spcBef>
                <a:spcPts val="0"/>
              </a:spcBef>
              <a:buNone/>
            </a:pPr>
            <a:r>
              <a:rPr lang="en-US" sz="1800" b="1" dirty="0" smtClean="0">
                <a:latin typeface="Arial"/>
                <a:cs typeface="Arial"/>
              </a:rPr>
              <a:t>Institute for Signal and Information Processing</a:t>
            </a:r>
          </a:p>
          <a:p>
            <a:pPr marL="0" indent="0">
              <a:spcBef>
                <a:spcPts val="0"/>
              </a:spcBef>
              <a:buNone/>
            </a:pPr>
            <a:r>
              <a:rPr lang="en-US" sz="1800" b="1" dirty="0" smtClean="0">
                <a:latin typeface="Arial"/>
                <a:cs typeface="Arial"/>
              </a:rPr>
              <a:t>Temple University</a:t>
            </a:r>
          </a:p>
          <a:p>
            <a:pPr marL="0" indent="0">
              <a:spcBef>
                <a:spcPts val="0"/>
              </a:spcBef>
              <a:buNone/>
            </a:pPr>
            <a:r>
              <a:rPr lang="en-US" sz="1800" b="1" dirty="0" smtClean="0">
                <a:latin typeface="Arial"/>
                <a:cs typeface="Arial"/>
              </a:rPr>
              <a:t>Philadelphia, Pennsylvania, USA</a:t>
            </a:r>
          </a:p>
          <a:p>
            <a:pPr marL="0" indent="0">
              <a:spcBef>
                <a:spcPts val="0"/>
              </a:spcBef>
              <a:buNone/>
            </a:pPr>
            <a:endParaRPr lang="en-US" sz="1800" b="1" dirty="0">
              <a:latin typeface="Arial"/>
              <a:cs typeface="Arial"/>
            </a:endParaRPr>
          </a:p>
        </p:txBody>
      </p:sp>
      <p:pic>
        <p:nvPicPr>
          <p:cNvPr id="7" name="Picture 6" descr="isip_logo_transparen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9843" y="5123998"/>
            <a:ext cx="1532616" cy="1532616"/>
          </a:xfrm>
          <a:prstGeom prst="rect">
            <a:avLst/>
          </a:prstGeom>
        </p:spPr>
      </p:pic>
      <p:pic>
        <p:nvPicPr>
          <p:cNvPr id="6" name="Picture 5">
            <a:hlinkClick r:id="rId3"/>
          </p:cNvPr>
          <p:cNvPicPr>
            <a:picLocks noChangeAspect="1"/>
          </p:cNvPicPr>
          <p:nvPr/>
        </p:nvPicPr>
        <p:blipFill>
          <a:blip r:embed="rId4"/>
          <a:stretch>
            <a:fillRect/>
          </a:stretch>
        </p:blipFill>
        <p:spPr>
          <a:xfrm>
            <a:off x="1912458" y="972741"/>
            <a:ext cx="2087165" cy="1387965"/>
          </a:xfrm>
          <a:prstGeom prst="rect">
            <a:avLst/>
          </a:prstGeom>
          <a:ln w="12700">
            <a:solidFill>
              <a:schemeClr val="accent2"/>
            </a:solidFill>
          </a:ln>
          <a:effectLst>
            <a:outerShdw blurRad="292100" dist="139700" dir="2700000" algn="tl" rotWithShape="0">
              <a:srgbClr val="B4CFFC">
                <a:alpha val="99000"/>
              </a:srgbClr>
            </a:outerShdw>
          </a:effectLst>
        </p:spPr>
      </p:pic>
      <p:pic>
        <p:nvPicPr>
          <p:cNvPr id="8" name="Picture 7">
            <a:hlinkClick r:id="rId5"/>
          </p:cNvPr>
          <p:cNvPicPr>
            <a:picLocks noChangeAspect="1"/>
          </p:cNvPicPr>
          <p:nvPr/>
        </p:nvPicPr>
        <p:blipFill>
          <a:blip r:embed="rId6"/>
          <a:stretch>
            <a:fillRect/>
          </a:stretch>
        </p:blipFill>
        <p:spPr>
          <a:xfrm>
            <a:off x="219731" y="221914"/>
            <a:ext cx="1998505" cy="1137733"/>
          </a:xfrm>
          <a:prstGeom prst="rect">
            <a:avLst/>
          </a:prstGeom>
          <a:ln w="12700">
            <a:solidFill>
              <a:schemeClr val="accent2"/>
            </a:solidFill>
          </a:ln>
          <a:effectLst>
            <a:outerShdw blurRad="292100" dist="139700" dir="2700000" algn="tl" rotWithShape="0">
              <a:srgbClr val="B4CFFC">
                <a:alpha val="99000"/>
              </a:srgbClr>
            </a:outerShdw>
          </a:effectLst>
        </p:spPr>
      </p:pic>
      <p:pic>
        <p:nvPicPr>
          <p:cNvPr id="2" name="Picture 1">
            <a:hlinkClick r:id="rId7"/>
          </p:cNvPr>
          <p:cNvPicPr>
            <a:picLocks noChangeAspect="1"/>
          </p:cNvPicPr>
          <p:nvPr/>
        </p:nvPicPr>
        <p:blipFill>
          <a:blip r:embed="rId8"/>
          <a:stretch>
            <a:fillRect/>
          </a:stretch>
        </p:blipFill>
        <p:spPr>
          <a:xfrm>
            <a:off x="219731" y="1791839"/>
            <a:ext cx="1998505" cy="1137733"/>
          </a:xfrm>
          <a:prstGeom prst="rect">
            <a:avLst/>
          </a:prstGeom>
          <a:ln w="12700">
            <a:solidFill>
              <a:schemeClr val="accent2"/>
            </a:solidFill>
          </a:ln>
          <a:effectLst>
            <a:outerShdw blurRad="292100" dist="139700" dir="2700000" algn="tl" rotWithShape="0">
              <a:srgbClr val="B4CFFC">
                <a:alpha val="99000"/>
              </a:srgbClr>
            </a:outerShdw>
          </a:effectLst>
        </p:spPr>
      </p:pic>
      <p:pic>
        <p:nvPicPr>
          <p:cNvPr id="5" name="Picture 4" descr="UI-seal.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74568" y="221914"/>
            <a:ext cx="1317027" cy="1317027"/>
          </a:xfrm>
          <a:prstGeom prst="rect">
            <a:avLst/>
          </a:prstGeom>
        </p:spPr>
      </p:pic>
    </p:spTree>
    <p:extLst>
      <p:ext uri="{BB962C8B-B14F-4D97-AF65-F5344CB8AC3E}">
        <p14:creationId xmlns:p14="http://schemas.microsoft.com/office/powerpoint/2010/main" val="31827387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0"/>
            <a:ext cx="9144000" cy="457200"/>
          </a:xfrm>
        </p:spPr>
        <p:txBody>
          <a:bodyPr lIns="274320" tIns="0" rIns="0" bIns="0">
            <a:noAutofit/>
          </a:bodyPr>
          <a:lstStyle/>
          <a:p>
            <a:r>
              <a:rPr lang="en-US" dirty="0" smtClean="0"/>
              <a:t>Abstract</a:t>
            </a:r>
            <a:endParaRPr lang="en-US" dirty="0"/>
          </a:p>
        </p:txBody>
      </p:sp>
      <p:sp>
        <p:nvSpPr>
          <p:cNvPr id="3" name="TextBox 2"/>
          <p:cNvSpPr txBox="1"/>
          <p:nvPr/>
        </p:nvSpPr>
        <p:spPr>
          <a:xfrm>
            <a:off x="233363" y="709090"/>
            <a:ext cx="8686800" cy="5678479"/>
          </a:xfrm>
          <a:prstGeom prst="rect">
            <a:avLst/>
          </a:prstGeom>
          <a:noFill/>
        </p:spPr>
        <p:txBody>
          <a:bodyPr wrap="square" lIns="0" tIns="0" rIns="0" bIns="0" rtlCol="0">
            <a:spAutoFit/>
          </a:bodyPr>
          <a:lstStyle/>
          <a:p>
            <a:pPr marL="165100" indent="-165100" algn="just">
              <a:spcAft>
                <a:spcPts val="600"/>
              </a:spcAft>
              <a:buFont typeface="Arial"/>
              <a:buChar char="•"/>
            </a:pPr>
            <a:r>
              <a:rPr lang="en-US" b="1" dirty="0">
                <a:latin typeface="Arial"/>
                <a:cs typeface="Arial"/>
              </a:rPr>
              <a:t>Balancing unique acoustic or linguistic characteristics, such as </a:t>
            </a:r>
            <a:r>
              <a:rPr lang="en-US" b="1" dirty="0" smtClean="0">
                <a:latin typeface="Arial"/>
                <a:cs typeface="Arial"/>
              </a:rPr>
              <a:t>a speaker's </a:t>
            </a:r>
            <a:r>
              <a:rPr lang="en-US" b="1" dirty="0">
                <a:latin typeface="Arial"/>
                <a:cs typeface="Arial"/>
              </a:rPr>
              <a:t>identity and accent, with general behaviors that </a:t>
            </a:r>
            <a:r>
              <a:rPr lang="en-US" b="1" dirty="0" smtClean="0">
                <a:latin typeface="Arial"/>
                <a:cs typeface="Arial"/>
              </a:rPr>
              <a:t>describe aggregate </a:t>
            </a:r>
            <a:r>
              <a:rPr lang="en-US" b="1" dirty="0">
                <a:latin typeface="Arial"/>
                <a:cs typeface="Arial"/>
              </a:rPr>
              <a:t>behavior, is one of the great challenges in acoustic modeling in speech recognition</a:t>
            </a:r>
            <a:r>
              <a:rPr lang="en-US" b="1" dirty="0" smtClean="0">
                <a:latin typeface="Arial"/>
                <a:cs typeface="Arial"/>
              </a:rPr>
              <a:t>.</a:t>
            </a:r>
          </a:p>
          <a:p>
            <a:pPr marL="342900" lvl="1" indent="-177800" algn="just">
              <a:spcAft>
                <a:spcPts val="600"/>
              </a:spcAft>
              <a:buFont typeface="Wingdings" charset="2"/>
              <a:buChar char="§"/>
            </a:pPr>
            <a:r>
              <a:rPr lang="en-US" b="1" dirty="0" smtClean="0">
                <a:latin typeface="Arial"/>
                <a:cs typeface="Arial"/>
              </a:rPr>
              <a:t>The </a:t>
            </a:r>
            <a:r>
              <a:rPr lang="en-US" b="1" dirty="0">
                <a:latin typeface="Arial"/>
                <a:cs typeface="Arial"/>
              </a:rPr>
              <a:t>goal of Bayesian analysis is to reduce the uncertainty about unobserved variables by combining prior knowledge with </a:t>
            </a:r>
            <a:r>
              <a:rPr lang="en-US" b="1" dirty="0" smtClean="0">
                <a:latin typeface="Arial"/>
                <a:cs typeface="Arial"/>
              </a:rPr>
              <a:t>observations.</a:t>
            </a:r>
          </a:p>
          <a:p>
            <a:pPr marL="342900" lvl="1" indent="-177800" algn="just">
              <a:spcAft>
                <a:spcPts val="1800"/>
              </a:spcAft>
              <a:buFont typeface="Wingdings" charset="2"/>
              <a:buChar char="§"/>
            </a:pPr>
            <a:r>
              <a:rPr lang="en-US" b="1" dirty="0" smtClean="0">
                <a:latin typeface="Arial"/>
                <a:cs typeface="Arial"/>
              </a:rPr>
              <a:t>A </a:t>
            </a:r>
            <a:r>
              <a:rPr lang="en-US" b="1" dirty="0">
                <a:latin typeface="Arial"/>
                <a:cs typeface="Arial"/>
              </a:rPr>
              <a:t>fundamental limitation of any statistical model</a:t>
            </a:r>
            <a:r>
              <a:rPr lang="en-US" b="1" dirty="0" smtClean="0">
                <a:latin typeface="Arial"/>
                <a:cs typeface="Arial"/>
              </a:rPr>
              <a:t>, including </a:t>
            </a:r>
            <a:r>
              <a:rPr lang="en-US" b="1" dirty="0">
                <a:latin typeface="Arial"/>
                <a:cs typeface="Arial"/>
              </a:rPr>
              <a:t>Bayesian approaches, is the inability </a:t>
            </a:r>
            <a:r>
              <a:rPr lang="en-US" b="1" dirty="0" smtClean="0">
                <a:latin typeface="Arial"/>
                <a:cs typeface="Arial"/>
              </a:rPr>
              <a:t>to </a:t>
            </a:r>
            <a:r>
              <a:rPr lang="en-US" b="1" dirty="0">
                <a:latin typeface="Arial"/>
                <a:cs typeface="Arial"/>
              </a:rPr>
              <a:t>adapt to new modalities in the </a:t>
            </a:r>
            <a:r>
              <a:rPr lang="en-US" b="1" dirty="0" smtClean="0">
                <a:latin typeface="Arial"/>
                <a:cs typeface="Arial"/>
              </a:rPr>
              <a:t>data.</a:t>
            </a:r>
          </a:p>
          <a:p>
            <a:pPr marL="165100" indent="-165100" algn="just">
              <a:spcAft>
                <a:spcPts val="600"/>
              </a:spcAft>
              <a:buFont typeface="Arial"/>
              <a:buChar char="•"/>
            </a:pPr>
            <a:r>
              <a:rPr lang="en-US" b="1" dirty="0" smtClean="0">
                <a:latin typeface="Arial"/>
                <a:cs typeface="Arial"/>
              </a:rPr>
              <a:t>Nonparametric </a:t>
            </a:r>
            <a:r>
              <a:rPr lang="en-US" b="1" dirty="0">
                <a:latin typeface="Arial"/>
                <a:cs typeface="Arial"/>
              </a:rPr>
              <a:t>Bayesian methods are one popular alternative because the complexity of the model is not fixed a priori. Instead a prior is placed over the complexity that biases the system towards sparse or low complexity </a:t>
            </a:r>
            <a:r>
              <a:rPr lang="en-US" b="1" dirty="0" smtClean="0">
                <a:latin typeface="Arial"/>
                <a:cs typeface="Arial"/>
              </a:rPr>
              <a:t>solutions.</a:t>
            </a:r>
          </a:p>
          <a:p>
            <a:pPr marL="342900" lvl="1" indent="-177800" algn="just">
              <a:spcAft>
                <a:spcPts val="1800"/>
              </a:spcAft>
              <a:buFont typeface="Wingdings" charset="2"/>
              <a:buChar char="§"/>
            </a:pPr>
            <a:r>
              <a:rPr lang="en-US" b="1" dirty="0">
                <a:latin typeface="Arial"/>
                <a:cs typeface="Arial"/>
              </a:rPr>
              <a:t>Neural networks based on deep learning have recently emerged as a popular alternative to traditional acoustic models based on hidden Markov models and Gaussian mixture models due to their ability to automatically self-organize and discover knowledge.</a:t>
            </a:r>
          </a:p>
          <a:p>
            <a:pPr marL="285750" indent="-285750" algn="just">
              <a:spcAft>
                <a:spcPts val="1200"/>
              </a:spcAft>
              <a:buFont typeface="Arial"/>
              <a:buChar char="•"/>
            </a:pPr>
            <a:r>
              <a:rPr lang="en-US" b="1" dirty="0" smtClean="0">
                <a:latin typeface="Arial"/>
                <a:cs typeface="Arial"/>
              </a:rPr>
              <a:t>In </a:t>
            </a:r>
            <a:r>
              <a:rPr lang="en-US" b="1" dirty="0">
                <a:latin typeface="Arial"/>
                <a:cs typeface="Arial"/>
              </a:rPr>
              <a:t>this talk, we will review emerging directions in statistical modeling in speech recognition and briefly discuss the application of these techniques to a range of problems in signal processing and bioengineering. </a:t>
            </a:r>
          </a:p>
        </p:txBody>
      </p:sp>
    </p:spTree>
    <p:extLst>
      <p:ext uri="{BB962C8B-B14F-4D97-AF65-F5344CB8AC3E}">
        <p14:creationId xmlns:p14="http://schemas.microsoft.com/office/powerpoint/2010/main" val="2325529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587" y="-2615"/>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t>The World’s Languages</a:t>
            </a:r>
          </a:p>
        </p:txBody>
      </p:sp>
      <p:grpSp>
        <p:nvGrpSpPr>
          <p:cNvPr id="5" name="Group 4"/>
          <p:cNvGrpSpPr/>
          <p:nvPr/>
        </p:nvGrpSpPr>
        <p:grpSpPr>
          <a:xfrm>
            <a:off x="186394" y="649288"/>
            <a:ext cx="8730594" cy="3261534"/>
            <a:chOff x="186394" y="649288"/>
            <a:chExt cx="8730594" cy="3261534"/>
          </a:xfrm>
        </p:grpSpPr>
        <p:sp>
          <p:nvSpPr>
            <p:cNvPr id="10" name="Text Box 3"/>
            <p:cNvSpPr txBox="1">
              <a:spLocks noChangeArrowheads="1"/>
            </p:cNvSpPr>
            <p:nvPr/>
          </p:nvSpPr>
          <p:spPr bwMode="auto">
            <a:xfrm>
              <a:off x="186394" y="689320"/>
              <a:ext cx="4258997" cy="3221502"/>
            </a:xfrm>
            <a:prstGeom prst="rect">
              <a:avLst/>
            </a:prstGeom>
            <a:noFill/>
            <a:ln w="9525">
              <a:noFill/>
              <a:miter lim="800000"/>
              <a:headEnd/>
              <a:tailEnd/>
            </a:ln>
            <a:effectLst/>
          </p:spPr>
          <p:txBody>
            <a:bodyPr lIns="0" tIns="0" rIns="0" bIns="0"/>
            <a:lstStyle/>
            <a:p>
              <a:pPr marL="165100" indent="-165100" defTabSz="914400" fontAlgn="base">
                <a:spcBef>
                  <a:spcPct val="0"/>
                </a:spcBef>
                <a:spcAft>
                  <a:spcPts val="1200"/>
                </a:spcAft>
                <a:buFont typeface="Arial" pitchFamily="34" charset="0"/>
                <a:buChar char="•"/>
              </a:pPr>
              <a:r>
                <a:rPr lang="en-US" b="1" dirty="0" smtClean="0">
                  <a:solidFill>
                    <a:srgbClr val="000000"/>
                  </a:solidFill>
                  <a:latin typeface="Arial" charset="0"/>
                </a:rPr>
                <a:t>There are over 6,000 known languages in the world.</a:t>
              </a:r>
            </a:p>
            <a:p>
              <a:pPr marL="165100" indent="-165100" defTabSz="914400" fontAlgn="base">
                <a:spcBef>
                  <a:spcPct val="0"/>
                </a:spcBef>
                <a:spcAft>
                  <a:spcPts val="1200"/>
                </a:spcAft>
                <a:buFont typeface="Arial" pitchFamily="34" charset="0"/>
                <a:buChar char="•"/>
              </a:pPr>
              <a:r>
                <a:rPr lang="en-US" b="1" dirty="0" smtClean="0">
                  <a:solidFill>
                    <a:srgbClr val="000000"/>
                  </a:solidFill>
                  <a:latin typeface="Arial" charset="0"/>
                </a:rPr>
                <a:t>A number of these languages are vanishing spurring interest in new ways to use digital media and the Internet to preserve these languages and the cultures that speak them.</a:t>
              </a:r>
            </a:p>
            <a:p>
              <a:pPr marL="165100" indent="-165100" defTabSz="914400" fontAlgn="base">
                <a:spcBef>
                  <a:spcPct val="0"/>
                </a:spcBef>
                <a:spcAft>
                  <a:spcPts val="1200"/>
                </a:spcAft>
                <a:buFont typeface="Arial" pitchFamily="34" charset="0"/>
                <a:buChar char="•"/>
              </a:pPr>
              <a:r>
                <a:rPr lang="en-US" b="1" dirty="0" smtClean="0">
                  <a:solidFill>
                    <a:srgbClr val="000000"/>
                  </a:solidFill>
                  <a:latin typeface="Arial" charset="0"/>
                </a:rPr>
                <a:t>The dominance of English is being challenged by growth in Asian and Arabic languages.</a:t>
              </a:r>
            </a:p>
          </p:txBody>
        </p:sp>
        <p:pic>
          <p:nvPicPr>
            <p:cNvPr id="8" name="Picture 2">
              <a:hlinkClick r:id="rId2"/>
            </p:cNvPr>
            <p:cNvPicPr>
              <a:picLocks noChangeArrowheads="1"/>
            </p:cNvPicPr>
            <p:nvPr/>
          </p:nvPicPr>
          <p:blipFill>
            <a:blip r:embed="rId3"/>
            <a:srcRect/>
            <a:stretch>
              <a:fillRect/>
            </a:stretch>
          </p:blipFill>
          <p:spPr bwMode="auto">
            <a:xfrm>
              <a:off x="4586068" y="649288"/>
              <a:ext cx="4330920" cy="3149381"/>
            </a:xfrm>
            <a:prstGeom prst="rect">
              <a:avLst/>
            </a:prstGeom>
            <a:noFill/>
            <a:ln w="38100">
              <a:solidFill>
                <a:schemeClr val="accent1"/>
              </a:solidFill>
              <a:miter lim="800000"/>
              <a:headEnd/>
              <a:tailEnd/>
            </a:ln>
            <a:effectLst/>
          </p:spPr>
        </p:pic>
      </p:grpSp>
      <p:sp>
        <p:nvSpPr>
          <p:cNvPr id="15" name="Text Box 3"/>
          <p:cNvSpPr txBox="1">
            <a:spLocks noChangeArrowheads="1"/>
          </p:cNvSpPr>
          <p:nvPr/>
        </p:nvSpPr>
        <p:spPr bwMode="auto">
          <a:xfrm>
            <a:off x="4657991" y="4206239"/>
            <a:ext cx="4258997" cy="2433711"/>
          </a:xfrm>
          <a:prstGeom prst="rect">
            <a:avLst/>
          </a:prstGeom>
          <a:noFill/>
          <a:ln w="9525">
            <a:noFill/>
            <a:miter lim="800000"/>
            <a:headEnd/>
            <a:tailEnd/>
          </a:ln>
          <a:effectLst/>
        </p:spPr>
        <p:txBody>
          <a:bodyPr lIns="0" tIns="0" rIns="0" bIns="0"/>
          <a:lstStyle/>
          <a:p>
            <a:pPr marL="165100" indent="-165100" defTabSz="914400" fontAlgn="base">
              <a:spcBef>
                <a:spcPct val="0"/>
              </a:spcBef>
              <a:spcAft>
                <a:spcPts val="1200"/>
              </a:spcAft>
              <a:buFont typeface="Arial" pitchFamily="34" charset="0"/>
              <a:buChar char="•"/>
            </a:pPr>
            <a:r>
              <a:rPr lang="en-US" b="1" dirty="0" smtClean="0">
                <a:solidFill>
                  <a:srgbClr val="000000"/>
                </a:solidFill>
                <a:latin typeface="Arial" charset="0"/>
                <a:hlinkClick r:id="rId4"/>
              </a:rPr>
              <a:t>In Mississippi</a:t>
            </a:r>
            <a:r>
              <a:rPr lang="en-US" b="1" dirty="0" smtClean="0">
                <a:solidFill>
                  <a:srgbClr val="000000"/>
                </a:solidFill>
                <a:latin typeface="Arial" charset="0"/>
              </a:rPr>
              <a:t>, approximately 3.6% of the population speak a language other than English, and 12 languages cover 99.9% of the population.</a:t>
            </a:r>
          </a:p>
          <a:p>
            <a:pPr marL="165100" indent="-165100" defTabSz="914400" fontAlgn="base">
              <a:spcBef>
                <a:spcPct val="0"/>
              </a:spcBef>
              <a:spcAft>
                <a:spcPts val="1200"/>
              </a:spcAft>
              <a:buFont typeface="Arial" pitchFamily="34" charset="0"/>
              <a:buChar char="•"/>
            </a:pPr>
            <a:r>
              <a:rPr lang="en-US" b="1" dirty="0" smtClean="0">
                <a:solidFill>
                  <a:srgbClr val="000000"/>
                </a:solidFill>
                <a:latin typeface="Arial" charset="0"/>
              </a:rPr>
              <a:t>Common languages are used to facilitate communication; native languages are often used for covert communications.</a:t>
            </a:r>
          </a:p>
        </p:txBody>
      </p:sp>
      <p:grpSp>
        <p:nvGrpSpPr>
          <p:cNvPr id="6" name="Group 5"/>
          <p:cNvGrpSpPr/>
          <p:nvPr/>
        </p:nvGrpSpPr>
        <p:grpSpPr>
          <a:xfrm>
            <a:off x="225078" y="4064000"/>
            <a:ext cx="3981157" cy="2363979"/>
            <a:chOff x="225078" y="4064000"/>
            <a:chExt cx="3981157" cy="2363979"/>
          </a:xfrm>
        </p:grpSpPr>
        <p:pic>
          <p:nvPicPr>
            <p:cNvPr id="3" name="Picture 2" descr="languages_00.jpg"/>
            <p:cNvPicPr>
              <a:picLocks noChangeAspect="1"/>
            </p:cNvPicPr>
            <p:nvPr/>
          </p:nvPicPr>
          <p:blipFill rotWithShape="1">
            <a:blip r:embed="rId5">
              <a:extLst>
                <a:ext uri="{28A0092B-C50C-407E-A947-70E740481C1C}">
                  <a14:useLocalDpi xmlns:a14="http://schemas.microsoft.com/office/drawing/2010/main" val="0"/>
                </a:ext>
              </a:extLst>
            </a:blip>
            <a:srcRect l="5867" t="5844" r="2476" b="15373"/>
            <a:stretch/>
          </p:blipFill>
          <p:spPr>
            <a:xfrm>
              <a:off x="430600" y="4064000"/>
              <a:ext cx="3775635" cy="2065159"/>
            </a:xfrm>
            <a:prstGeom prst="rect">
              <a:avLst/>
            </a:prstGeom>
          </p:spPr>
        </p:pic>
        <p:sp>
          <p:nvSpPr>
            <p:cNvPr id="16" name="TextBox 15"/>
            <p:cNvSpPr txBox="1"/>
            <p:nvPr/>
          </p:nvSpPr>
          <p:spPr>
            <a:xfrm>
              <a:off x="225078" y="6150980"/>
              <a:ext cx="3981157" cy="276999"/>
            </a:xfrm>
            <a:prstGeom prst="rect">
              <a:avLst/>
            </a:prstGeom>
          </p:spPr>
          <p:txBody>
            <a:bodyPr wrap="square" lIns="0" tIns="0" rIns="0" bIns="0" rtlCol="0">
              <a:spAutoFit/>
            </a:bodyPr>
            <a:lstStyle/>
            <a:p>
              <a:pPr marL="342900" indent="-342900" algn="ctr" defTabSz="914400" fontAlgn="base">
                <a:spcBef>
                  <a:spcPct val="20000"/>
                </a:spcBef>
                <a:spcAft>
                  <a:spcPct val="0"/>
                </a:spcAft>
              </a:pPr>
              <a:r>
                <a:rPr lang="en-US" b="1" kern="0" dirty="0" smtClean="0">
                  <a:solidFill>
                    <a:srgbClr val="000000"/>
                  </a:solidFill>
                  <a:latin typeface="Arial"/>
                </a:rPr>
                <a:t>Philadelphia (2010)</a:t>
              </a:r>
            </a:p>
          </p:txBody>
        </p:sp>
      </p:grpSp>
    </p:spTree>
    <p:extLst>
      <p:ext uri="{BB962C8B-B14F-4D97-AF65-F5344CB8AC3E}">
        <p14:creationId xmlns:p14="http://schemas.microsoft.com/office/powerpoint/2010/main" val="3951964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wipe(up)">
                                      <p:cBhvr>
                                        <p:cTn id="19"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587" y="-14943"/>
            <a:ext cx="9144000"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r>
              <a:rPr lang="en-US" dirty="0"/>
              <a:t>Finding the Needle in the Haystack… In Real Time!</a:t>
            </a:r>
          </a:p>
        </p:txBody>
      </p:sp>
      <p:sp>
        <p:nvSpPr>
          <p:cNvPr id="41" name="Text Box 3"/>
          <p:cNvSpPr txBox="1">
            <a:spLocks noChangeArrowheads="1"/>
          </p:cNvSpPr>
          <p:nvPr/>
        </p:nvSpPr>
        <p:spPr bwMode="auto">
          <a:xfrm>
            <a:off x="200462" y="548640"/>
            <a:ext cx="8704387" cy="6049108"/>
          </a:xfrm>
          <a:prstGeom prst="rect">
            <a:avLst/>
          </a:prstGeom>
          <a:noFill/>
          <a:ln w="9525">
            <a:noFill/>
            <a:miter lim="800000"/>
            <a:headEnd/>
            <a:tailEnd/>
          </a:ln>
          <a:effectLst/>
        </p:spPr>
        <p:txBody>
          <a:bodyPr lIns="0" tIns="0" rIns="0" bIns="0"/>
          <a:lstStyle/>
          <a:p>
            <a:pPr marL="168275" indent="-168275" defTabSz="914400" fontAlgn="base">
              <a:spcBef>
                <a:spcPct val="0"/>
              </a:spcBef>
              <a:spcAft>
                <a:spcPts val="1200"/>
              </a:spcAft>
              <a:buFont typeface="Arial" pitchFamily="34" charset="0"/>
              <a:buChar char="•"/>
            </a:pPr>
            <a:r>
              <a:rPr lang="en-US" b="1" dirty="0" smtClean="0">
                <a:solidFill>
                  <a:srgbClr val="000000"/>
                </a:solidFill>
                <a:latin typeface="Arial" charset="0"/>
              </a:rPr>
              <a:t>There are 6.7 billion people in the world representing over 6,000 languages.</a:t>
            </a:r>
          </a:p>
          <a:p>
            <a:pPr marL="168275" indent="-168275" defTabSz="914400" fontAlgn="base">
              <a:spcBef>
                <a:spcPct val="0"/>
              </a:spcBef>
              <a:spcAft>
                <a:spcPts val="1200"/>
              </a:spcAft>
              <a:buFont typeface="Arial" pitchFamily="34" charset="0"/>
              <a:buChar char="•"/>
            </a:pPr>
            <a:r>
              <a:rPr lang="en-US" b="1" dirty="0" smtClean="0">
                <a:solidFill>
                  <a:srgbClr val="000000"/>
                </a:solidFill>
                <a:latin typeface="Arial" charset="0"/>
              </a:rPr>
              <a:t>300 million are Americans. Who worries </a:t>
            </a:r>
            <a:br>
              <a:rPr lang="en-US" b="1" dirty="0" smtClean="0">
                <a:solidFill>
                  <a:srgbClr val="000000"/>
                </a:solidFill>
                <a:latin typeface="Arial" charset="0"/>
              </a:rPr>
            </a:br>
            <a:r>
              <a:rPr lang="en-US" b="1" dirty="0" smtClean="0">
                <a:solidFill>
                  <a:srgbClr val="000000"/>
                </a:solidFill>
                <a:latin typeface="Arial" charset="0"/>
              </a:rPr>
              <a:t>about the other 6.4 billion? </a:t>
            </a:r>
            <a:br>
              <a:rPr lang="en-US" b="1" dirty="0" smtClean="0">
                <a:solidFill>
                  <a:srgbClr val="000000"/>
                </a:solidFill>
                <a:latin typeface="Arial" charset="0"/>
              </a:rPr>
            </a:br>
            <a:r>
              <a:rPr lang="en-US" b="1" dirty="0" smtClean="0">
                <a:solidFill>
                  <a:srgbClr val="000000"/>
                </a:solidFill>
                <a:latin typeface="Arial" charset="0"/>
              </a:rPr>
              <a:t>Ilocano (   )   </a:t>
            </a:r>
            <a:r>
              <a:rPr lang="en-US" b="1" dirty="0" err="1" smtClean="0">
                <a:solidFill>
                  <a:srgbClr val="000000"/>
                </a:solidFill>
                <a:latin typeface="Arial" charset="0"/>
              </a:rPr>
              <a:t>Tagalog</a:t>
            </a:r>
            <a:r>
              <a:rPr lang="en-US" b="1" dirty="0" smtClean="0">
                <a:solidFill>
                  <a:srgbClr val="000000"/>
                </a:solidFill>
                <a:latin typeface="Arial" charset="0"/>
              </a:rPr>
              <a:t> (   )</a:t>
            </a:r>
          </a:p>
          <a:p>
            <a:pPr marL="168275" indent="-168275" defTabSz="914400" fontAlgn="base">
              <a:spcBef>
                <a:spcPct val="0"/>
              </a:spcBef>
              <a:spcAft>
                <a:spcPts val="1200"/>
              </a:spcAft>
              <a:buFont typeface="Arial" pitchFamily="34" charset="0"/>
              <a:buChar char="•"/>
            </a:pPr>
            <a:r>
              <a:rPr lang="en-US" b="1" dirty="0" smtClean="0">
                <a:solidFill>
                  <a:srgbClr val="000000"/>
                </a:solidFill>
                <a:latin typeface="Arial" charset="0"/>
              </a:rPr>
              <a:t>Over 170 languages are spoken in the</a:t>
            </a:r>
            <a:br>
              <a:rPr lang="en-US" b="1" dirty="0" smtClean="0">
                <a:solidFill>
                  <a:srgbClr val="000000"/>
                </a:solidFill>
                <a:latin typeface="Arial" charset="0"/>
              </a:rPr>
            </a:br>
            <a:r>
              <a:rPr lang="en-US" b="1" dirty="0" smtClean="0">
                <a:solidFill>
                  <a:srgbClr val="000000"/>
                </a:solidFill>
                <a:latin typeface="Arial" charset="0"/>
              </a:rPr>
              <a:t>Philippines, most from the Austronesian</a:t>
            </a:r>
            <a:br>
              <a:rPr lang="en-US" b="1" dirty="0" smtClean="0">
                <a:solidFill>
                  <a:srgbClr val="000000"/>
                </a:solidFill>
                <a:latin typeface="Arial" charset="0"/>
              </a:rPr>
            </a:br>
            <a:r>
              <a:rPr lang="en-US" b="1" dirty="0" smtClean="0">
                <a:solidFill>
                  <a:srgbClr val="000000"/>
                </a:solidFill>
                <a:latin typeface="Arial" charset="0"/>
              </a:rPr>
              <a:t>family. Ilocano is the third most-spoken. </a:t>
            </a:r>
          </a:p>
          <a:p>
            <a:pPr marL="168275" indent="-168275" defTabSz="914400" fontAlgn="base">
              <a:spcBef>
                <a:spcPct val="0"/>
              </a:spcBef>
              <a:spcAft>
                <a:spcPts val="600"/>
              </a:spcAft>
              <a:buFont typeface="Arial" pitchFamily="34" charset="0"/>
              <a:buChar char="•"/>
            </a:pPr>
            <a:r>
              <a:rPr lang="en-US" b="1" dirty="0" smtClean="0">
                <a:solidFill>
                  <a:srgbClr val="000000"/>
                </a:solidFill>
                <a:latin typeface="Arial" charset="0"/>
              </a:rPr>
              <a:t>This particular passage can be roughly translated as:</a:t>
            </a:r>
          </a:p>
          <a:p>
            <a:pPr marL="393700" indent="-168275" defTabSz="914400" fontAlgn="base">
              <a:spcBef>
                <a:spcPct val="0"/>
              </a:spcBef>
              <a:spcAft>
                <a:spcPts val="600"/>
              </a:spcAft>
              <a:buFont typeface="Wingdings" pitchFamily="2" charset="2"/>
              <a:buChar char="§"/>
            </a:pPr>
            <a:r>
              <a:rPr lang="en-US" b="1" dirty="0" smtClean="0">
                <a:solidFill>
                  <a:srgbClr val="333399"/>
                </a:solidFill>
                <a:latin typeface="Arial" charset="0"/>
              </a:rPr>
              <a:t>Ilocano</a:t>
            </a:r>
            <a:r>
              <a:rPr lang="en-US" b="1" baseline="30000" dirty="0" smtClean="0">
                <a:solidFill>
                  <a:srgbClr val="333399"/>
                </a:solidFill>
                <a:latin typeface="Arial" charset="0"/>
              </a:rPr>
              <a:t>1</a:t>
            </a:r>
            <a:r>
              <a:rPr lang="en-US" b="1" dirty="0" smtClean="0">
                <a:solidFill>
                  <a:srgbClr val="333399"/>
                </a:solidFill>
                <a:latin typeface="Arial" charset="0"/>
              </a:rPr>
              <a:t>: </a:t>
            </a:r>
            <a:r>
              <a:rPr lang="en-US" b="1" dirty="0" err="1" smtClean="0">
                <a:solidFill>
                  <a:srgbClr val="000000"/>
                </a:solidFill>
                <a:latin typeface="Arial" charset="0"/>
              </a:rPr>
              <a:t>Suratannak</a:t>
            </a:r>
            <a:r>
              <a:rPr lang="en-US" b="1" dirty="0" smtClean="0">
                <a:solidFill>
                  <a:srgbClr val="000000"/>
                </a:solidFill>
                <a:latin typeface="Arial" charset="0"/>
              </a:rPr>
              <a:t> </a:t>
            </a:r>
            <a:r>
              <a:rPr lang="en-US" b="1" dirty="0" err="1" smtClean="0">
                <a:solidFill>
                  <a:srgbClr val="000000"/>
                </a:solidFill>
                <a:latin typeface="Arial" charset="0"/>
              </a:rPr>
              <a:t>iti</a:t>
            </a:r>
            <a:r>
              <a:rPr lang="en-US" b="1" dirty="0" smtClean="0">
                <a:solidFill>
                  <a:srgbClr val="000000"/>
                </a:solidFill>
                <a:latin typeface="Arial" charset="0"/>
              </a:rPr>
              <a:t> lizardfish3@yahoo.com </a:t>
            </a:r>
            <a:r>
              <a:rPr lang="en-US" b="1" dirty="0" err="1" smtClean="0">
                <a:solidFill>
                  <a:srgbClr val="000000"/>
                </a:solidFill>
                <a:latin typeface="Arial" charset="0"/>
              </a:rPr>
              <a:t>maipanggep</a:t>
            </a:r>
            <a:r>
              <a:rPr lang="en-US" b="1" dirty="0" smtClean="0">
                <a:solidFill>
                  <a:srgbClr val="000000"/>
                </a:solidFill>
                <a:latin typeface="Arial" charset="0"/>
              </a:rPr>
              <a:t> </a:t>
            </a:r>
            <a:r>
              <a:rPr lang="en-US" b="1" dirty="0" err="1" smtClean="0">
                <a:solidFill>
                  <a:srgbClr val="000000"/>
                </a:solidFill>
                <a:latin typeface="Arial" charset="0"/>
              </a:rPr>
              <a:t>iti</a:t>
            </a:r>
            <a:r>
              <a:rPr lang="en-US" b="1" dirty="0" smtClean="0">
                <a:solidFill>
                  <a:srgbClr val="000000"/>
                </a:solidFill>
                <a:latin typeface="Arial" charset="0"/>
              </a:rPr>
              <a:t> </a:t>
            </a:r>
            <a:r>
              <a:rPr lang="en-US" b="1" dirty="0" err="1" smtClean="0">
                <a:solidFill>
                  <a:srgbClr val="000000"/>
                </a:solidFill>
                <a:latin typeface="Arial" charset="0"/>
              </a:rPr>
              <a:t>amin</a:t>
            </a:r>
            <a:r>
              <a:rPr lang="en-US" b="1" dirty="0" smtClean="0">
                <a:solidFill>
                  <a:srgbClr val="000000"/>
                </a:solidFill>
                <a:latin typeface="Arial" charset="0"/>
              </a:rPr>
              <a:t> </a:t>
            </a:r>
            <a:r>
              <a:rPr lang="en-US" b="1" dirty="0" err="1" smtClean="0">
                <a:solidFill>
                  <a:srgbClr val="000000"/>
                </a:solidFill>
                <a:latin typeface="Arial" charset="0"/>
              </a:rPr>
              <a:t>nga</a:t>
            </a:r>
            <a:r>
              <a:rPr lang="en-US" b="1" dirty="0" smtClean="0">
                <a:solidFill>
                  <a:srgbClr val="000000"/>
                </a:solidFill>
                <a:latin typeface="Arial" charset="0"/>
              </a:rPr>
              <a:t> </a:t>
            </a:r>
            <a:r>
              <a:rPr lang="en-US" b="1" dirty="0" err="1" smtClean="0">
                <a:solidFill>
                  <a:srgbClr val="000000"/>
                </a:solidFill>
                <a:latin typeface="Arial" charset="0"/>
              </a:rPr>
              <a:t>imbagada</a:t>
            </a:r>
            <a:r>
              <a:rPr lang="en-US" b="1" dirty="0" smtClean="0">
                <a:solidFill>
                  <a:srgbClr val="000000"/>
                </a:solidFill>
                <a:latin typeface="Arial" charset="0"/>
              </a:rPr>
              <a:t> </a:t>
            </a:r>
            <a:r>
              <a:rPr lang="en-US" b="1" dirty="0" err="1" smtClean="0">
                <a:solidFill>
                  <a:srgbClr val="000000"/>
                </a:solidFill>
                <a:latin typeface="Arial" charset="0"/>
              </a:rPr>
              <a:t>iti</a:t>
            </a:r>
            <a:r>
              <a:rPr lang="en-US" b="1" dirty="0" smtClean="0">
                <a:solidFill>
                  <a:srgbClr val="000000"/>
                </a:solidFill>
                <a:latin typeface="Arial" charset="0"/>
              </a:rPr>
              <a:t> </a:t>
            </a:r>
            <a:r>
              <a:rPr lang="en-US" b="1" dirty="0" err="1" smtClean="0">
                <a:solidFill>
                  <a:srgbClr val="000000"/>
                </a:solidFill>
                <a:latin typeface="Arial" charset="0"/>
              </a:rPr>
              <a:t>taripnnong</a:t>
            </a:r>
            <a:r>
              <a:rPr lang="en-US" b="1" dirty="0" smtClean="0">
                <a:solidFill>
                  <a:srgbClr val="000000"/>
                </a:solidFill>
                <a:latin typeface="Arial" charset="0"/>
              </a:rPr>
              <a:t>. </a:t>
            </a:r>
            <a:r>
              <a:rPr lang="en-US" b="1" dirty="0" err="1" smtClean="0">
                <a:solidFill>
                  <a:srgbClr val="000000"/>
                </a:solidFill>
                <a:latin typeface="Arial" charset="0"/>
              </a:rPr>
              <a:t>Awagakto</a:t>
            </a:r>
            <a:r>
              <a:rPr lang="en-US" b="1" dirty="0" smtClean="0">
                <a:solidFill>
                  <a:srgbClr val="000000"/>
                </a:solidFill>
                <a:latin typeface="Arial" charset="0"/>
              </a:rPr>
              <a:t> </a:t>
            </a:r>
            <a:r>
              <a:rPr lang="en-US" b="1" dirty="0" err="1" smtClean="0">
                <a:solidFill>
                  <a:srgbClr val="000000"/>
                </a:solidFill>
                <a:latin typeface="Arial" charset="0"/>
              </a:rPr>
              <a:t>isuna</a:t>
            </a:r>
            <a:r>
              <a:rPr lang="en-US" b="1" dirty="0" smtClean="0">
                <a:solidFill>
                  <a:srgbClr val="000000"/>
                </a:solidFill>
                <a:latin typeface="Arial" charset="0"/>
              </a:rPr>
              <a:t> </a:t>
            </a:r>
            <a:r>
              <a:rPr lang="en-US" b="1" dirty="0" err="1" smtClean="0">
                <a:solidFill>
                  <a:srgbClr val="000000"/>
                </a:solidFill>
                <a:latin typeface="Arial" charset="0"/>
              </a:rPr>
              <a:t>tatta</a:t>
            </a:r>
            <a:r>
              <a:rPr lang="en-US" b="1" dirty="0" smtClean="0">
                <a:solidFill>
                  <a:srgbClr val="000000"/>
                </a:solidFill>
                <a:latin typeface="Arial" charset="0"/>
              </a:rPr>
              <a:t>.</a:t>
            </a:r>
          </a:p>
          <a:p>
            <a:pPr marL="393700" indent="-168275" defTabSz="914400" fontAlgn="base">
              <a:spcBef>
                <a:spcPct val="0"/>
              </a:spcBef>
              <a:spcAft>
                <a:spcPts val="1200"/>
              </a:spcAft>
              <a:buFont typeface="Wingdings" pitchFamily="2" charset="2"/>
              <a:buChar char="§"/>
            </a:pPr>
            <a:r>
              <a:rPr lang="en-US" b="1" dirty="0" smtClean="0">
                <a:solidFill>
                  <a:srgbClr val="333399"/>
                </a:solidFill>
                <a:latin typeface="Arial" charset="0"/>
              </a:rPr>
              <a:t>English:</a:t>
            </a:r>
            <a:r>
              <a:rPr lang="en-US" b="1" dirty="0" smtClean="0">
                <a:solidFill>
                  <a:srgbClr val="000000"/>
                </a:solidFill>
                <a:latin typeface="Arial" charset="0"/>
              </a:rPr>
              <a:t> Send everything they said </a:t>
            </a:r>
            <a:r>
              <a:rPr lang="en-US" b="1" dirty="0" smtClean="0">
                <a:solidFill>
                  <a:srgbClr val="892034"/>
                </a:solidFill>
                <a:latin typeface="Arial" charset="0"/>
              </a:rPr>
              <a:t>at the meeting </a:t>
            </a:r>
            <a:r>
              <a:rPr lang="en-US" b="1" dirty="0" smtClean="0">
                <a:solidFill>
                  <a:srgbClr val="000000"/>
                </a:solidFill>
                <a:latin typeface="Arial" charset="0"/>
              </a:rPr>
              <a:t>to </a:t>
            </a:r>
            <a:r>
              <a:rPr lang="en-US" b="1" dirty="0" smtClean="0">
                <a:solidFill>
                  <a:srgbClr val="892034"/>
                </a:solidFill>
                <a:latin typeface="Arial" charset="0"/>
              </a:rPr>
              <a:t>lizardfish@yahoo.com</a:t>
            </a:r>
            <a:r>
              <a:rPr lang="en-US" b="1" dirty="0" smtClean="0">
                <a:solidFill>
                  <a:srgbClr val="000000"/>
                </a:solidFill>
                <a:latin typeface="Arial" charset="0"/>
              </a:rPr>
              <a:t> and I'll call him </a:t>
            </a:r>
            <a:r>
              <a:rPr lang="en-US" b="1" dirty="0" smtClean="0">
                <a:solidFill>
                  <a:srgbClr val="892034"/>
                </a:solidFill>
                <a:latin typeface="Arial" charset="0"/>
              </a:rPr>
              <a:t>immediately</a:t>
            </a:r>
            <a:r>
              <a:rPr lang="en-US" b="1" dirty="0" smtClean="0">
                <a:solidFill>
                  <a:srgbClr val="000000"/>
                </a:solidFill>
                <a:latin typeface="Arial" charset="0"/>
              </a:rPr>
              <a:t>.</a:t>
            </a:r>
          </a:p>
          <a:p>
            <a:pPr marL="168275" indent="-168275" defTabSz="914400" fontAlgn="base">
              <a:spcBef>
                <a:spcPct val="0"/>
              </a:spcBef>
              <a:spcAft>
                <a:spcPts val="1200"/>
              </a:spcAft>
              <a:buFont typeface="Wingdings" pitchFamily="2" charset="2"/>
              <a:buChar char="§"/>
            </a:pPr>
            <a:r>
              <a:rPr lang="en-US" b="1" dirty="0" smtClean="0">
                <a:solidFill>
                  <a:srgbClr val="000000"/>
                </a:solidFill>
                <a:latin typeface="Arial" charset="0"/>
              </a:rPr>
              <a:t>Human language technology (HLT) can be used to automatically extract such content from text and voice messages. Other relevant technologies are speech to text and machine translation.</a:t>
            </a:r>
          </a:p>
          <a:p>
            <a:pPr marL="168275" indent="-168275" defTabSz="914400" fontAlgn="base">
              <a:spcBef>
                <a:spcPct val="0"/>
              </a:spcBef>
              <a:spcAft>
                <a:spcPts val="1800"/>
              </a:spcAft>
              <a:buFont typeface="Wingdings" pitchFamily="2" charset="2"/>
              <a:buChar char="§"/>
            </a:pPr>
            <a:r>
              <a:rPr lang="en-US" b="1" dirty="0" smtClean="0">
                <a:solidFill>
                  <a:srgbClr val="000000"/>
                </a:solidFill>
                <a:latin typeface="Arial" charset="0"/>
              </a:rPr>
              <a:t>Language identification and social networking are two examples of core technologies that can be integrated to understand human behavior.</a:t>
            </a:r>
          </a:p>
          <a:p>
            <a:pPr marL="168275" indent="-168275" defTabSz="914400" fontAlgn="base">
              <a:spcBef>
                <a:spcPct val="0"/>
              </a:spcBef>
              <a:spcAft>
                <a:spcPts val="1200"/>
              </a:spcAft>
            </a:pPr>
            <a:r>
              <a:rPr lang="en-US" sz="1200" b="1" dirty="0" smtClean="0">
                <a:solidFill>
                  <a:srgbClr val="333399"/>
                </a:solidFill>
                <a:latin typeface="Arial" charset="0"/>
              </a:rPr>
              <a:t>1. The audio clip was provided by Carl Rubino,  a world-renowned expert in </a:t>
            </a:r>
            <a:r>
              <a:rPr lang="en-US" sz="1200" b="1" dirty="0" err="1" smtClean="0">
                <a:solidFill>
                  <a:srgbClr val="333399"/>
                </a:solidFill>
                <a:latin typeface="Arial" charset="0"/>
              </a:rPr>
              <a:t>Filippino</a:t>
            </a:r>
            <a:r>
              <a:rPr lang="en-US" sz="1200" b="1" dirty="0" smtClean="0">
                <a:solidFill>
                  <a:srgbClr val="333399"/>
                </a:solidFill>
                <a:latin typeface="Arial" charset="0"/>
              </a:rPr>
              <a:t> languages.</a:t>
            </a:r>
          </a:p>
        </p:txBody>
      </p:sp>
      <p:pic>
        <p:nvPicPr>
          <p:cNvPr id="113665" name="Picture 1"/>
          <p:cNvPicPr>
            <a:picLocks noChangeAspect="1" noChangeArrowheads="1"/>
          </p:cNvPicPr>
          <p:nvPr/>
        </p:nvPicPr>
        <p:blipFill>
          <a:blip r:embed="rId3"/>
          <a:srcRect/>
          <a:stretch>
            <a:fillRect/>
          </a:stretch>
        </p:blipFill>
        <p:spPr bwMode="auto">
          <a:xfrm>
            <a:off x="5345723" y="1129576"/>
            <a:ext cx="3571265" cy="1591718"/>
          </a:xfrm>
          <a:prstGeom prst="rect">
            <a:avLst/>
          </a:prstGeom>
          <a:noFill/>
          <a:ln w="38100">
            <a:solidFill>
              <a:schemeClr val="accent1"/>
            </a:solidFill>
            <a:miter lim="800000"/>
            <a:headEnd/>
            <a:tailEnd/>
          </a:ln>
          <a:effectLst/>
        </p:spPr>
      </p:pic>
      <p:pic>
        <p:nvPicPr>
          <p:cNvPr id="7" name="Picture 6" descr="x.JPG">
            <a:hlinkClick r:id="rId4"/>
          </p:cNvPr>
          <p:cNvPicPr>
            <a:picLocks noChangeAspect="1"/>
          </p:cNvPicPr>
          <p:nvPr/>
        </p:nvPicPr>
        <p:blipFill>
          <a:blip r:embed="rId5"/>
          <a:stretch>
            <a:fillRect/>
          </a:stretch>
        </p:blipFill>
        <p:spPr>
          <a:xfrm>
            <a:off x="1182933" y="1493894"/>
            <a:ext cx="376238" cy="357188"/>
          </a:xfrm>
          <a:prstGeom prst="rect">
            <a:avLst/>
          </a:prstGeom>
        </p:spPr>
      </p:pic>
      <p:pic>
        <p:nvPicPr>
          <p:cNvPr id="8" name="Picture 7" descr="x.JPG">
            <a:hlinkClick r:id="rId6"/>
          </p:cNvPr>
          <p:cNvPicPr>
            <a:picLocks noChangeAspect="1"/>
          </p:cNvPicPr>
          <p:nvPr/>
        </p:nvPicPr>
        <p:blipFill>
          <a:blip r:embed="rId5"/>
          <a:stretch>
            <a:fillRect/>
          </a:stretch>
        </p:blipFill>
        <p:spPr>
          <a:xfrm>
            <a:off x="2685831" y="1505617"/>
            <a:ext cx="376238" cy="357188"/>
          </a:xfrm>
          <a:prstGeom prst="rect">
            <a:avLst/>
          </a:prstGeom>
        </p:spPr>
      </p:pic>
    </p:spTree>
    <p:extLst>
      <p:ext uri="{BB962C8B-B14F-4D97-AF65-F5344CB8AC3E}">
        <p14:creationId xmlns:p14="http://schemas.microsoft.com/office/powerpoint/2010/main" val="29710702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18" name="Text Box 34"/>
          <p:cNvSpPr txBox="1">
            <a:spLocks noChangeArrowheads="1"/>
          </p:cNvSpPr>
          <p:nvPr/>
        </p:nvSpPr>
        <p:spPr bwMode="auto">
          <a:xfrm>
            <a:off x="185224" y="619125"/>
            <a:ext cx="8716524" cy="1224915"/>
          </a:xfrm>
          <a:prstGeom prst="rect">
            <a:avLst/>
          </a:prstGeom>
          <a:noFill/>
          <a:ln w="9525">
            <a:noFill/>
            <a:miter lim="800000"/>
            <a:headEnd/>
            <a:tailEnd/>
          </a:ln>
          <a:effectLst/>
        </p:spPr>
        <p:txBody>
          <a:bodyPr lIns="0" tIns="0" rIns="0" bIns="0"/>
          <a:lstStyle/>
          <a:p>
            <a:pPr marL="168275" indent="-168275" defTabSz="914400" fontAlgn="base">
              <a:spcBef>
                <a:spcPct val="0"/>
              </a:spcBef>
              <a:buFontTx/>
              <a:buChar char="•"/>
            </a:pPr>
            <a:r>
              <a:rPr lang="en-US" b="1" dirty="0" smtClean="0">
                <a:solidFill>
                  <a:srgbClr val="000000"/>
                </a:solidFill>
                <a:latin typeface="Arial" charset="0"/>
              </a:rPr>
              <a:t>According to the Oxford English Dictionary, the 500 words used most in the English language each have an average of 23 different meanings. The word “round,” for instance, has 70 distinctly different meanings.</a:t>
            </a:r>
          </a:p>
          <a:p>
            <a:pPr marL="231775" indent="-231775" defTabSz="914400" fontAlgn="base">
              <a:spcBef>
                <a:spcPct val="0"/>
              </a:spcBef>
              <a:spcAft>
                <a:spcPts val="2400"/>
              </a:spcAft>
            </a:pPr>
            <a:r>
              <a:rPr lang="en-US" b="1" dirty="0" smtClean="0">
                <a:solidFill>
                  <a:srgbClr val="333399"/>
                </a:solidFill>
                <a:latin typeface="Arial" charset="0"/>
              </a:rPr>
              <a:t>	</a:t>
            </a:r>
            <a:r>
              <a:rPr lang="en-US" sz="1400" b="1" dirty="0" smtClean="0">
                <a:solidFill>
                  <a:srgbClr val="000000"/>
                </a:solidFill>
                <a:latin typeface="Arial" charset="0"/>
              </a:rPr>
              <a:t>(J. Gray, http://www.gray-area.org/Research/Ambig/#SILLY )</a:t>
            </a:r>
          </a:p>
        </p:txBody>
      </p:sp>
      <p:sp>
        <p:nvSpPr>
          <p:cNvPr id="24" name="Text Box 3"/>
          <p:cNvSpPr txBox="1">
            <a:spLocks noChangeArrowheads="1"/>
          </p:cNvSpPr>
          <p:nvPr/>
        </p:nvSpPr>
        <p:spPr bwMode="auto">
          <a:xfrm>
            <a:off x="0" y="-2615"/>
            <a:ext cx="9144000"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r>
              <a:rPr lang="en-US" dirty="0"/>
              <a:t>Language Defies Conventional Mathematical Descriptions</a:t>
            </a:r>
          </a:p>
        </p:txBody>
      </p:sp>
      <p:sp>
        <p:nvSpPr>
          <p:cNvPr id="9" name="Text Box 34"/>
          <p:cNvSpPr txBox="1">
            <a:spLocks noChangeArrowheads="1"/>
          </p:cNvSpPr>
          <p:nvPr/>
        </p:nvSpPr>
        <p:spPr bwMode="auto">
          <a:xfrm>
            <a:off x="189230" y="6092364"/>
            <a:ext cx="8716524" cy="439057"/>
          </a:xfrm>
          <a:prstGeom prst="rect">
            <a:avLst/>
          </a:prstGeom>
          <a:noFill/>
          <a:ln w="9525">
            <a:noFill/>
            <a:miter lim="800000"/>
            <a:headEnd/>
            <a:tailEnd/>
          </a:ln>
          <a:effectLst/>
        </p:spPr>
        <p:txBody>
          <a:bodyPr lIns="0" tIns="0" rIns="0" bIns="0"/>
          <a:lstStyle/>
          <a:p>
            <a:pPr marL="168275" indent="-168275" defTabSz="914400" fontAlgn="base">
              <a:spcBef>
                <a:spcPct val="0"/>
              </a:spcBef>
              <a:spcAft>
                <a:spcPts val="1200"/>
              </a:spcAft>
              <a:buFontTx/>
              <a:buChar char="•"/>
              <a:tabLst>
                <a:tab pos="4687888" algn="l"/>
              </a:tabLst>
            </a:pPr>
            <a:r>
              <a:rPr lang="en-US" b="1" dirty="0" smtClean="0">
                <a:solidFill>
                  <a:srgbClr val="000000"/>
                </a:solidFill>
                <a:latin typeface="Arial" charset="0"/>
              </a:rPr>
              <a:t>Is SMS messaging even a language?	 </a:t>
            </a:r>
            <a:r>
              <a:rPr lang="en-US" b="1" dirty="0" smtClean="0">
                <a:solidFill>
                  <a:srgbClr val="333399"/>
                </a:solidFill>
                <a:latin typeface="Arial" charset="0"/>
              </a:rPr>
              <a:t>“y do </a:t>
            </a:r>
            <a:r>
              <a:rPr lang="en-US" b="1" dirty="0" err="1" smtClean="0">
                <a:solidFill>
                  <a:srgbClr val="333399"/>
                </a:solidFill>
                <a:latin typeface="Arial" charset="0"/>
              </a:rPr>
              <a:t>tngrs</a:t>
            </a:r>
            <a:r>
              <a:rPr lang="en-US" b="1" dirty="0" smtClean="0">
                <a:solidFill>
                  <a:srgbClr val="333399"/>
                </a:solidFill>
                <a:latin typeface="Arial" charset="0"/>
              </a:rPr>
              <a:t> </a:t>
            </a:r>
            <a:r>
              <a:rPr lang="en-US" b="1" dirty="0" err="1" smtClean="0">
                <a:solidFill>
                  <a:srgbClr val="333399"/>
                </a:solidFill>
                <a:latin typeface="Arial" charset="0"/>
              </a:rPr>
              <a:t>luv</a:t>
            </a:r>
            <a:r>
              <a:rPr lang="en-US" b="1" dirty="0" smtClean="0">
                <a:solidFill>
                  <a:srgbClr val="333399"/>
                </a:solidFill>
                <a:latin typeface="Arial" charset="0"/>
              </a:rPr>
              <a:t> 2 txt </a:t>
            </a:r>
            <a:r>
              <a:rPr lang="en-US" b="1" dirty="0" err="1" smtClean="0">
                <a:solidFill>
                  <a:srgbClr val="333399"/>
                </a:solidFill>
                <a:latin typeface="Arial" charset="0"/>
              </a:rPr>
              <a:t>msg</a:t>
            </a:r>
            <a:r>
              <a:rPr lang="en-US" b="1" dirty="0" smtClean="0">
                <a:solidFill>
                  <a:srgbClr val="333399"/>
                </a:solidFill>
                <a:latin typeface="Arial" charset="0"/>
              </a:rPr>
              <a:t>?”</a:t>
            </a:r>
          </a:p>
        </p:txBody>
      </p:sp>
      <p:grpSp>
        <p:nvGrpSpPr>
          <p:cNvPr id="2" name="Group 1"/>
          <p:cNvGrpSpPr/>
          <p:nvPr/>
        </p:nvGrpSpPr>
        <p:grpSpPr>
          <a:xfrm>
            <a:off x="189230" y="2037895"/>
            <a:ext cx="8726170" cy="3579133"/>
            <a:chOff x="189230" y="2037895"/>
            <a:chExt cx="8726170" cy="3579133"/>
          </a:xfrm>
        </p:grpSpPr>
        <p:sp>
          <p:nvSpPr>
            <p:cNvPr id="7" name="Text Box 34"/>
            <p:cNvSpPr txBox="1">
              <a:spLocks noChangeArrowheads="1"/>
            </p:cNvSpPr>
            <p:nvPr/>
          </p:nvSpPr>
          <p:spPr bwMode="auto">
            <a:xfrm>
              <a:off x="189230" y="2037895"/>
              <a:ext cx="8716524" cy="822869"/>
            </a:xfrm>
            <a:prstGeom prst="rect">
              <a:avLst/>
            </a:prstGeom>
            <a:noFill/>
            <a:ln w="9525">
              <a:noFill/>
              <a:miter lim="800000"/>
              <a:headEnd/>
              <a:tailEnd/>
            </a:ln>
            <a:effectLst/>
          </p:spPr>
          <p:txBody>
            <a:bodyPr lIns="0" tIns="0" rIns="0" bIns="0"/>
            <a:lstStyle/>
            <a:p>
              <a:pPr marL="168275" indent="-168275" defTabSz="914400" fontAlgn="base">
                <a:spcBef>
                  <a:spcPct val="0"/>
                </a:spcBef>
                <a:spcAft>
                  <a:spcPts val="1200"/>
                </a:spcAft>
                <a:buFontTx/>
                <a:buChar char="•"/>
              </a:pPr>
              <a:r>
                <a:rPr lang="en-US" b="1" dirty="0" smtClean="0">
                  <a:solidFill>
                    <a:srgbClr val="000000"/>
                  </a:solidFill>
                  <a:latin typeface="Arial" charset="0"/>
                </a:rPr>
                <a:t>Are you smarter than a 5</a:t>
              </a:r>
              <a:r>
                <a:rPr lang="en-US" b="1" baseline="30000" dirty="0" smtClean="0">
                  <a:solidFill>
                    <a:srgbClr val="000000"/>
                  </a:solidFill>
                  <a:latin typeface="Arial" charset="0"/>
                </a:rPr>
                <a:t>th</a:t>
              </a:r>
              <a:r>
                <a:rPr lang="en-US" b="1" dirty="0" smtClean="0">
                  <a:solidFill>
                    <a:srgbClr val="000000"/>
                  </a:solidFill>
                  <a:latin typeface="Arial" charset="0"/>
                </a:rPr>
                <a:t> grader?</a:t>
              </a:r>
              <a:endParaRPr lang="en-US" b="1" dirty="0">
                <a:solidFill>
                  <a:srgbClr val="000000"/>
                </a:solidFill>
                <a:latin typeface="Arial" charset="0"/>
              </a:endParaRPr>
            </a:p>
            <a:p>
              <a:pPr marL="338138" indent="-169863" defTabSz="914400" fontAlgn="base">
                <a:spcBef>
                  <a:spcPct val="0"/>
                </a:spcBef>
                <a:spcAft>
                  <a:spcPts val="9600"/>
                </a:spcAft>
              </a:pPr>
              <a:r>
                <a:rPr lang="en-US" b="1" dirty="0" smtClean="0">
                  <a:solidFill>
                    <a:srgbClr val="333399"/>
                  </a:solidFill>
                  <a:latin typeface="Arial" charset="0"/>
                </a:rPr>
                <a:t>“The tourist saw the astronomer on the hill with a telescope.”</a:t>
              </a:r>
            </a:p>
          </p:txBody>
        </p:sp>
        <p:sp>
          <p:nvSpPr>
            <p:cNvPr id="8" name="Text Box 34"/>
            <p:cNvSpPr txBox="1">
              <a:spLocks noChangeArrowheads="1"/>
            </p:cNvSpPr>
            <p:nvPr/>
          </p:nvSpPr>
          <p:spPr bwMode="auto">
            <a:xfrm>
              <a:off x="4992914" y="3119844"/>
              <a:ext cx="3922486" cy="2366554"/>
            </a:xfrm>
            <a:prstGeom prst="rect">
              <a:avLst/>
            </a:prstGeom>
            <a:noFill/>
            <a:ln w="9525">
              <a:noFill/>
              <a:miter lim="800000"/>
              <a:headEnd/>
              <a:tailEnd/>
            </a:ln>
            <a:effectLst/>
          </p:spPr>
          <p:txBody>
            <a:bodyPr lIns="0" tIns="0" rIns="0" bIns="0"/>
            <a:lstStyle/>
            <a:p>
              <a:pPr marL="168275" indent="-168275" defTabSz="914400" fontAlgn="base">
                <a:spcBef>
                  <a:spcPct val="0"/>
                </a:spcBef>
                <a:spcAft>
                  <a:spcPts val="1200"/>
                </a:spcAft>
                <a:buFontTx/>
                <a:buChar char="•"/>
              </a:pPr>
              <a:r>
                <a:rPr lang="en-US" b="1" dirty="0" smtClean="0">
                  <a:solidFill>
                    <a:srgbClr val="000000"/>
                  </a:solidFill>
                  <a:latin typeface="Arial" charset="0"/>
                </a:rPr>
                <a:t>Hundreds of linguistic phenomena we must take into account to understand written language.</a:t>
              </a:r>
            </a:p>
            <a:p>
              <a:pPr marL="168275" indent="-168275" defTabSz="914400" fontAlgn="base">
                <a:spcBef>
                  <a:spcPct val="0"/>
                </a:spcBef>
                <a:spcAft>
                  <a:spcPts val="1200"/>
                </a:spcAft>
                <a:buFontTx/>
                <a:buChar char="•"/>
              </a:pPr>
              <a:r>
                <a:rPr lang="en-US" b="1" dirty="0" smtClean="0">
                  <a:solidFill>
                    <a:srgbClr val="000000"/>
                  </a:solidFill>
                  <a:latin typeface="Arial" charset="0"/>
                </a:rPr>
                <a:t>Each can not always be perfectly identified (e.g., Microsoft Word)</a:t>
              </a:r>
            </a:p>
            <a:p>
              <a:pPr marL="168275" indent="-168275" defTabSz="914400" fontAlgn="base">
                <a:spcBef>
                  <a:spcPct val="0"/>
                </a:spcBef>
                <a:spcAft>
                  <a:spcPts val="1200"/>
                </a:spcAft>
                <a:buFontTx/>
                <a:buChar char="•"/>
              </a:pPr>
              <a:r>
                <a:rPr lang="en-US" b="1" dirty="0" smtClean="0">
                  <a:solidFill>
                    <a:srgbClr val="000000"/>
                  </a:solidFill>
                  <a:latin typeface="Arial" charset="0"/>
                </a:rPr>
                <a:t>95% x 95% x … = a small number</a:t>
              </a:r>
            </a:p>
          </p:txBody>
        </p:sp>
        <p:grpSp>
          <p:nvGrpSpPr>
            <p:cNvPr id="12" name="Group 11"/>
            <p:cNvGrpSpPr/>
            <p:nvPr/>
          </p:nvGrpSpPr>
          <p:grpSpPr>
            <a:xfrm>
              <a:off x="234950" y="2839765"/>
              <a:ext cx="4338637" cy="2777263"/>
              <a:chOff x="234950" y="2752681"/>
              <a:chExt cx="4338637" cy="2777263"/>
            </a:xfrm>
          </p:grpSpPr>
          <p:pic>
            <p:nvPicPr>
              <p:cNvPr id="178177" name="Picture 1"/>
              <p:cNvPicPr>
                <a:picLocks noChangeAspect="1" noChangeArrowheads="1"/>
              </p:cNvPicPr>
              <p:nvPr/>
            </p:nvPicPr>
            <p:blipFill>
              <a:blip r:embed="rId2" cstate="print"/>
              <a:srcRect l="13898" t="22359" r="23400" b="15538"/>
              <a:stretch>
                <a:fillRect/>
              </a:stretch>
            </p:blipFill>
            <p:spPr bwMode="auto">
              <a:xfrm>
                <a:off x="234950" y="2752681"/>
                <a:ext cx="4338637" cy="2416012"/>
              </a:xfrm>
              <a:prstGeom prst="rect">
                <a:avLst/>
              </a:prstGeom>
              <a:noFill/>
              <a:ln w="9525">
                <a:noFill/>
                <a:miter lim="800000"/>
                <a:headEnd/>
                <a:tailEnd/>
              </a:ln>
            </p:spPr>
          </p:pic>
          <p:sp>
            <p:nvSpPr>
              <p:cNvPr id="11" name="Text Box 34"/>
              <p:cNvSpPr txBox="1">
                <a:spLocks noChangeArrowheads="1"/>
              </p:cNvSpPr>
              <p:nvPr/>
            </p:nvSpPr>
            <p:spPr bwMode="auto">
              <a:xfrm>
                <a:off x="568772" y="5231674"/>
                <a:ext cx="3117857" cy="298270"/>
              </a:xfrm>
              <a:prstGeom prst="rect">
                <a:avLst/>
              </a:prstGeom>
              <a:noFill/>
              <a:ln w="9525">
                <a:noFill/>
                <a:miter lim="800000"/>
                <a:headEnd/>
                <a:tailEnd/>
              </a:ln>
              <a:effectLst/>
            </p:spPr>
            <p:txBody>
              <a:bodyPr lIns="0" tIns="0" rIns="0" bIns="0"/>
              <a:lstStyle/>
              <a:p>
                <a:pPr marL="168275" indent="-168275" defTabSz="914400" fontAlgn="base">
                  <a:spcBef>
                    <a:spcPct val="0"/>
                  </a:spcBef>
                  <a:spcAft>
                    <a:spcPts val="1200"/>
                  </a:spcAft>
                </a:pPr>
                <a:r>
                  <a:rPr lang="en-US" sz="1200" b="1" kern="0" dirty="0" smtClean="0">
                    <a:solidFill>
                      <a:srgbClr val="000000"/>
                    </a:solidFill>
                    <a:latin typeface="Arial" charset="0"/>
                  </a:rPr>
                  <a:t>	D. </a:t>
                </a:r>
                <a:r>
                  <a:rPr lang="en-US" sz="1200" b="1" kern="0" dirty="0" err="1" smtClean="0">
                    <a:solidFill>
                      <a:srgbClr val="000000"/>
                    </a:solidFill>
                    <a:latin typeface="Arial" charset="0"/>
                  </a:rPr>
                  <a:t>Radev</a:t>
                </a:r>
                <a:r>
                  <a:rPr lang="en-US" sz="1200" b="1" kern="0" dirty="0" smtClean="0">
                    <a:solidFill>
                      <a:srgbClr val="000000"/>
                    </a:solidFill>
                    <a:latin typeface="Arial" charset="0"/>
                  </a:rPr>
                  <a:t>, </a:t>
                </a:r>
                <a:r>
                  <a:rPr lang="en-US" sz="1200" b="1" kern="0" dirty="0" smtClean="0">
                    <a:solidFill>
                      <a:srgbClr val="000000"/>
                    </a:solidFill>
                    <a:latin typeface="Arial" charset="0"/>
                    <a:hlinkClick r:id="rId3"/>
                  </a:rPr>
                  <a:t>Ambiguity of Language</a:t>
                </a:r>
                <a:endParaRPr lang="en-US" sz="1200" b="1" kern="0" dirty="0" smtClean="0">
                  <a:solidFill>
                    <a:srgbClr val="000000"/>
                  </a:solidFill>
                  <a:latin typeface="Arial" charset="0"/>
                </a:endParaRPr>
              </a:p>
            </p:txBody>
          </p:sp>
        </p:grpSp>
      </p:grpSp>
      <p:sp>
        <p:nvSpPr>
          <p:cNvPr id="13" name="Rectangle 12"/>
          <p:cNvSpPr>
            <a:spLocks noChangeArrowheads="1"/>
          </p:cNvSpPr>
          <p:nvPr/>
        </p:nvSpPr>
        <p:spPr bwMode="auto">
          <a:xfrm>
            <a:off x="1373188" y="1892513"/>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000000"/>
              </a:solidFill>
              <a:latin typeface="Arial" charset="0"/>
            </a:endParaRPr>
          </a:p>
        </p:txBody>
      </p:sp>
      <p:sp>
        <p:nvSpPr>
          <p:cNvPr id="14" name="Rectangle 12"/>
          <p:cNvSpPr>
            <a:spLocks noChangeArrowheads="1"/>
          </p:cNvSpPr>
          <p:nvPr/>
        </p:nvSpPr>
        <p:spPr bwMode="auto">
          <a:xfrm>
            <a:off x="1373188" y="5836339"/>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000000"/>
              </a:solidFill>
              <a:latin typeface="Arial" charset="0"/>
            </a:endParaRPr>
          </a:p>
        </p:txBody>
      </p:sp>
    </p:spTree>
    <p:extLst>
      <p:ext uri="{BB962C8B-B14F-4D97-AF65-F5344CB8AC3E}">
        <p14:creationId xmlns:p14="http://schemas.microsoft.com/office/powerpoint/2010/main" val="450031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defTabSz="914400" fontAlgn="base">
              <a:spcBef>
                <a:spcPct val="0"/>
              </a:spcBef>
              <a:spcAft>
                <a:spcPct val="0"/>
              </a:spcAft>
            </a:pPr>
            <a:endParaRPr lang="en-US" sz="2400">
              <a:solidFill>
                <a:srgbClr val="FFFFCC"/>
              </a:solidFill>
              <a:latin typeface="Arial" charset="0"/>
            </a:endParaRPr>
          </a:p>
        </p:txBody>
      </p:sp>
      <p:sp>
        <p:nvSpPr>
          <p:cNvPr id="24"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r>
              <a:rPr lang="en-US" dirty="0"/>
              <a:t>Communication Depends on Statistical Outliers</a:t>
            </a:r>
          </a:p>
        </p:txBody>
      </p:sp>
      <p:grpSp>
        <p:nvGrpSpPr>
          <p:cNvPr id="16" name="Group 15"/>
          <p:cNvGrpSpPr/>
          <p:nvPr/>
        </p:nvGrpSpPr>
        <p:grpSpPr>
          <a:xfrm>
            <a:off x="60782" y="619125"/>
            <a:ext cx="4518121" cy="4170580"/>
            <a:chOff x="60782" y="619125"/>
            <a:chExt cx="4518121" cy="4170580"/>
          </a:xfrm>
        </p:grpSpPr>
        <p:pic>
          <p:nvPicPr>
            <p:cNvPr id="249859" name="Picture 3"/>
            <p:cNvPicPr>
              <a:picLocks noChangeAspect="1" noChangeArrowheads="1"/>
            </p:cNvPicPr>
            <p:nvPr/>
          </p:nvPicPr>
          <p:blipFill>
            <a:blip r:embed="rId2" cstate="print"/>
            <a:srcRect/>
            <a:stretch>
              <a:fillRect/>
            </a:stretch>
          </p:blipFill>
          <p:spPr bwMode="auto">
            <a:xfrm>
              <a:off x="60782" y="1789790"/>
              <a:ext cx="4518121" cy="2999915"/>
            </a:xfrm>
            <a:prstGeom prst="rect">
              <a:avLst/>
            </a:prstGeom>
            <a:noFill/>
            <a:ln w="9525">
              <a:noFill/>
              <a:miter lim="800000"/>
              <a:headEnd/>
              <a:tailEnd/>
            </a:ln>
          </p:spPr>
        </p:pic>
        <p:sp>
          <p:nvSpPr>
            <p:cNvPr id="13" name="Text Box 34"/>
            <p:cNvSpPr txBox="1">
              <a:spLocks noChangeArrowheads="1"/>
            </p:cNvSpPr>
            <p:nvPr/>
          </p:nvSpPr>
          <p:spPr bwMode="auto">
            <a:xfrm>
              <a:off x="185224" y="619125"/>
              <a:ext cx="4388364" cy="977445"/>
            </a:xfrm>
            <a:prstGeom prst="rect">
              <a:avLst/>
            </a:prstGeom>
            <a:noFill/>
            <a:ln w="9525">
              <a:noFill/>
              <a:miter lim="800000"/>
              <a:headEnd/>
              <a:tailEnd/>
            </a:ln>
            <a:effectLst/>
          </p:spPr>
          <p:txBody>
            <a:bodyPr lIns="0" tIns="0" rIns="0" bIns="0"/>
            <a:lstStyle/>
            <a:p>
              <a:pPr marL="168275" indent="-168275" defTabSz="914400" fontAlgn="base">
                <a:spcBef>
                  <a:spcPct val="0"/>
                </a:spcBef>
                <a:buFontTx/>
                <a:buChar char="•"/>
              </a:pPr>
              <a:r>
                <a:rPr lang="en-US" b="1" dirty="0" smtClean="0">
                  <a:solidFill>
                    <a:srgbClr val="000000"/>
                  </a:solidFill>
                  <a:latin typeface="Arial" charset="0"/>
                </a:rPr>
                <a:t>A small percentage of words constitute a large percentage of word tokens used in conversational speech:</a:t>
              </a:r>
              <a:endParaRPr lang="en-US" sz="1400" b="1" dirty="0" smtClean="0">
                <a:solidFill>
                  <a:srgbClr val="000000"/>
                </a:solidFill>
                <a:latin typeface="Arial" charset="0"/>
              </a:endParaRPr>
            </a:p>
          </p:txBody>
        </p:sp>
      </p:grpSp>
      <p:sp>
        <p:nvSpPr>
          <p:cNvPr id="14" name="Text Box 34"/>
          <p:cNvSpPr txBox="1">
            <a:spLocks noChangeArrowheads="1"/>
          </p:cNvSpPr>
          <p:nvPr/>
        </p:nvSpPr>
        <p:spPr bwMode="auto">
          <a:xfrm>
            <a:off x="234950" y="5587988"/>
            <a:ext cx="8680450" cy="943427"/>
          </a:xfrm>
          <a:prstGeom prst="rect">
            <a:avLst/>
          </a:prstGeom>
          <a:noFill/>
          <a:ln w="9525">
            <a:noFill/>
            <a:miter lim="800000"/>
            <a:headEnd/>
            <a:tailEnd/>
          </a:ln>
          <a:effectLst/>
        </p:spPr>
        <p:txBody>
          <a:bodyPr lIns="0" tIns="0" rIns="0" bIns="0"/>
          <a:lstStyle/>
          <a:p>
            <a:pPr marL="168275" indent="-168275" defTabSz="914400" fontAlgn="base">
              <a:spcBef>
                <a:spcPct val="0"/>
              </a:spcBef>
              <a:buFontTx/>
              <a:buChar char="•"/>
            </a:pPr>
            <a:r>
              <a:rPr lang="en-US" b="1" dirty="0" smtClean="0">
                <a:solidFill>
                  <a:srgbClr val="000000"/>
                </a:solidFill>
                <a:latin typeface="Arial" charset="0"/>
              </a:rPr>
              <a:t>Consequence: the prior probability of just about any meaningful sentence is close to zero. Why?</a:t>
            </a:r>
          </a:p>
        </p:txBody>
      </p:sp>
      <p:sp>
        <p:nvSpPr>
          <p:cNvPr id="15" name="Text Box 34"/>
          <p:cNvSpPr txBox="1">
            <a:spLocks noChangeArrowheads="1"/>
          </p:cNvSpPr>
          <p:nvPr/>
        </p:nvSpPr>
        <p:spPr bwMode="auto">
          <a:xfrm>
            <a:off x="4804228" y="602342"/>
            <a:ext cx="4111171" cy="4318002"/>
          </a:xfrm>
          <a:prstGeom prst="rect">
            <a:avLst/>
          </a:prstGeom>
          <a:noFill/>
          <a:ln w="9525">
            <a:noFill/>
            <a:miter lim="800000"/>
            <a:headEnd/>
            <a:tailEnd/>
          </a:ln>
          <a:effectLst/>
        </p:spPr>
        <p:txBody>
          <a:bodyPr lIns="0" tIns="0" rIns="0" bIns="0"/>
          <a:lstStyle/>
          <a:p>
            <a:pPr marL="168275" indent="-168275" defTabSz="914400" fontAlgn="base">
              <a:spcBef>
                <a:spcPct val="0"/>
              </a:spcBef>
              <a:spcAft>
                <a:spcPts val="1200"/>
              </a:spcAft>
              <a:buFontTx/>
              <a:buChar char="•"/>
            </a:pPr>
            <a:r>
              <a:rPr lang="en-US" b="1" dirty="0" smtClean="0">
                <a:solidFill>
                  <a:srgbClr val="000000"/>
                </a:solidFill>
                <a:latin typeface="Arial" charset="0"/>
              </a:rPr>
              <a:t>Conventional statistical approaches are based on average behavior (means) and deviations from this average behavior (variance).</a:t>
            </a:r>
          </a:p>
          <a:p>
            <a:pPr marL="168275" indent="-168275" defTabSz="914400" fontAlgn="base">
              <a:spcBef>
                <a:spcPct val="0"/>
              </a:spcBef>
              <a:spcAft>
                <a:spcPts val="1200"/>
              </a:spcAft>
              <a:buFontTx/>
              <a:buChar char="•"/>
            </a:pPr>
            <a:r>
              <a:rPr lang="en-US" b="1" dirty="0" smtClean="0">
                <a:solidFill>
                  <a:srgbClr val="000000"/>
                </a:solidFill>
                <a:latin typeface="Arial" charset="0"/>
              </a:rPr>
              <a:t>Consider the sentence:</a:t>
            </a:r>
          </a:p>
          <a:p>
            <a:pPr marL="168275" indent="-168275" defTabSz="914400" fontAlgn="base">
              <a:spcBef>
                <a:spcPct val="0"/>
              </a:spcBef>
              <a:spcAft>
                <a:spcPts val="1200"/>
              </a:spcAft>
            </a:pPr>
            <a:r>
              <a:rPr lang="en-US" b="1" dirty="0" smtClean="0">
                <a:solidFill>
                  <a:srgbClr val="000000"/>
                </a:solidFill>
                <a:latin typeface="Arial" charset="0"/>
              </a:rPr>
              <a:t>	</a:t>
            </a:r>
            <a:r>
              <a:rPr lang="en-US" b="1" dirty="0" smtClean="0">
                <a:solidFill>
                  <a:srgbClr val="333399"/>
                </a:solidFill>
                <a:latin typeface="Arial" charset="0"/>
              </a:rPr>
              <a:t>“Show me all the web pages about Franklin Telephone in Oktoc County.”</a:t>
            </a:r>
          </a:p>
          <a:p>
            <a:pPr marL="168275" indent="-168275" defTabSz="914400" fontAlgn="base">
              <a:spcBef>
                <a:spcPct val="0"/>
              </a:spcBef>
              <a:spcAft>
                <a:spcPts val="1200"/>
              </a:spcAft>
              <a:buFont typeface="Arial" pitchFamily="34" charset="0"/>
              <a:buChar char="•"/>
            </a:pPr>
            <a:r>
              <a:rPr lang="en-US" b="1" dirty="0" smtClean="0">
                <a:solidFill>
                  <a:srgbClr val="000000"/>
                </a:solidFill>
                <a:latin typeface="Arial" charset="0"/>
              </a:rPr>
              <a:t>Key words such as “</a:t>
            </a:r>
            <a:r>
              <a:rPr lang="en-US" b="1" dirty="0" smtClean="0">
                <a:solidFill>
                  <a:srgbClr val="333399"/>
                </a:solidFill>
                <a:latin typeface="Arial" charset="0"/>
              </a:rPr>
              <a:t>Franklin</a:t>
            </a:r>
            <a:r>
              <a:rPr lang="en-US" b="1" dirty="0" smtClean="0">
                <a:solidFill>
                  <a:srgbClr val="000000"/>
                </a:solidFill>
                <a:latin typeface="Arial" charset="0"/>
              </a:rPr>
              <a:t>” and “</a:t>
            </a:r>
            <a:r>
              <a:rPr lang="en-US" b="1" dirty="0" smtClean="0">
                <a:solidFill>
                  <a:srgbClr val="333399"/>
                </a:solidFill>
                <a:latin typeface="Arial" charset="0"/>
              </a:rPr>
              <a:t>Oktoc</a:t>
            </a:r>
            <a:r>
              <a:rPr lang="en-US" b="1" dirty="0" smtClean="0">
                <a:solidFill>
                  <a:srgbClr val="000000"/>
                </a:solidFill>
                <a:latin typeface="Arial" charset="0"/>
              </a:rPr>
              <a:t>” play a significant role in the meaning of the sentence.</a:t>
            </a:r>
          </a:p>
          <a:p>
            <a:pPr marL="168275" indent="-168275" defTabSz="914400" fontAlgn="base">
              <a:spcBef>
                <a:spcPct val="0"/>
              </a:spcBef>
              <a:spcAft>
                <a:spcPts val="1200"/>
              </a:spcAft>
              <a:buFont typeface="Arial" pitchFamily="34" charset="0"/>
              <a:buChar char="•"/>
            </a:pPr>
            <a:r>
              <a:rPr lang="en-US" b="1" dirty="0" smtClean="0">
                <a:solidFill>
                  <a:srgbClr val="000000"/>
                </a:solidFill>
                <a:latin typeface="Arial" charset="0"/>
              </a:rPr>
              <a:t>What are the </a:t>
            </a:r>
            <a:r>
              <a:rPr lang="en-US" b="1" dirty="0" smtClean="0">
                <a:solidFill>
                  <a:srgbClr val="333399"/>
                </a:solidFill>
                <a:latin typeface="Arial" charset="0"/>
              </a:rPr>
              <a:t>prior probabilities </a:t>
            </a:r>
            <a:r>
              <a:rPr lang="en-US" b="1" dirty="0" smtClean="0">
                <a:solidFill>
                  <a:srgbClr val="000000"/>
                </a:solidFill>
                <a:latin typeface="Arial" charset="0"/>
              </a:rPr>
              <a:t>of these words?</a:t>
            </a:r>
          </a:p>
        </p:txBody>
      </p:sp>
      <p:sp>
        <p:nvSpPr>
          <p:cNvPr id="12" name="Rectangle 12"/>
          <p:cNvSpPr>
            <a:spLocks noChangeArrowheads="1"/>
          </p:cNvSpPr>
          <p:nvPr/>
        </p:nvSpPr>
        <p:spPr bwMode="auto">
          <a:xfrm>
            <a:off x="1373188" y="5230811"/>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000000"/>
              </a:solidFill>
              <a:latin typeface="Arial" charset="0"/>
            </a:endParaRPr>
          </a:p>
        </p:txBody>
      </p:sp>
    </p:spTree>
    <p:extLst>
      <p:ext uri="{BB962C8B-B14F-4D97-AF65-F5344CB8AC3E}">
        <p14:creationId xmlns:p14="http://schemas.microsoft.com/office/powerpoint/2010/main" val="3139929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0" y="-32497"/>
            <a:ext cx="9173390"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r>
              <a:rPr lang="en-US" dirty="0"/>
              <a:t>Human Performance is Impressive</a:t>
            </a:r>
          </a:p>
        </p:txBody>
      </p:sp>
      <p:sp>
        <p:nvSpPr>
          <p:cNvPr id="66" name="Text Box 92"/>
          <p:cNvSpPr txBox="1">
            <a:spLocks noChangeArrowheads="1"/>
          </p:cNvSpPr>
          <p:nvPr/>
        </p:nvSpPr>
        <p:spPr bwMode="auto">
          <a:xfrm>
            <a:off x="4562475" y="725045"/>
            <a:ext cx="4470400" cy="5493812"/>
          </a:xfrm>
          <a:prstGeom prst="rect">
            <a:avLst/>
          </a:prstGeom>
          <a:noFill/>
          <a:ln w="12700">
            <a:noFill/>
            <a:miter lim="800000"/>
            <a:headEnd type="none" w="sm" len="sm"/>
            <a:tailEnd type="none" w="sm" len="sm"/>
          </a:ln>
          <a:effectLst/>
        </p:spPr>
        <p:txBody>
          <a:bodyPr>
            <a:spAutoFit/>
          </a:bodyPr>
          <a:lstStyle/>
          <a:p>
            <a:pPr marL="171450" indent="-171450" defTabSz="914400" fontAlgn="base">
              <a:spcBef>
                <a:spcPct val="0"/>
              </a:spcBef>
              <a:spcAft>
                <a:spcPct val="0"/>
              </a:spcAft>
              <a:buFontTx/>
              <a:buChar char="•"/>
            </a:pPr>
            <a:r>
              <a:rPr lang="en-US" b="1" dirty="0">
                <a:solidFill>
                  <a:srgbClr val="000000"/>
                </a:solidFill>
                <a:latin typeface="Arial" charset="0"/>
              </a:rPr>
              <a:t>Human performance exceeds </a:t>
            </a:r>
            <a:r>
              <a:rPr lang="en-US" b="1" dirty="0" smtClean="0">
                <a:solidFill>
                  <a:srgbClr val="000000"/>
                </a:solidFill>
                <a:latin typeface="Arial" charset="0"/>
              </a:rPr>
              <a:t>machine performance </a:t>
            </a:r>
            <a:r>
              <a:rPr lang="en-US" b="1" dirty="0">
                <a:solidFill>
                  <a:srgbClr val="000000"/>
                </a:solidFill>
                <a:latin typeface="Arial" charset="0"/>
              </a:rPr>
              <a:t>by a factor ranging </a:t>
            </a:r>
            <a:r>
              <a:rPr lang="en-US" b="1" dirty="0" smtClean="0">
                <a:solidFill>
                  <a:srgbClr val="000000"/>
                </a:solidFill>
                <a:latin typeface="Arial" charset="0"/>
              </a:rPr>
              <a:t>from 4x </a:t>
            </a:r>
            <a:r>
              <a:rPr lang="en-US" b="1" dirty="0">
                <a:solidFill>
                  <a:srgbClr val="000000"/>
                </a:solidFill>
                <a:latin typeface="Arial" charset="0"/>
              </a:rPr>
              <a:t>to 10x depending on the task.</a:t>
            </a:r>
          </a:p>
          <a:p>
            <a:pPr marL="171450" indent="-171450" defTabSz="914400" fontAlgn="base">
              <a:lnSpc>
                <a:spcPct val="50000"/>
              </a:lnSpc>
              <a:spcBef>
                <a:spcPct val="0"/>
              </a:spcBef>
              <a:spcAft>
                <a:spcPct val="0"/>
              </a:spcAft>
            </a:pPr>
            <a:endParaRPr lang="en-US" b="1" dirty="0">
              <a:solidFill>
                <a:srgbClr val="000000"/>
              </a:solidFill>
              <a:latin typeface="Arial" charset="0"/>
            </a:endParaRPr>
          </a:p>
          <a:p>
            <a:pPr marL="171450" indent="-171450" defTabSz="914400" fontAlgn="base">
              <a:spcBef>
                <a:spcPct val="0"/>
              </a:spcBef>
              <a:spcAft>
                <a:spcPct val="0"/>
              </a:spcAft>
              <a:buFontTx/>
              <a:buChar char="•"/>
            </a:pPr>
            <a:r>
              <a:rPr lang="en-US" b="1" dirty="0">
                <a:solidFill>
                  <a:srgbClr val="000000"/>
                </a:solidFill>
                <a:latin typeface="Arial" charset="0"/>
              </a:rPr>
              <a:t>On some tasks, such as credit card   number recognition, machine   performance exceeds humans due to human memory retrieval capacity.</a:t>
            </a:r>
          </a:p>
          <a:p>
            <a:pPr marL="171450" indent="-171450" defTabSz="914400" fontAlgn="base">
              <a:spcBef>
                <a:spcPct val="0"/>
              </a:spcBef>
              <a:spcAft>
                <a:spcPct val="0"/>
              </a:spcAft>
              <a:buFontTx/>
              <a:buChar char="•"/>
            </a:pPr>
            <a:endParaRPr lang="en-US" b="1" dirty="0">
              <a:solidFill>
                <a:srgbClr val="000000"/>
              </a:solidFill>
              <a:latin typeface="Arial" charset="0"/>
            </a:endParaRPr>
          </a:p>
          <a:p>
            <a:pPr marL="171450" indent="-171450" defTabSz="914400" fontAlgn="base">
              <a:spcBef>
                <a:spcPct val="0"/>
              </a:spcBef>
              <a:spcAft>
                <a:spcPct val="0"/>
              </a:spcAft>
              <a:buFontTx/>
              <a:buChar char="•"/>
            </a:pPr>
            <a:r>
              <a:rPr lang="en-US" b="1" dirty="0">
                <a:solidFill>
                  <a:srgbClr val="000000"/>
                </a:solidFill>
                <a:latin typeface="Arial" charset="0"/>
              </a:rPr>
              <a:t>The nature of the noise is as important  as the SNR (e.g., cellular phones).</a:t>
            </a:r>
          </a:p>
          <a:p>
            <a:pPr marL="171450" indent="-171450" defTabSz="914400" fontAlgn="base">
              <a:lnSpc>
                <a:spcPct val="50000"/>
              </a:lnSpc>
              <a:spcBef>
                <a:spcPct val="0"/>
              </a:spcBef>
              <a:spcAft>
                <a:spcPct val="0"/>
              </a:spcAft>
            </a:pPr>
            <a:endParaRPr lang="en-US" b="1" dirty="0">
              <a:solidFill>
                <a:srgbClr val="000000"/>
              </a:solidFill>
              <a:latin typeface="Arial" charset="0"/>
            </a:endParaRPr>
          </a:p>
          <a:p>
            <a:pPr marL="171450" indent="-171450" defTabSz="914400" fontAlgn="base">
              <a:spcBef>
                <a:spcPct val="0"/>
              </a:spcBef>
              <a:spcAft>
                <a:spcPct val="0"/>
              </a:spcAft>
              <a:buFontTx/>
              <a:buChar char="•"/>
            </a:pPr>
            <a:r>
              <a:rPr lang="en-US" b="1" dirty="0">
                <a:solidFill>
                  <a:srgbClr val="000000"/>
                </a:solidFill>
                <a:latin typeface="Arial" charset="0"/>
              </a:rPr>
              <a:t>A primary failure mode for humans is inattention.</a:t>
            </a:r>
          </a:p>
          <a:p>
            <a:pPr marL="171450" indent="-171450" defTabSz="914400" fontAlgn="base">
              <a:lnSpc>
                <a:spcPct val="50000"/>
              </a:lnSpc>
              <a:spcBef>
                <a:spcPct val="0"/>
              </a:spcBef>
              <a:spcAft>
                <a:spcPct val="0"/>
              </a:spcAft>
            </a:pPr>
            <a:endParaRPr lang="en-US" b="1" dirty="0">
              <a:solidFill>
                <a:srgbClr val="000000"/>
              </a:solidFill>
              <a:latin typeface="Arial" charset="0"/>
            </a:endParaRPr>
          </a:p>
          <a:p>
            <a:pPr marL="171450" indent="-171450" defTabSz="914400" fontAlgn="base">
              <a:spcBef>
                <a:spcPct val="0"/>
              </a:spcBef>
              <a:spcAft>
                <a:spcPct val="0"/>
              </a:spcAft>
              <a:buFontTx/>
              <a:buChar char="•"/>
            </a:pPr>
            <a:r>
              <a:rPr lang="en-US" b="1" dirty="0">
                <a:solidFill>
                  <a:srgbClr val="000000"/>
                </a:solidFill>
                <a:latin typeface="Arial" charset="0"/>
              </a:rPr>
              <a:t>A second major failure mode is the lack  of familiarity with the domain (i.e.,   business terms and corporation names).</a:t>
            </a:r>
          </a:p>
        </p:txBody>
      </p:sp>
      <p:grpSp>
        <p:nvGrpSpPr>
          <p:cNvPr id="72" name="Group 71"/>
          <p:cNvGrpSpPr/>
          <p:nvPr/>
        </p:nvGrpSpPr>
        <p:grpSpPr>
          <a:xfrm>
            <a:off x="156483" y="948193"/>
            <a:ext cx="4162425" cy="5184577"/>
            <a:chOff x="156483" y="948193"/>
            <a:chExt cx="4162425" cy="5184577"/>
          </a:xfrm>
        </p:grpSpPr>
        <p:sp>
          <p:nvSpPr>
            <p:cNvPr id="118794" name="Rectangle 10"/>
            <p:cNvSpPr>
              <a:spLocks noChangeArrowheads="1"/>
            </p:cNvSpPr>
            <p:nvPr/>
          </p:nvSpPr>
          <p:spPr bwMode="auto">
            <a:xfrm>
              <a:off x="305708" y="3596143"/>
              <a:ext cx="3557588" cy="698500"/>
            </a:xfrm>
            <a:prstGeom prst="rect">
              <a:avLst/>
            </a:prstGeom>
            <a:noFill/>
            <a:ln w="9525">
              <a:noFill/>
              <a:miter lim="800000"/>
              <a:headEnd/>
              <a:tailEnd/>
            </a:ln>
            <a:effectLst/>
          </p:spPr>
          <p:txBody>
            <a:bodyPr lIns="91429" tIns="45714" rIns="91429" bIns="45714"/>
            <a:lstStyle/>
            <a:p>
              <a:pPr marL="342900" indent="-342900" defTabSz="914400" fontAlgn="base">
                <a:spcBef>
                  <a:spcPct val="0"/>
                </a:spcBef>
                <a:spcAft>
                  <a:spcPct val="0"/>
                </a:spcAft>
              </a:pPr>
              <a:endParaRPr lang="en-US" sz="1400" b="1">
                <a:solidFill>
                  <a:srgbClr val="FFFFCC"/>
                </a:solidFill>
                <a:latin typeface="Arial" charset="0"/>
              </a:endParaRPr>
            </a:p>
          </p:txBody>
        </p:sp>
        <p:sp>
          <p:nvSpPr>
            <p:cNvPr id="6" name="Line 88"/>
            <p:cNvSpPr>
              <a:spLocks noChangeShapeType="1"/>
            </p:cNvSpPr>
            <p:nvPr/>
          </p:nvSpPr>
          <p:spPr bwMode="auto">
            <a:xfrm>
              <a:off x="3918858" y="3794580"/>
              <a:ext cx="285750" cy="57150"/>
            </a:xfrm>
            <a:prstGeom prst="line">
              <a:avLst/>
            </a:prstGeom>
            <a:noFill/>
            <a:ln w="44450">
              <a:solidFill>
                <a:srgbClr val="003399"/>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7" name="Text Box 42"/>
            <p:cNvSpPr txBox="1">
              <a:spLocks noChangeArrowheads="1"/>
            </p:cNvSpPr>
            <p:nvPr/>
          </p:nvSpPr>
          <p:spPr bwMode="auto">
            <a:xfrm>
              <a:off x="512083" y="4977268"/>
              <a:ext cx="444352" cy="307777"/>
            </a:xfrm>
            <a:prstGeom prst="rect">
              <a:avLst/>
            </a:prstGeom>
            <a:no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a:solidFill>
                    <a:srgbClr val="000000"/>
                  </a:solidFill>
                  <a:latin typeface="Arial" charset="0"/>
                </a:rPr>
                <a:t>0%</a:t>
              </a:r>
            </a:p>
          </p:txBody>
        </p:sp>
        <p:sp>
          <p:nvSpPr>
            <p:cNvPr id="8" name="Text Box 43"/>
            <p:cNvSpPr txBox="1">
              <a:spLocks noChangeArrowheads="1"/>
            </p:cNvSpPr>
            <p:nvPr/>
          </p:nvSpPr>
          <p:spPr bwMode="auto">
            <a:xfrm>
              <a:off x="502558" y="4034293"/>
              <a:ext cx="444352" cy="307777"/>
            </a:xfrm>
            <a:prstGeom prst="rect">
              <a:avLst/>
            </a:prstGeom>
            <a:no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a:solidFill>
                    <a:srgbClr val="000000"/>
                  </a:solidFill>
                  <a:latin typeface="Arial" charset="0"/>
                </a:rPr>
                <a:t>5%</a:t>
              </a:r>
            </a:p>
          </p:txBody>
        </p:sp>
        <p:sp>
          <p:nvSpPr>
            <p:cNvPr id="10" name="Text Box 44"/>
            <p:cNvSpPr txBox="1">
              <a:spLocks noChangeArrowheads="1"/>
            </p:cNvSpPr>
            <p:nvPr/>
          </p:nvSpPr>
          <p:spPr bwMode="auto">
            <a:xfrm>
              <a:off x="435883" y="2157868"/>
              <a:ext cx="543739" cy="307777"/>
            </a:xfrm>
            <a:prstGeom prst="rect">
              <a:avLst/>
            </a:prstGeom>
            <a:no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a:solidFill>
                    <a:srgbClr val="000000"/>
                  </a:solidFill>
                  <a:latin typeface="Arial" charset="0"/>
                </a:rPr>
                <a:t>15%</a:t>
              </a:r>
            </a:p>
          </p:txBody>
        </p:sp>
        <p:sp>
          <p:nvSpPr>
            <p:cNvPr id="11" name="Text Box 45"/>
            <p:cNvSpPr txBox="1">
              <a:spLocks noChangeArrowheads="1"/>
            </p:cNvSpPr>
            <p:nvPr/>
          </p:nvSpPr>
          <p:spPr bwMode="auto">
            <a:xfrm>
              <a:off x="435883" y="1233943"/>
              <a:ext cx="543739" cy="307777"/>
            </a:xfrm>
            <a:prstGeom prst="rect">
              <a:avLst/>
            </a:prstGeom>
            <a:no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a:solidFill>
                    <a:srgbClr val="000000"/>
                  </a:solidFill>
                  <a:latin typeface="Arial" charset="0"/>
                </a:rPr>
                <a:t>20%</a:t>
              </a:r>
            </a:p>
          </p:txBody>
        </p:sp>
        <p:sp>
          <p:nvSpPr>
            <p:cNvPr id="12" name="Text Box 46"/>
            <p:cNvSpPr txBox="1">
              <a:spLocks noChangeArrowheads="1"/>
            </p:cNvSpPr>
            <p:nvPr/>
          </p:nvSpPr>
          <p:spPr bwMode="auto">
            <a:xfrm>
              <a:off x="416833" y="3110368"/>
              <a:ext cx="543739" cy="307777"/>
            </a:xfrm>
            <a:prstGeom prst="rect">
              <a:avLst/>
            </a:prstGeom>
            <a:no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a:solidFill>
                    <a:srgbClr val="000000"/>
                  </a:solidFill>
                  <a:latin typeface="Arial" charset="0"/>
                </a:rPr>
                <a:t>10%</a:t>
              </a:r>
            </a:p>
          </p:txBody>
        </p:sp>
        <p:sp>
          <p:nvSpPr>
            <p:cNvPr id="13" name="Line 4"/>
            <p:cNvSpPr>
              <a:spLocks noChangeShapeType="1"/>
            </p:cNvSpPr>
            <p:nvPr/>
          </p:nvSpPr>
          <p:spPr bwMode="auto">
            <a:xfrm>
              <a:off x="4299858" y="1356180"/>
              <a:ext cx="0" cy="342900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14" name="Line 7"/>
            <p:cNvSpPr>
              <a:spLocks noChangeShapeType="1"/>
            </p:cNvSpPr>
            <p:nvPr/>
          </p:nvSpPr>
          <p:spPr bwMode="auto">
            <a:xfrm>
              <a:off x="947058" y="1356180"/>
              <a:ext cx="0" cy="342900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15" name="Line 8"/>
            <p:cNvSpPr>
              <a:spLocks noChangeShapeType="1"/>
            </p:cNvSpPr>
            <p:nvPr/>
          </p:nvSpPr>
          <p:spPr bwMode="auto">
            <a:xfrm>
              <a:off x="2204358" y="1356180"/>
              <a:ext cx="0" cy="417195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16" name="Line 9"/>
            <p:cNvSpPr>
              <a:spLocks noChangeShapeType="1"/>
            </p:cNvSpPr>
            <p:nvPr/>
          </p:nvSpPr>
          <p:spPr bwMode="auto">
            <a:xfrm>
              <a:off x="3061608" y="1356180"/>
              <a:ext cx="0" cy="415290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17" name="Line 12"/>
            <p:cNvSpPr>
              <a:spLocks noChangeShapeType="1"/>
            </p:cNvSpPr>
            <p:nvPr/>
          </p:nvSpPr>
          <p:spPr bwMode="auto">
            <a:xfrm flipH="1">
              <a:off x="947058" y="3261180"/>
              <a:ext cx="3343275"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18" name="Line 13"/>
            <p:cNvSpPr>
              <a:spLocks noChangeShapeType="1"/>
            </p:cNvSpPr>
            <p:nvPr/>
          </p:nvSpPr>
          <p:spPr bwMode="auto">
            <a:xfrm flipH="1" flipV="1">
              <a:off x="947058" y="3642180"/>
              <a:ext cx="335280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19" name="Line 14"/>
            <p:cNvSpPr>
              <a:spLocks noChangeShapeType="1"/>
            </p:cNvSpPr>
            <p:nvPr/>
          </p:nvSpPr>
          <p:spPr bwMode="auto">
            <a:xfrm flipH="1">
              <a:off x="947058" y="4023180"/>
              <a:ext cx="335280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20" name="Line 15"/>
            <p:cNvSpPr>
              <a:spLocks noChangeShapeType="1"/>
            </p:cNvSpPr>
            <p:nvPr/>
          </p:nvSpPr>
          <p:spPr bwMode="auto">
            <a:xfrm flipH="1">
              <a:off x="966108" y="4194630"/>
              <a:ext cx="3324225"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21" name="Line 16"/>
            <p:cNvSpPr>
              <a:spLocks noChangeShapeType="1"/>
            </p:cNvSpPr>
            <p:nvPr/>
          </p:nvSpPr>
          <p:spPr bwMode="auto">
            <a:xfrm flipH="1" flipV="1">
              <a:off x="947058" y="4385130"/>
              <a:ext cx="3343275"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22" name="Line 17"/>
            <p:cNvSpPr>
              <a:spLocks noChangeShapeType="1"/>
            </p:cNvSpPr>
            <p:nvPr/>
          </p:nvSpPr>
          <p:spPr bwMode="auto">
            <a:xfrm flipH="1" flipV="1">
              <a:off x="966108" y="4575630"/>
              <a:ext cx="333375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23" name="Line 18"/>
            <p:cNvSpPr>
              <a:spLocks noChangeShapeType="1"/>
            </p:cNvSpPr>
            <p:nvPr/>
          </p:nvSpPr>
          <p:spPr bwMode="auto">
            <a:xfrm flipH="1" flipV="1">
              <a:off x="947058" y="1756230"/>
              <a:ext cx="335280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25" name="Line 20"/>
            <p:cNvSpPr>
              <a:spLocks noChangeShapeType="1"/>
            </p:cNvSpPr>
            <p:nvPr/>
          </p:nvSpPr>
          <p:spPr bwMode="auto">
            <a:xfrm flipH="1">
              <a:off x="966108" y="2118180"/>
              <a:ext cx="333375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26" name="Line 21"/>
            <p:cNvSpPr>
              <a:spLocks noChangeShapeType="1"/>
            </p:cNvSpPr>
            <p:nvPr/>
          </p:nvSpPr>
          <p:spPr bwMode="auto">
            <a:xfrm flipH="1">
              <a:off x="947058" y="2308680"/>
              <a:ext cx="335280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27" name="Line 23"/>
            <p:cNvSpPr>
              <a:spLocks noChangeShapeType="1"/>
            </p:cNvSpPr>
            <p:nvPr/>
          </p:nvSpPr>
          <p:spPr bwMode="auto">
            <a:xfrm flipH="1">
              <a:off x="947058" y="1546680"/>
              <a:ext cx="337185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28" name="Line 24"/>
            <p:cNvSpPr>
              <a:spLocks noChangeShapeType="1"/>
            </p:cNvSpPr>
            <p:nvPr/>
          </p:nvSpPr>
          <p:spPr bwMode="auto">
            <a:xfrm flipH="1">
              <a:off x="947058" y="1356180"/>
              <a:ext cx="335280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29" name="Line 25"/>
            <p:cNvSpPr>
              <a:spLocks noChangeShapeType="1"/>
            </p:cNvSpPr>
            <p:nvPr/>
          </p:nvSpPr>
          <p:spPr bwMode="auto">
            <a:xfrm flipH="1">
              <a:off x="966108" y="1927680"/>
              <a:ext cx="333375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30" name="Line 26"/>
            <p:cNvSpPr>
              <a:spLocks noChangeShapeType="1"/>
            </p:cNvSpPr>
            <p:nvPr/>
          </p:nvSpPr>
          <p:spPr bwMode="auto">
            <a:xfrm flipH="1" flipV="1">
              <a:off x="947058" y="2880180"/>
              <a:ext cx="335280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31" name="Line 27"/>
            <p:cNvSpPr>
              <a:spLocks noChangeShapeType="1"/>
            </p:cNvSpPr>
            <p:nvPr/>
          </p:nvSpPr>
          <p:spPr bwMode="auto">
            <a:xfrm flipH="1" flipV="1">
              <a:off x="947058" y="2499180"/>
              <a:ext cx="335280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32" name="Line 28"/>
            <p:cNvSpPr>
              <a:spLocks noChangeShapeType="1"/>
            </p:cNvSpPr>
            <p:nvPr/>
          </p:nvSpPr>
          <p:spPr bwMode="auto">
            <a:xfrm flipH="1" flipV="1">
              <a:off x="966108" y="2689680"/>
              <a:ext cx="333375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33" name="Line 29"/>
            <p:cNvSpPr>
              <a:spLocks noChangeShapeType="1"/>
            </p:cNvSpPr>
            <p:nvPr/>
          </p:nvSpPr>
          <p:spPr bwMode="auto">
            <a:xfrm flipH="1">
              <a:off x="947058" y="3070680"/>
              <a:ext cx="3343275"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34" name="Line 30"/>
            <p:cNvSpPr>
              <a:spLocks noChangeShapeType="1"/>
            </p:cNvSpPr>
            <p:nvPr/>
          </p:nvSpPr>
          <p:spPr bwMode="auto">
            <a:xfrm flipH="1" flipV="1">
              <a:off x="966108" y="3832680"/>
              <a:ext cx="333375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35" name="Line 31"/>
            <p:cNvSpPr>
              <a:spLocks noChangeShapeType="1"/>
            </p:cNvSpPr>
            <p:nvPr/>
          </p:nvSpPr>
          <p:spPr bwMode="auto">
            <a:xfrm flipH="1">
              <a:off x="947058" y="3451680"/>
              <a:ext cx="335280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36" name="Line 33"/>
            <p:cNvSpPr>
              <a:spLocks noChangeShapeType="1"/>
            </p:cNvSpPr>
            <p:nvPr/>
          </p:nvSpPr>
          <p:spPr bwMode="auto">
            <a:xfrm>
              <a:off x="3899808" y="1356180"/>
              <a:ext cx="0" cy="415290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37" name="Line 35"/>
            <p:cNvSpPr>
              <a:spLocks noChangeShapeType="1"/>
            </p:cNvSpPr>
            <p:nvPr/>
          </p:nvSpPr>
          <p:spPr bwMode="auto">
            <a:xfrm>
              <a:off x="1366158" y="1356180"/>
              <a:ext cx="0" cy="415290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38" name="Line 49"/>
            <p:cNvSpPr>
              <a:spLocks noChangeShapeType="1"/>
            </p:cNvSpPr>
            <p:nvPr/>
          </p:nvSpPr>
          <p:spPr bwMode="auto">
            <a:xfrm flipV="1">
              <a:off x="947058" y="1356180"/>
              <a:ext cx="3352800" cy="0"/>
            </a:xfrm>
            <a:prstGeom prst="line">
              <a:avLst/>
            </a:prstGeom>
            <a:noFill/>
            <a:ln w="127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39" name="Text Box 59"/>
            <p:cNvSpPr txBox="1">
              <a:spLocks noChangeArrowheads="1"/>
            </p:cNvSpPr>
            <p:nvPr/>
          </p:nvSpPr>
          <p:spPr bwMode="auto">
            <a:xfrm>
              <a:off x="1026433" y="5501143"/>
              <a:ext cx="671979" cy="307777"/>
            </a:xfrm>
            <a:prstGeom prst="rect">
              <a:avLst/>
            </a:prstGeom>
            <a:no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a:solidFill>
                    <a:srgbClr val="000000"/>
                  </a:solidFill>
                  <a:latin typeface="Arial" charset="0"/>
                </a:rPr>
                <a:t>10 dB</a:t>
              </a:r>
            </a:p>
          </p:txBody>
        </p:sp>
        <p:sp>
          <p:nvSpPr>
            <p:cNvPr id="40" name="Text Box 60"/>
            <p:cNvSpPr txBox="1">
              <a:spLocks noChangeArrowheads="1"/>
            </p:cNvSpPr>
            <p:nvPr/>
          </p:nvSpPr>
          <p:spPr bwMode="auto">
            <a:xfrm>
              <a:off x="1883683" y="5501143"/>
              <a:ext cx="671979" cy="307777"/>
            </a:xfrm>
            <a:prstGeom prst="rect">
              <a:avLst/>
            </a:prstGeom>
            <a:no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a:solidFill>
                    <a:srgbClr val="000000"/>
                  </a:solidFill>
                  <a:latin typeface="Arial" charset="0"/>
                </a:rPr>
                <a:t>16 dB</a:t>
              </a:r>
            </a:p>
          </p:txBody>
        </p:sp>
        <p:sp>
          <p:nvSpPr>
            <p:cNvPr id="41" name="Text Box 61"/>
            <p:cNvSpPr txBox="1">
              <a:spLocks noChangeArrowheads="1"/>
            </p:cNvSpPr>
            <p:nvPr/>
          </p:nvSpPr>
          <p:spPr bwMode="auto">
            <a:xfrm>
              <a:off x="2759983" y="5501143"/>
              <a:ext cx="671979" cy="307777"/>
            </a:xfrm>
            <a:prstGeom prst="rect">
              <a:avLst/>
            </a:prstGeom>
            <a:no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a:solidFill>
                    <a:srgbClr val="000000"/>
                  </a:solidFill>
                  <a:latin typeface="Arial" charset="0"/>
                </a:rPr>
                <a:t>22 dB</a:t>
              </a:r>
            </a:p>
          </p:txBody>
        </p:sp>
        <p:sp>
          <p:nvSpPr>
            <p:cNvPr id="42" name="Text Box 62"/>
            <p:cNvSpPr txBox="1">
              <a:spLocks noChangeArrowheads="1"/>
            </p:cNvSpPr>
            <p:nvPr/>
          </p:nvSpPr>
          <p:spPr bwMode="auto">
            <a:xfrm>
              <a:off x="3598183" y="5482093"/>
              <a:ext cx="641522" cy="307777"/>
            </a:xfrm>
            <a:prstGeom prst="rect">
              <a:avLst/>
            </a:prstGeom>
            <a:no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a:solidFill>
                    <a:srgbClr val="000000"/>
                  </a:solidFill>
                  <a:latin typeface="Arial" charset="0"/>
                </a:rPr>
                <a:t>Quiet</a:t>
              </a:r>
            </a:p>
          </p:txBody>
        </p:sp>
        <p:sp>
          <p:nvSpPr>
            <p:cNvPr id="43" name="Line 65"/>
            <p:cNvSpPr>
              <a:spLocks noChangeShapeType="1"/>
            </p:cNvSpPr>
            <p:nvPr/>
          </p:nvSpPr>
          <p:spPr bwMode="auto">
            <a:xfrm flipH="1">
              <a:off x="947058" y="4947105"/>
              <a:ext cx="3343275" cy="9525"/>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44" name="Line 66"/>
            <p:cNvSpPr>
              <a:spLocks noChangeShapeType="1"/>
            </p:cNvSpPr>
            <p:nvPr/>
          </p:nvSpPr>
          <p:spPr bwMode="auto">
            <a:xfrm flipH="1" flipV="1">
              <a:off x="966108" y="5128080"/>
              <a:ext cx="333375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45" name="Line 67"/>
            <p:cNvSpPr>
              <a:spLocks noChangeShapeType="1"/>
            </p:cNvSpPr>
            <p:nvPr/>
          </p:nvSpPr>
          <p:spPr bwMode="auto">
            <a:xfrm flipH="1" flipV="1">
              <a:off x="947058" y="5318580"/>
              <a:ext cx="335280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46" name="Line 68"/>
            <p:cNvSpPr>
              <a:spLocks noChangeShapeType="1"/>
            </p:cNvSpPr>
            <p:nvPr/>
          </p:nvSpPr>
          <p:spPr bwMode="auto">
            <a:xfrm flipH="1" flipV="1">
              <a:off x="966108" y="5509080"/>
              <a:ext cx="333375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47" name="Line 69"/>
            <p:cNvSpPr>
              <a:spLocks noChangeShapeType="1"/>
            </p:cNvSpPr>
            <p:nvPr/>
          </p:nvSpPr>
          <p:spPr bwMode="auto">
            <a:xfrm flipH="1" flipV="1">
              <a:off x="966108" y="4766130"/>
              <a:ext cx="333375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48" name="Line 71"/>
            <p:cNvSpPr>
              <a:spLocks noChangeShapeType="1"/>
            </p:cNvSpPr>
            <p:nvPr/>
          </p:nvSpPr>
          <p:spPr bwMode="auto">
            <a:xfrm flipV="1">
              <a:off x="966108" y="5509080"/>
              <a:ext cx="3352800" cy="0"/>
            </a:xfrm>
            <a:prstGeom prst="line">
              <a:avLst/>
            </a:prstGeom>
            <a:noFill/>
            <a:ln w="127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49" name="Text Box 52"/>
            <p:cNvSpPr txBox="1">
              <a:spLocks noChangeArrowheads="1"/>
            </p:cNvSpPr>
            <p:nvPr/>
          </p:nvSpPr>
          <p:spPr bwMode="auto">
            <a:xfrm>
              <a:off x="1102633" y="1538743"/>
              <a:ext cx="3210879" cy="307777"/>
            </a:xfrm>
            <a:prstGeom prst="rect">
              <a:avLst/>
            </a:prstGeom>
            <a:solidFill>
              <a:srgbClr val="FFFFFF"/>
            </a:solid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dirty="0">
                  <a:solidFill>
                    <a:srgbClr val="000000"/>
                  </a:solidFill>
                  <a:latin typeface="Arial" charset="0"/>
                </a:rPr>
                <a:t>Wall Street Journal (Additive Noise)</a:t>
              </a:r>
            </a:p>
          </p:txBody>
        </p:sp>
        <p:sp>
          <p:nvSpPr>
            <p:cNvPr id="50" name="Text Box 53"/>
            <p:cNvSpPr txBox="1">
              <a:spLocks noChangeArrowheads="1"/>
            </p:cNvSpPr>
            <p:nvPr/>
          </p:nvSpPr>
          <p:spPr bwMode="auto">
            <a:xfrm>
              <a:off x="1502683" y="2497593"/>
              <a:ext cx="998991" cy="307777"/>
            </a:xfrm>
            <a:prstGeom prst="rect">
              <a:avLst/>
            </a:prstGeom>
            <a:solidFill>
              <a:srgbClr val="FFFFFF"/>
            </a:solid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dirty="0">
                  <a:solidFill>
                    <a:srgbClr val="000000"/>
                  </a:solidFill>
                  <a:latin typeface="Arial" charset="0"/>
                </a:rPr>
                <a:t>Machines</a:t>
              </a:r>
            </a:p>
          </p:txBody>
        </p:sp>
        <p:sp>
          <p:nvSpPr>
            <p:cNvPr id="51" name="Text Box 54"/>
            <p:cNvSpPr txBox="1">
              <a:spLocks noChangeArrowheads="1"/>
            </p:cNvSpPr>
            <p:nvPr/>
          </p:nvSpPr>
          <p:spPr bwMode="auto">
            <a:xfrm>
              <a:off x="1293133" y="4396243"/>
              <a:ext cx="2731838" cy="307777"/>
            </a:xfrm>
            <a:prstGeom prst="rect">
              <a:avLst/>
            </a:prstGeom>
            <a:solidFill>
              <a:srgbClr val="FFFFFF"/>
            </a:solid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dirty="0">
                  <a:solidFill>
                    <a:srgbClr val="000000"/>
                  </a:solidFill>
                  <a:latin typeface="Arial" charset="0"/>
                </a:rPr>
                <a:t>Human Listeners (Committee)</a:t>
              </a:r>
            </a:p>
          </p:txBody>
        </p:sp>
        <p:sp>
          <p:nvSpPr>
            <p:cNvPr id="52" name="Text Box 58"/>
            <p:cNvSpPr txBox="1">
              <a:spLocks noChangeArrowheads="1"/>
            </p:cNvSpPr>
            <p:nvPr/>
          </p:nvSpPr>
          <p:spPr bwMode="auto">
            <a:xfrm>
              <a:off x="156483" y="948193"/>
              <a:ext cx="1567993" cy="307777"/>
            </a:xfrm>
            <a:prstGeom prst="rect">
              <a:avLst/>
            </a:prstGeom>
            <a:no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a:solidFill>
                    <a:srgbClr val="000000"/>
                  </a:solidFill>
                  <a:latin typeface="Arial" charset="0"/>
                </a:rPr>
                <a:t>Word Error Rate</a:t>
              </a:r>
            </a:p>
          </p:txBody>
        </p:sp>
        <p:sp>
          <p:nvSpPr>
            <p:cNvPr id="53" name="Text Box 63"/>
            <p:cNvSpPr txBox="1">
              <a:spLocks noChangeArrowheads="1"/>
            </p:cNvSpPr>
            <p:nvPr/>
          </p:nvSpPr>
          <p:spPr bwMode="auto">
            <a:xfrm>
              <a:off x="1559833" y="5824993"/>
              <a:ext cx="2128596" cy="307777"/>
            </a:xfrm>
            <a:prstGeom prst="rect">
              <a:avLst/>
            </a:prstGeom>
            <a:no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a:solidFill>
                    <a:srgbClr val="000000"/>
                  </a:solidFill>
                  <a:latin typeface="Arial" charset="0"/>
                </a:rPr>
                <a:t>Speech-To-Noise Ratio</a:t>
              </a:r>
            </a:p>
          </p:txBody>
        </p:sp>
        <p:sp>
          <p:nvSpPr>
            <p:cNvPr id="54" name="Line 75"/>
            <p:cNvSpPr>
              <a:spLocks noChangeShapeType="1"/>
            </p:cNvSpPr>
            <p:nvPr/>
          </p:nvSpPr>
          <p:spPr bwMode="auto">
            <a:xfrm flipH="1">
              <a:off x="947058" y="4956630"/>
              <a:ext cx="3206750" cy="0"/>
            </a:xfrm>
            <a:prstGeom prst="line">
              <a:avLst/>
            </a:prstGeom>
            <a:noFill/>
            <a:ln w="44450">
              <a:solidFill>
                <a:schemeClr val="accent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55" name="Oval 76"/>
            <p:cNvSpPr>
              <a:spLocks noChangeArrowheads="1"/>
            </p:cNvSpPr>
            <p:nvPr/>
          </p:nvSpPr>
          <p:spPr bwMode="auto">
            <a:xfrm>
              <a:off x="1270908" y="48804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56" name="Oval 77"/>
            <p:cNvSpPr>
              <a:spLocks noChangeArrowheads="1"/>
            </p:cNvSpPr>
            <p:nvPr/>
          </p:nvSpPr>
          <p:spPr bwMode="auto">
            <a:xfrm>
              <a:off x="2109108" y="49058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57" name="Oval 78"/>
            <p:cNvSpPr>
              <a:spLocks noChangeArrowheads="1"/>
            </p:cNvSpPr>
            <p:nvPr/>
          </p:nvSpPr>
          <p:spPr bwMode="auto">
            <a:xfrm>
              <a:off x="2979058" y="49312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58" name="Line 80"/>
            <p:cNvSpPr>
              <a:spLocks noChangeShapeType="1"/>
            </p:cNvSpPr>
            <p:nvPr/>
          </p:nvSpPr>
          <p:spPr bwMode="auto">
            <a:xfrm>
              <a:off x="966108" y="2518230"/>
              <a:ext cx="419100" cy="285750"/>
            </a:xfrm>
            <a:prstGeom prst="line">
              <a:avLst/>
            </a:prstGeom>
            <a:noFill/>
            <a:ln w="44450">
              <a:solidFill>
                <a:srgbClr val="003399"/>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59" name="Line 81"/>
            <p:cNvSpPr>
              <a:spLocks noChangeShapeType="1"/>
            </p:cNvSpPr>
            <p:nvPr/>
          </p:nvSpPr>
          <p:spPr bwMode="auto">
            <a:xfrm>
              <a:off x="1366158" y="2784930"/>
              <a:ext cx="876300" cy="495300"/>
            </a:xfrm>
            <a:prstGeom prst="line">
              <a:avLst/>
            </a:prstGeom>
            <a:noFill/>
            <a:ln w="44450">
              <a:solidFill>
                <a:srgbClr val="003399"/>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60" name="Line 82"/>
            <p:cNvSpPr>
              <a:spLocks noChangeShapeType="1"/>
            </p:cNvSpPr>
            <p:nvPr/>
          </p:nvSpPr>
          <p:spPr bwMode="auto">
            <a:xfrm>
              <a:off x="2204358" y="3261180"/>
              <a:ext cx="876300" cy="304800"/>
            </a:xfrm>
            <a:prstGeom prst="line">
              <a:avLst/>
            </a:prstGeom>
            <a:noFill/>
            <a:ln w="44450">
              <a:solidFill>
                <a:srgbClr val="003399"/>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61" name="Line 83"/>
            <p:cNvSpPr>
              <a:spLocks noChangeShapeType="1"/>
            </p:cNvSpPr>
            <p:nvPr/>
          </p:nvSpPr>
          <p:spPr bwMode="auto">
            <a:xfrm>
              <a:off x="3061608" y="3565980"/>
              <a:ext cx="857250" cy="228600"/>
            </a:xfrm>
            <a:prstGeom prst="line">
              <a:avLst/>
            </a:prstGeom>
            <a:noFill/>
            <a:ln w="44450">
              <a:solidFill>
                <a:srgbClr val="003399"/>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62" name="Oval 84"/>
            <p:cNvSpPr>
              <a:spLocks noChangeArrowheads="1"/>
            </p:cNvSpPr>
            <p:nvPr/>
          </p:nvSpPr>
          <p:spPr bwMode="auto">
            <a:xfrm>
              <a:off x="1270908" y="272778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63" name="Oval 85"/>
            <p:cNvSpPr>
              <a:spLocks noChangeArrowheads="1"/>
            </p:cNvSpPr>
            <p:nvPr/>
          </p:nvSpPr>
          <p:spPr bwMode="auto">
            <a:xfrm>
              <a:off x="2090058" y="318498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64" name="Oval 86"/>
            <p:cNvSpPr>
              <a:spLocks noChangeArrowheads="1"/>
            </p:cNvSpPr>
            <p:nvPr/>
          </p:nvSpPr>
          <p:spPr bwMode="auto">
            <a:xfrm>
              <a:off x="3785508" y="369933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65" name="Oval 87"/>
            <p:cNvSpPr>
              <a:spLocks noChangeArrowheads="1"/>
            </p:cNvSpPr>
            <p:nvPr/>
          </p:nvSpPr>
          <p:spPr bwMode="auto">
            <a:xfrm>
              <a:off x="2947308" y="347073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67" name="Line 94"/>
            <p:cNvSpPr>
              <a:spLocks noChangeShapeType="1"/>
            </p:cNvSpPr>
            <p:nvPr/>
          </p:nvSpPr>
          <p:spPr bwMode="auto">
            <a:xfrm>
              <a:off x="956583" y="5509080"/>
              <a:ext cx="3362325" cy="0"/>
            </a:xfrm>
            <a:prstGeom prst="line">
              <a:avLst/>
            </a:prstGeom>
            <a:noFill/>
            <a:ln w="254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68" name="Line 48"/>
            <p:cNvSpPr>
              <a:spLocks noChangeShapeType="1"/>
            </p:cNvSpPr>
            <p:nvPr/>
          </p:nvSpPr>
          <p:spPr bwMode="auto">
            <a:xfrm flipV="1">
              <a:off x="4299858" y="1356180"/>
              <a:ext cx="0" cy="4173538"/>
            </a:xfrm>
            <a:prstGeom prst="line">
              <a:avLst/>
            </a:prstGeom>
            <a:noFill/>
            <a:ln w="254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69" name="Line 95"/>
            <p:cNvSpPr>
              <a:spLocks noChangeShapeType="1"/>
            </p:cNvSpPr>
            <p:nvPr/>
          </p:nvSpPr>
          <p:spPr bwMode="auto">
            <a:xfrm flipV="1">
              <a:off x="956583" y="1365705"/>
              <a:ext cx="3333750" cy="0"/>
            </a:xfrm>
            <a:prstGeom prst="line">
              <a:avLst/>
            </a:prstGeom>
            <a:noFill/>
            <a:ln w="254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70" name="Line 47"/>
            <p:cNvSpPr>
              <a:spLocks noChangeShapeType="1"/>
            </p:cNvSpPr>
            <p:nvPr/>
          </p:nvSpPr>
          <p:spPr bwMode="auto">
            <a:xfrm flipH="1" flipV="1">
              <a:off x="947058" y="1356180"/>
              <a:ext cx="0" cy="4173538"/>
            </a:xfrm>
            <a:prstGeom prst="line">
              <a:avLst/>
            </a:prstGeom>
            <a:noFill/>
            <a:ln w="254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71" name="Oval 79"/>
            <p:cNvSpPr>
              <a:spLocks noChangeArrowheads="1"/>
            </p:cNvSpPr>
            <p:nvPr/>
          </p:nvSpPr>
          <p:spPr bwMode="auto">
            <a:xfrm>
              <a:off x="3804558" y="488678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grpSp>
    </p:spTree>
    <p:extLst>
      <p:ext uri="{BB962C8B-B14F-4D97-AF65-F5344CB8AC3E}">
        <p14:creationId xmlns:p14="http://schemas.microsoft.com/office/powerpoint/2010/main" val="582580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0"/>
            <a:ext cx="9142413"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r>
              <a:rPr lang="en-US" dirty="0"/>
              <a:t>Fundamental Challenges in Spontaneous Speech</a:t>
            </a:r>
          </a:p>
        </p:txBody>
      </p:sp>
      <p:pic>
        <p:nvPicPr>
          <p:cNvPr id="3" name="Picture 2" descr="x.jpg"/>
          <p:cNvPicPr>
            <a:picLocks noChangeAspect="1"/>
          </p:cNvPicPr>
          <p:nvPr/>
        </p:nvPicPr>
        <p:blipFill>
          <a:blip r:embed="rId2" cstate="print"/>
          <a:stretch>
            <a:fillRect/>
          </a:stretch>
        </p:blipFill>
        <p:spPr>
          <a:xfrm>
            <a:off x="320447" y="752337"/>
            <a:ext cx="3997274" cy="2695836"/>
          </a:xfrm>
          <a:prstGeom prst="rect">
            <a:avLst/>
          </a:prstGeom>
          <a:ln w="12700">
            <a:solidFill>
              <a:schemeClr val="accent1"/>
            </a:solidFill>
          </a:ln>
          <a:effectLst>
            <a:outerShdw blurRad="50800" dist="114300" dir="2700000" algn="tl" rotWithShape="0">
              <a:prstClr val="black">
                <a:alpha val="40000"/>
              </a:prstClr>
            </a:outerShdw>
          </a:effectLst>
        </p:spPr>
      </p:pic>
      <p:sp>
        <p:nvSpPr>
          <p:cNvPr id="8" name="Text Box 3"/>
          <p:cNvSpPr txBox="1">
            <a:spLocks noChangeArrowheads="1"/>
          </p:cNvSpPr>
          <p:nvPr/>
        </p:nvSpPr>
        <p:spPr bwMode="auto">
          <a:xfrm>
            <a:off x="4783015" y="956610"/>
            <a:ext cx="4079630" cy="2278963"/>
          </a:xfrm>
          <a:prstGeom prst="rect">
            <a:avLst/>
          </a:prstGeom>
          <a:noFill/>
          <a:ln w="9525">
            <a:noFill/>
            <a:miter lim="800000"/>
            <a:headEnd/>
            <a:tailEnd/>
          </a:ln>
          <a:effectLst/>
        </p:spPr>
        <p:txBody>
          <a:bodyPr lIns="0" tIns="0" rIns="0" bIns="0"/>
          <a:lstStyle/>
          <a:p>
            <a:pPr marL="168275" indent="-168275" defTabSz="914400" fontAlgn="base">
              <a:spcBef>
                <a:spcPct val="0"/>
              </a:spcBef>
              <a:spcAft>
                <a:spcPts val="1200"/>
              </a:spcAft>
              <a:buFont typeface="Arial" pitchFamily="34" charset="0"/>
              <a:buChar char="•"/>
            </a:pPr>
            <a:r>
              <a:rPr lang="en-US" b="1" dirty="0" smtClean="0">
                <a:solidFill>
                  <a:srgbClr val="000000"/>
                </a:solidFill>
                <a:latin typeface="Arial" charset="0"/>
              </a:rPr>
              <a:t>Common phrases experience significant reduction (e.g., “Did you get” becomes “</a:t>
            </a:r>
            <a:r>
              <a:rPr lang="en-US" b="1" dirty="0" err="1" smtClean="0">
                <a:solidFill>
                  <a:srgbClr val="000000"/>
                </a:solidFill>
                <a:latin typeface="Arial" charset="0"/>
              </a:rPr>
              <a:t>jyuge</a:t>
            </a:r>
            <a:r>
              <a:rPr lang="en-US" b="1" dirty="0" smtClean="0">
                <a:solidFill>
                  <a:srgbClr val="000000"/>
                </a:solidFill>
                <a:latin typeface="Arial" charset="0"/>
              </a:rPr>
              <a:t>”).</a:t>
            </a:r>
          </a:p>
          <a:p>
            <a:pPr marL="168275" indent="-168275" defTabSz="914400" fontAlgn="base">
              <a:spcBef>
                <a:spcPct val="0"/>
              </a:spcBef>
              <a:spcAft>
                <a:spcPts val="1200"/>
              </a:spcAft>
              <a:buFont typeface="Arial" pitchFamily="34" charset="0"/>
              <a:buChar char="•"/>
            </a:pPr>
            <a:r>
              <a:rPr lang="en-US" b="1" dirty="0" smtClean="0">
                <a:solidFill>
                  <a:srgbClr val="000000"/>
                </a:solidFill>
                <a:latin typeface="Arial" charset="0"/>
              </a:rPr>
              <a:t>Approximately 12% of phonemes and 1% of syllables are deleted.</a:t>
            </a:r>
          </a:p>
          <a:p>
            <a:pPr marL="168275" indent="-168275" defTabSz="914400" fontAlgn="base">
              <a:spcBef>
                <a:spcPct val="0"/>
              </a:spcBef>
              <a:spcAft>
                <a:spcPts val="1200"/>
              </a:spcAft>
              <a:buFont typeface="Arial" pitchFamily="34" charset="0"/>
              <a:buChar char="•"/>
            </a:pPr>
            <a:r>
              <a:rPr lang="en-US" b="1" dirty="0" smtClean="0">
                <a:solidFill>
                  <a:srgbClr val="000000"/>
                </a:solidFill>
                <a:latin typeface="Arial" charset="0"/>
              </a:rPr>
              <a:t>Robustness to missing data is a critical element of any system.</a:t>
            </a:r>
          </a:p>
        </p:txBody>
      </p:sp>
      <p:grpSp>
        <p:nvGrpSpPr>
          <p:cNvPr id="7" name="Group 6"/>
          <p:cNvGrpSpPr/>
          <p:nvPr/>
        </p:nvGrpSpPr>
        <p:grpSpPr>
          <a:xfrm>
            <a:off x="191158" y="3771732"/>
            <a:ext cx="8016840" cy="2826018"/>
            <a:chOff x="191158" y="3771732"/>
            <a:chExt cx="8016840" cy="2826018"/>
          </a:xfrm>
        </p:grpSpPr>
        <p:pic>
          <p:nvPicPr>
            <p:cNvPr id="4" name="Picture 3" descr="x.jpg"/>
            <p:cNvPicPr>
              <a:picLocks noChangeAspect="1"/>
            </p:cNvPicPr>
            <p:nvPr/>
          </p:nvPicPr>
          <p:blipFill>
            <a:blip r:embed="rId3" cstate="print"/>
            <a:stretch>
              <a:fillRect/>
            </a:stretch>
          </p:blipFill>
          <p:spPr>
            <a:xfrm>
              <a:off x="5465837" y="3856136"/>
              <a:ext cx="2742161" cy="2643138"/>
            </a:xfrm>
            <a:prstGeom prst="rect">
              <a:avLst/>
            </a:prstGeom>
            <a:ln w="12700">
              <a:solidFill>
                <a:schemeClr val="accent2"/>
              </a:solidFill>
            </a:ln>
            <a:effectLst>
              <a:outerShdw blurRad="50800" dist="114300" dir="2700000" algn="tl" rotWithShape="0">
                <a:prstClr val="black">
                  <a:alpha val="40000"/>
                </a:prstClr>
              </a:outerShdw>
            </a:effectLst>
          </p:spPr>
        </p:pic>
        <p:sp>
          <p:nvSpPr>
            <p:cNvPr id="9" name="Text Box 3"/>
            <p:cNvSpPr txBox="1">
              <a:spLocks noChangeArrowheads="1"/>
            </p:cNvSpPr>
            <p:nvPr/>
          </p:nvSpPr>
          <p:spPr bwMode="auto">
            <a:xfrm>
              <a:off x="191158" y="3771732"/>
              <a:ext cx="4394909" cy="2826018"/>
            </a:xfrm>
            <a:prstGeom prst="rect">
              <a:avLst/>
            </a:prstGeom>
            <a:noFill/>
            <a:ln w="9525">
              <a:noFill/>
              <a:miter lim="800000"/>
              <a:headEnd/>
              <a:tailEnd/>
            </a:ln>
            <a:effectLst/>
          </p:spPr>
          <p:txBody>
            <a:bodyPr lIns="0" tIns="0" rIns="0" bIns="0"/>
            <a:lstStyle/>
            <a:p>
              <a:pPr marL="168275" indent="-168275" defTabSz="914400" fontAlgn="base">
                <a:spcBef>
                  <a:spcPct val="0"/>
                </a:spcBef>
                <a:spcAft>
                  <a:spcPts val="1200"/>
                </a:spcAft>
                <a:buFont typeface="Arial" pitchFamily="34" charset="0"/>
                <a:buChar char="•"/>
              </a:pPr>
              <a:r>
                <a:rPr lang="en-US" b="1" dirty="0" smtClean="0">
                  <a:solidFill>
                    <a:srgbClr val="000000"/>
                  </a:solidFill>
                  <a:latin typeface="Arial" charset="0"/>
                </a:rPr>
                <a:t>Linguistic phenomena such as coarticulation produce significant overlap in the feature space.</a:t>
              </a:r>
            </a:p>
            <a:p>
              <a:pPr marL="168275" indent="-168275" defTabSz="914400" fontAlgn="base">
                <a:spcBef>
                  <a:spcPct val="0"/>
                </a:spcBef>
                <a:spcAft>
                  <a:spcPts val="1200"/>
                </a:spcAft>
                <a:buFont typeface="Arial" pitchFamily="34" charset="0"/>
                <a:buChar char="•"/>
              </a:pPr>
              <a:r>
                <a:rPr lang="en-US" b="1" dirty="0" smtClean="0">
                  <a:solidFill>
                    <a:srgbClr val="000000"/>
                  </a:solidFill>
                  <a:latin typeface="Arial" charset="0"/>
                </a:rPr>
                <a:t>Decreasing classification error rate requires increasing the amount of linguistic context.</a:t>
              </a:r>
            </a:p>
            <a:p>
              <a:pPr marL="168275" indent="-168275" defTabSz="914400" fontAlgn="base">
                <a:spcBef>
                  <a:spcPct val="0"/>
                </a:spcBef>
                <a:spcAft>
                  <a:spcPts val="1200"/>
                </a:spcAft>
                <a:buFont typeface="Arial" pitchFamily="34" charset="0"/>
                <a:buChar char="•"/>
              </a:pPr>
              <a:r>
                <a:rPr lang="en-US" b="1" dirty="0" smtClean="0">
                  <a:solidFill>
                    <a:srgbClr val="000000"/>
                  </a:solidFill>
                  <a:latin typeface="Arial" charset="0"/>
                </a:rPr>
                <a:t>Modern systems condition acoustic probabilities using units ranging from phones to multiword phrases.</a:t>
              </a:r>
            </a:p>
          </p:txBody>
        </p:sp>
      </p:grpSp>
    </p:spTree>
    <p:extLst>
      <p:ext uri="{BB962C8B-B14F-4D97-AF65-F5344CB8AC3E}">
        <p14:creationId xmlns:p14="http://schemas.microsoft.com/office/powerpoint/2010/main" val="36640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_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4452</TotalTime>
  <Words>784</Words>
  <Application>Microsoft Macintosh PowerPoint</Application>
  <PresentationFormat>On-screen Show (4:3)</PresentationFormat>
  <Paragraphs>106</Paragraphs>
  <Slides>11</Slides>
  <Notes>1</Notes>
  <HiddenSlides>0</HiddenSlides>
  <MMClips>0</MMClips>
  <ScaleCrop>false</ScaleCrop>
  <HeadingPairs>
    <vt:vector size="6" baseType="variant">
      <vt:variant>
        <vt:lpstr>Theme</vt:lpstr>
      </vt:variant>
      <vt:variant>
        <vt:i4>11</vt:i4>
      </vt:variant>
      <vt:variant>
        <vt:lpstr>Embedded OLE Servers</vt:lpstr>
      </vt:variant>
      <vt:variant>
        <vt:i4>1</vt:i4>
      </vt:variant>
      <vt:variant>
        <vt:lpstr>Slide Titles</vt:lpstr>
      </vt:variant>
      <vt:variant>
        <vt:i4>11</vt:i4>
      </vt:variant>
    </vt:vector>
  </HeadingPairs>
  <TitlesOfParts>
    <vt:vector size="23" baseType="lpstr">
      <vt:lpstr>ISIP Content Slide</vt:lpstr>
      <vt:lpstr>ISIP Title Slide</vt:lpstr>
      <vt:lpstr>1_ISIP Content Slide</vt:lpstr>
      <vt:lpstr>Custom Design</vt:lpstr>
      <vt:lpstr>2_ISIP Content Slide</vt:lpstr>
      <vt:lpstr>1_ISIP Title Slide</vt:lpstr>
      <vt:lpstr>3_ISIP Content Slide</vt:lpstr>
      <vt:lpstr>4_ISIP Content Slide</vt:lpstr>
      <vt:lpstr>lecture_default</vt:lpstr>
      <vt:lpstr>5_ISIP Content Slide</vt:lpstr>
      <vt:lpstr>1_lecture_default</vt:lpstr>
      <vt:lpstr>Equation</vt:lpstr>
      <vt:lpstr>PowerPoint Presentation</vt:lpstr>
      <vt:lpstr>PowerPoint Presentation</vt:lpstr>
      <vt:lpstr>Abstract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Temple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Joseph Picone</cp:lastModifiedBy>
  <cp:revision>190</cp:revision>
  <dcterms:created xsi:type="dcterms:W3CDTF">2012-05-05T20:20:58Z</dcterms:created>
  <dcterms:modified xsi:type="dcterms:W3CDTF">2015-04-27T11:06:19Z</dcterms:modified>
</cp:coreProperties>
</file>