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3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5" r:id="rId2"/>
    <p:sldMasterId id="2147483677" r:id="rId3"/>
    <p:sldMasterId id="2147483682" r:id="rId4"/>
    <p:sldMasterId id="2147483694" r:id="rId5"/>
  </p:sldMasterIdLst>
  <p:notesMasterIdLst>
    <p:notesMasterId r:id="rId15"/>
  </p:notesMasterIdLst>
  <p:handoutMasterIdLst>
    <p:handoutMasterId r:id="rId16"/>
  </p:handoutMasterIdLst>
  <p:sldIdLst>
    <p:sldId id="411" r:id="rId6"/>
    <p:sldId id="412" r:id="rId7"/>
    <p:sldId id="413" r:id="rId8"/>
    <p:sldId id="414" r:id="rId9"/>
    <p:sldId id="415" r:id="rId10"/>
    <p:sldId id="416" r:id="rId11"/>
    <p:sldId id="417" r:id="rId12"/>
    <p:sldId id="418" r:id="rId13"/>
    <p:sldId id="419" r:id="rId1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13" autoAdjust="0"/>
    <p:restoredTop sz="96226" autoAdjust="0"/>
  </p:normalViewPr>
  <p:slideViewPr>
    <p:cSldViewPr snapToGrid="0">
      <p:cViewPr varScale="1">
        <p:scale>
          <a:sx n="78" d="100"/>
          <a:sy n="78" d="100"/>
        </p:scale>
        <p:origin x="-1216" y="-104"/>
      </p:cViewPr>
      <p:guideLst>
        <p:guide orient="horz" pos="3816"/>
        <p:guide pos="549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818" y="-102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Relationship Id="rId2" Type="http://schemas.openxmlformats.org/officeDocument/2006/relationships/slide" Target="slides/slide5.xml"/><Relationship Id="rId3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Relationship Id="rId3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4" Type="http://schemas.openxmlformats.org/officeDocument/2006/relationships/image" Target="../media/image11.wmf"/><Relationship Id="rId5" Type="http://schemas.openxmlformats.org/officeDocument/2006/relationships/image" Target="../media/image12.wmf"/><Relationship Id="rId6" Type="http://schemas.openxmlformats.org/officeDocument/2006/relationships/image" Target="../media/image13.wmf"/><Relationship Id="rId7" Type="http://schemas.openxmlformats.org/officeDocument/2006/relationships/image" Target="../media/image14.wmf"/><Relationship Id="rId8" Type="http://schemas.openxmlformats.org/officeDocument/2006/relationships/image" Target="../media/image15.wmf"/><Relationship Id="rId9" Type="http://schemas.openxmlformats.org/officeDocument/2006/relationships/image" Target="../media/image16.wmf"/><Relationship Id="rId10" Type="http://schemas.openxmlformats.org/officeDocument/2006/relationships/image" Target="../media/image17.wmf"/><Relationship Id="rId11" Type="http://schemas.openxmlformats.org/officeDocument/2006/relationships/image" Target="../media/image18.wmf"/><Relationship Id="rId1" Type="http://schemas.openxmlformats.org/officeDocument/2006/relationships/image" Target="../media/image8.wmf"/><Relationship Id="rId2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4" Type="http://schemas.openxmlformats.org/officeDocument/2006/relationships/image" Target="../media/image21.wmf"/><Relationship Id="rId5" Type="http://schemas.openxmlformats.org/officeDocument/2006/relationships/image" Target="../media/image22.wmf"/><Relationship Id="rId1" Type="http://schemas.openxmlformats.org/officeDocument/2006/relationships/image" Target="../media/image12.wmf"/><Relationship Id="rId2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6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24DD5B-5CB9-4278-8304-53E47D6138F7}" type="slidenum">
              <a:rPr lang="en-US"/>
              <a:pPr/>
              <a:t>3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24DD5B-5CB9-4278-8304-53E47D6138F7}" type="slidenum">
              <a:rPr lang="en-US"/>
              <a:pPr/>
              <a:t>4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24DD5B-5CB9-4278-8304-53E47D6138F7}" type="slidenum">
              <a:rPr lang="en-US"/>
              <a:pPr/>
              <a:t>5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66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3639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22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8.xml"/><Relationship Id="rId12" Type="http://schemas.openxmlformats.org/officeDocument/2006/relationships/theme" Target="../theme/theme4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4.xml"/><Relationship Id="rId8" Type="http://schemas.openxmlformats.org/officeDocument/2006/relationships/slideLayout" Target="../slideLayouts/slideLayout25.xml"/><Relationship Id="rId9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4" Type="http://schemas.openxmlformats.org/officeDocument/2006/relationships/theme" Target="../theme/theme5.xml"/><Relationship Id="rId1" Type="http://schemas.openxmlformats.org/officeDocument/2006/relationships/slideLayout" Target="../slideLayouts/slideLayout29.xml"/><Relationship Id="rId2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6" y="130986"/>
            <a:ext cx="276820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</a:t>
            </a:r>
            <a:r>
              <a:rPr lang="en-US" sz="1800" b="1" dirty="0" smtClean="0">
                <a:solidFill>
                  <a:srgbClr val="333399"/>
                </a:solidFill>
              </a:rPr>
              <a:t>3522 - </a:t>
            </a:r>
            <a:r>
              <a:rPr lang="en-US" sz="1800" b="1" dirty="0" err="1" smtClean="0">
                <a:solidFill>
                  <a:srgbClr val="333399"/>
                </a:solidFill>
              </a:rPr>
              <a:t>Stochastics</a:t>
            </a:r>
            <a:endParaRPr lang="en-US" sz="1800" b="1" dirty="0">
              <a:solidFill>
                <a:srgbClr val="33339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</a:t>
            </a:r>
            <a:r>
              <a:rPr lang="en-US" sz="1200" b="1" dirty="0" smtClean="0">
                <a:solidFill>
                  <a:srgbClr val="892034"/>
                </a:solidFill>
              </a:rPr>
              <a:t>3522: </a:t>
            </a:r>
            <a:r>
              <a:rPr lang="en-US" sz="1200" b="1" dirty="0">
                <a:solidFill>
                  <a:srgbClr val="892034"/>
                </a:solidFill>
              </a:rPr>
              <a:t>Lecture </a:t>
            </a:r>
            <a:r>
              <a:rPr lang="en-US" sz="1200" b="1" dirty="0" smtClean="0">
                <a:solidFill>
                  <a:srgbClr val="892034"/>
                </a:solidFill>
              </a:rPr>
              <a:t>40,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8443: Lecture </a:t>
            </a:r>
            <a:r>
              <a:rPr lang="en-US" sz="1200" b="1" dirty="0" smtClean="0">
                <a:solidFill>
                  <a:srgbClr val="892034"/>
                </a:solidFill>
              </a:rPr>
              <a:t>09,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 smtClean="0"/>
              <a:t>ECE 8527 – Introduction to Machine Learning and Pattern Recognition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eb.mit.edu/6.435/www/Dempster77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5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.bin"/><Relationship Id="rId20" Type="http://schemas.openxmlformats.org/officeDocument/2006/relationships/image" Target="../media/image16.wmf"/><Relationship Id="rId21" Type="http://schemas.openxmlformats.org/officeDocument/2006/relationships/oleObject" Target="../embeddings/oleObject14.bin"/><Relationship Id="rId22" Type="http://schemas.openxmlformats.org/officeDocument/2006/relationships/image" Target="../media/image17.wmf"/><Relationship Id="rId23" Type="http://schemas.openxmlformats.org/officeDocument/2006/relationships/oleObject" Target="../embeddings/oleObject15.bin"/><Relationship Id="rId24" Type="http://schemas.openxmlformats.org/officeDocument/2006/relationships/image" Target="../media/image18.wmf"/><Relationship Id="rId10" Type="http://schemas.openxmlformats.org/officeDocument/2006/relationships/image" Target="../media/image11.wmf"/><Relationship Id="rId11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13" Type="http://schemas.openxmlformats.org/officeDocument/2006/relationships/oleObject" Target="../embeddings/oleObject10.bin"/><Relationship Id="rId14" Type="http://schemas.openxmlformats.org/officeDocument/2006/relationships/image" Target="../media/image13.wmf"/><Relationship Id="rId15" Type="http://schemas.openxmlformats.org/officeDocument/2006/relationships/oleObject" Target="../embeddings/oleObject11.bin"/><Relationship Id="rId16" Type="http://schemas.openxmlformats.org/officeDocument/2006/relationships/image" Target="../media/image14.wmf"/><Relationship Id="rId17" Type="http://schemas.openxmlformats.org/officeDocument/2006/relationships/oleObject" Target="../embeddings/oleObject12.bin"/><Relationship Id="rId18" Type="http://schemas.openxmlformats.org/officeDocument/2006/relationships/image" Target="../media/image15.wmf"/><Relationship Id="rId19" Type="http://schemas.openxmlformats.org/officeDocument/2006/relationships/oleObject" Target="../embeddings/oleObject13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5.bin"/><Relationship Id="rId4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9.w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19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2.bin"/><Relationship Id="rId12" Type="http://schemas.openxmlformats.org/officeDocument/2006/relationships/image" Target="../media/image21.wmf"/><Relationship Id="rId13" Type="http://schemas.openxmlformats.org/officeDocument/2006/relationships/oleObject" Target="../embeddings/oleObject23.bin"/><Relationship Id="rId14" Type="http://schemas.openxmlformats.org/officeDocument/2006/relationships/oleObject" Target="../embeddings/oleObject24.bin"/><Relationship Id="rId15" Type="http://schemas.openxmlformats.org/officeDocument/2006/relationships/image" Target="../media/image22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17.bin"/><Relationship Id="rId4" Type="http://schemas.openxmlformats.org/officeDocument/2006/relationships/image" Target="../media/image12.wmf"/><Relationship Id="rId5" Type="http://schemas.openxmlformats.org/officeDocument/2006/relationships/oleObject" Target="../embeddings/oleObject18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19.bin"/><Relationship Id="rId8" Type="http://schemas.openxmlformats.org/officeDocument/2006/relationships/oleObject" Target="../embeddings/oleObject20.bin"/><Relationship Id="rId9" Type="http://schemas.openxmlformats.org/officeDocument/2006/relationships/oleObject" Target="../embeddings/oleObject21.bin"/><Relationship Id="rId10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2" y="57150"/>
            <a:ext cx="86072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The Expectation Maximization Algorithm (Preview)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08898" name="Picture 2" descr="http://www.ece.msstate.edu/research/isip/publications/courses/ece_8463/lectures/current/lecture_23/lecture_23_05_00.jpg"/>
          <p:cNvPicPr>
            <a:picLocks noChangeAspect="1" noChangeArrowheads="1"/>
          </p:cNvPicPr>
          <p:nvPr/>
        </p:nvPicPr>
        <p:blipFill>
          <a:blip r:embed="rId2"/>
          <a:srcRect b="46240"/>
          <a:stretch>
            <a:fillRect/>
          </a:stretch>
        </p:blipFill>
        <p:spPr bwMode="auto">
          <a:xfrm>
            <a:off x="46908" y="586141"/>
            <a:ext cx="8834284" cy="5785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29315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2" y="57150"/>
            <a:ext cx="72504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The Expectation Maximization Algorithm (Cont.)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ece.msstate.edu/research/isip/publications/courses/ece_8463/lectures/current/lecture_23/lecture_23_05_00.jpg"/>
          <p:cNvPicPr>
            <a:picLocks noChangeAspect="1" noChangeArrowheads="1"/>
          </p:cNvPicPr>
          <p:nvPr/>
        </p:nvPicPr>
        <p:blipFill>
          <a:blip r:embed="rId2"/>
          <a:srcRect t="53211"/>
          <a:stretch>
            <a:fillRect/>
          </a:stretch>
        </p:blipFill>
        <p:spPr bwMode="auto">
          <a:xfrm>
            <a:off x="46901" y="634194"/>
            <a:ext cx="8834284" cy="50351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14272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The Expectation Maximization Algorithm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119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26" y="656303"/>
            <a:ext cx="8902448" cy="3468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65611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157538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184356" y="647700"/>
            <a:ext cx="8672513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6213" indent="-176213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Expectation maximization (EM)  is an approach that is used in many ways to find maximum likelihood estimates of parameters in probabilistic models.</a:t>
            </a:r>
          </a:p>
          <a:p>
            <a:pPr marL="176213" indent="-176213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/>
              <a:t>EM is an iterative optimization method to estimate some unknown parameters given measurement data.  U</a:t>
            </a:r>
            <a:r>
              <a:rPr lang="en-US" sz="1800" b="1" dirty="0" smtClean="0">
                <a:solidFill>
                  <a:schemeClr val="bg1"/>
                </a:solidFill>
              </a:rPr>
              <a:t>sed in a variety of contexts to estimate missing data or discover  hidden variables.</a:t>
            </a:r>
          </a:p>
          <a:p>
            <a:pPr marL="176213" indent="-176213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/>
              <a:t>The intuition behind EM is an old one: alternate between estimating the unknowns and the hidden variables. This idea has been around for a long time. However, in 1977, </a:t>
            </a:r>
            <a:r>
              <a:rPr lang="en-US" sz="1800" b="1" dirty="0" err="1" smtClean="0">
                <a:hlinkClick r:id="rId3"/>
              </a:rPr>
              <a:t>Dempster</a:t>
            </a:r>
            <a:r>
              <a:rPr lang="en-US" sz="1800" b="1" dirty="0" smtClean="0">
                <a:hlinkClick r:id="rId3"/>
              </a:rPr>
              <a:t>, </a:t>
            </a:r>
            <a:r>
              <a:rPr lang="en-US" sz="1800" b="1" i="1" dirty="0" smtClean="0">
                <a:hlinkClick r:id="rId3"/>
              </a:rPr>
              <a:t>et al</a:t>
            </a:r>
            <a:r>
              <a:rPr lang="en-US" sz="1800" b="1" dirty="0" smtClean="0">
                <a:hlinkClick r:id="rId3"/>
              </a:rPr>
              <a:t>., </a:t>
            </a:r>
            <a:r>
              <a:rPr lang="en-US" sz="1800" b="1" dirty="0" smtClean="0"/>
              <a:t>proved convergence and explained the relationship to maximum likelihood estimation.</a:t>
            </a:r>
          </a:p>
          <a:p>
            <a:pPr marL="176213" indent="-176213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EM alternates between performing an expectation (E) step, which computes an expectation of the likelihood by including the latent variables as if they were observed, and a maximization (M) step, which computes the maximum likelihood estimates of the parameters by maximizing the expected likelihood found on the E step. The parameters found on the M step are then used to begin another E step, and the process is repeated.</a:t>
            </a:r>
          </a:p>
          <a:p>
            <a:pPr marL="176213" indent="-176213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This approach is the cornerstone of important  algorithms such as hidden Markov modeling and discriminative training, and has been applied to fields including human language technology and image processing.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Synopsis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131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157538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236538" y="647700"/>
            <a:ext cx="8620331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1800" b="1" dirty="0" smtClean="0">
                <a:solidFill>
                  <a:schemeClr val="accent1"/>
                </a:solidFill>
              </a:rPr>
              <a:t>Lemma: </a:t>
            </a:r>
            <a:r>
              <a:rPr lang="en-US" sz="1800" b="1" dirty="0" smtClean="0"/>
              <a:t>If </a:t>
            </a:r>
            <a:r>
              <a:rPr lang="en-US" sz="1800" dirty="0" smtClean="0"/>
              <a:t>p(x)</a:t>
            </a:r>
            <a:r>
              <a:rPr lang="en-US" sz="1800" b="1" dirty="0" smtClean="0"/>
              <a:t> and </a:t>
            </a:r>
            <a:r>
              <a:rPr lang="en-US" sz="1800" dirty="0" smtClean="0"/>
              <a:t>q(x)</a:t>
            </a:r>
            <a:r>
              <a:rPr lang="en-US" sz="1800" b="1" dirty="0" smtClean="0"/>
              <a:t> are two discrete probability distributions, then:</a:t>
            </a:r>
          </a:p>
          <a:p>
            <a:pPr>
              <a:spcBef>
                <a:spcPts val="4800"/>
              </a:spcBef>
            </a:pPr>
            <a:r>
              <a:rPr lang="en-US" sz="1800" b="1" dirty="0" smtClean="0"/>
              <a:t>with equality if and only if </a:t>
            </a:r>
            <a:r>
              <a:rPr lang="en-US" sz="1800" dirty="0" smtClean="0"/>
              <a:t>p(x) = q(x) </a:t>
            </a:r>
            <a:r>
              <a:rPr lang="en-US" sz="1800" b="1" dirty="0" smtClean="0"/>
              <a:t>for all </a:t>
            </a:r>
            <a:r>
              <a:rPr lang="en-US" sz="1800" dirty="0" smtClean="0"/>
              <a:t>x</a:t>
            </a:r>
            <a:r>
              <a:rPr lang="en-US" sz="1800" b="1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en-US" sz="1800" b="1" dirty="0" smtClean="0">
                <a:solidFill>
                  <a:schemeClr val="accent1"/>
                </a:solidFill>
              </a:rPr>
              <a:t>Proof:</a:t>
            </a:r>
          </a:p>
          <a:p>
            <a:pPr marL="0" lvl="1">
              <a:spcBef>
                <a:spcPts val="25800"/>
              </a:spcBef>
              <a:spcAft>
                <a:spcPts val="3600"/>
              </a:spcAft>
            </a:pPr>
            <a:r>
              <a:rPr lang="en-US" sz="1800" b="1" dirty="0" smtClean="0">
                <a:solidFill>
                  <a:schemeClr val="bg1"/>
                </a:solidFill>
              </a:rPr>
              <a:t>The last step follows using a bound for the natural logarithm:                   .</a:t>
            </a:r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Special Case of Jensen’s Inequality</a:t>
            </a:r>
            <a:endParaRPr lang="en-US" b="1" dirty="0">
              <a:solidFill>
                <a:schemeClr val="accent2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7867" y="1032386"/>
          <a:ext cx="3086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6" name="Equation" r:id="rId4" imgW="3085920" imgH="457200" progId="Equation.3">
                  <p:embed/>
                </p:oleObj>
              </mc:Choice>
              <mc:Fallback>
                <p:oleObj name="Equation" r:id="rId4" imgW="30859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867" y="1032386"/>
                        <a:ext cx="3086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488950" y="2375706"/>
          <a:ext cx="3565525" cy="308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7" name="Equation" r:id="rId6" imgW="2374560" imgH="2057400" progId="Equation.3">
                  <p:embed/>
                </p:oleObj>
              </mc:Choice>
              <mc:Fallback>
                <p:oleObj name="Equation" r:id="rId6" imgW="2374560" imgH="2057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2375706"/>
                        <a:ext cx="3565525" cy="308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6960089" y="5586463"/>
          <a:ext cx="113347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8" name="Equation" r:id="rId8" imgW="761760" imgH="215640" progId="Equation.DSMT4">
                  <p:embed/>
                </p:oleObj>
              </mc:Choice>
              <mc:Fallback>
                <p:oleObj name="Equation" r:id="rId8" imgW="7617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0089" y="5586463"/>
                        <a:ext cx="1133475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8842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157538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236538" y="647700"/>
            <a:ext cx="8620331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Aft>
                <a:spcPts val="7200"/>
              </a:spcAft>
            </a:pPr>
            <a:r>
              <a:rPr lang="en-US" sz="1800" b="1" dirty="0" smtClean="0">
                <a:solidFill>
                  <a:schemeClr val="bg1"/>
                </a:solidFill>
              </a:rPr>
              <a:t>Continuing in efforts to simplify:</a:t>
            </a:r>
          </a:p>
          <a:p>
            <a:pPr>
              <a:spcAft>
                <a:spcPts val="1200"/>
              </a:spcAft>
            </a:pPr>
            <a:r>
              <a:rPr lang="en-US" sz="1800" b="1" dirty="0" smtClean="0">
                <a:solidFill>
                  <a:schemeClr val="bg1"/>
                </a:solidFill>
              </a:rPr>
              <a:t>We note that since both of these functions are probability distributions, they must sum to 1.0. Therefore, the inequality holds.</a:t>
            </a:r>
          </a:p>
          <a:p>
            <a:r>
              <a:rPr lang="en-US" sz="1800" b="1" dirty="0" smtClean="0">
                <a:solidFill>
                  <a:schemeClr val="bg1"/>
                </a:solidFill>
              </a:rPr>
              <a:t>The general form of Jensen’s </a:t>
            </a:r>
            <a:r>
              <a:rPr lang="en-US" sz="1800" b="1" smtClean="0">
                <a:solidFill>
                  <a:schemeClr val="bg1"/>
                </a:solidFill>
              </a:rPr>
              <a:t>inequality relates a </a:t>
            </a:r>
            <a:r>
              <a:rPr lang="en-US" sz="1800" b="1" dirty="0" smtClean="0">
                <a:solidFill>
                  <a:schemeClr val="bg1"/>
                </a:solidFill>
              </a:rPr>
              <a:t>convex function of an integral to the integral of the convex function and is used extensively in information theory.</a:t>
            </a:r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Special Case of Jensen’s Inequality</a:t>
            </a:r>
            <a:endParaRPr lang="en-US" b="1" dirty="0">
              <a:solidFill>
                <a:schemeClr val="accent2"/>
              </a:solidFill>
            </a:endParaRPr>
          </a:p>
        </p:txBody>
      </p:sp>
      <p:graphicFrame>
        <p:nvGraphicFramePr>
          <p:cNvPr id="71684" name="Object 4"/>
          <p:cNvGraphicFramePr>
            <a:graphicFrameLocks noChangeAspect="1"/>
          </p:cNvGraphicFramePr>
          <p:nvPr/>
        </p:nvGraphicFramePr>
        <p:xfrm>
          <a:off x="488950" y="1005987"/>
          <a:ext cx="81930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2" name="Equation" r:id="rId4" imgW="5460840" imgH="457200" progId="Equation.DSMT4">
                  <p:embed/>
                </p:oleObj>
              </mc:Choice>
              <mc:Fallback>
                <p:oleObj name="Equation" r:id="rId4" imgW="54608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1005987"/>
                        <a:ext cx="819308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3310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93881" y="714375"/>
            <a:ext cx="8662988" cy="46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6213" indent="-176213">
              <a:spcBef>
                <a:spcPts val="0"/>
              </a:spcBef>
              <a:spcAft>
                <a:spcPts val="1800"/>
              </a:spcAft>
            </a:pPr>
            <a:r>
              <a:rPr lang="en-US" sz="1800" b="1" dirty="0" smtClean="0">
                <a:solidFill>
                  <a:schemeClr val="accent1"/>
                </a:solidFill>
              </a:rPr>
              <a:t>Theorem: </a:t>
            </a:r>
            <a:r>
              <a:rPr lang="en-US" sz="1800" b="1" dirty="0" smtClean="0">
                <a:solidFill>
                  <a:schemeClr val="bg1"/>
                </a:solidFill>
              </a:rPr>
              <a:t>If                                                                     then                       .</a:t>
            </a:r>
          </a:p>
          <a:p>
            <a:pPr marL="176213" indent="-176213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1800" b="1" dirty="0" smtClean="0">
                <a:solidFill>
                  <a:schemeClr val="accent1"/>
                </a:solidFill>
              </a:rPr>
              <a:t>Proof: </a:t>
            </a:r>
            <a:r>
              <a:rPr lang="en-US" sz="1800" b="1" dirty="0" smtClean="0">
                <a:solidFill>
                  <a:schemeClr val="bg1"/>
                </a:solidFill>
              </a:rPr>
              <a:t>Let </a:t>
            </a:r>
            <a:r>
              <a:rPr lang="en-US" sz="1800" dirty="0" smtClean="0">
                <a:solidFill>
                  <a:schemeClr val="bg1"/>
                </a:solidFill>
              </a:rPr>
              <a:t>y</a:t>
            </a:r>
            <a:r>
              <a:rPr lang="en-US" sz="1800" b="1" dirty="0" smtClean="0">
                <a:solidFill>
                  <a:schemeClr val="bg1"/>
                </a:solidFill>
              </a:rPr>
              <a:t> denote observable data. Let              be the probability distribution of </a:t>
            </a:r>
            <a:r>
              <a:rPr lang="en-US" sz="1800" dirty="0" smtClean="0">
                <a:solidFill>
                  <a:schemeClr val="bg1"/>
                </a:solidFill>
              </a:rPr>
              <a:t>y</a:t>
            </a:r>
            <a:r>
              <a:rPr lang="en-US" sz="1800" b="1" dirty="0" smtClean="0">
                <a:solidFill>
                  <a:schemeClr val="bg1"/>
                </a:solidFill>
              </a:rPr>
              <a:t> under some model whose parameters are denoted by    .</a:t>
            </a:r>
            <a:br>
              <a:rPr lang="en-US" sz="1800" b="1" dirty="0" smtClean="0">
                <a:solidFill>
                  <a:schemeClr val="bg1"/>
                </a:solidFill>
              </a:rPr>
            </a:br>
            <a:r>
              <a:rPr lang="en-US" sz="1800" b="1" dirty="0" smtClean="0">
                <a:solidFill>
                  <a:schemeClr val="bg1"/>
                </a:solidFill>
              </a:rPr>
              <a:t>Let           be the corresponding distribution under a different setting    .</a:t>
            </a:r>
            <a:br>
              <a:rPr lang="en-US" sz="1800" b="1" dirty="0" smtClean="0">
                <a:solidFill>
                  <a:schemeClr val="bg1"/>
                </a:solidFill>
              </a:rPr>
            </a:br>
            <a:r>
              <a:rPr lang="en-US" sz="1800" b="1" dirty="0" smtClean="0">
                <a:solidFill>
                  <a:schemeClr val="bg1"/>
                </a:solidFill>
              </a:rPr>
              <a:t>Our goal is to prove that </a:t>
            </a:r>
            <a:r>
              <a:rPr lang="en-US" sz="1800" dirty="0" smtClean="0">
                <a:solidFill>
                  <a:schemeClr val="bg1"/>
                </a:solidFill>
              </a:rPr>
              <a:t>y</a:t>
            </a:r>
            <a:r>
              <a:rPr lang="en-US" sz="1800" b="1" dirty="0" smtClean="0">
                <a:solidFill>
                  <a:schemeClr val="bg1"/>
                </a:solidFill>
              </a:rPr>
              <a:t> is more likely under     than      .</a:t>
            </a:r>
            <a:br>
              <a:rPr lang="en-US" sz="1800" b="1" dirty="0" smtClean="0">
                <a:solidFill>
                  <a:schemeClr val="bg1"/>
                </a:solidFill>
              </a:rPr>
            </a:br>
            <a:r>
              <a:rPr lang="en-US" sz="1800" b="1" dirty="0" smtClean="0">
                <a:solidFill>
                  <a:schemeClr val="bg1"/>
                </a:solidFill>
              </a:rPr>
              <a:t>Let </a:t>
            </a:r>
            <a:r>
              <a:rPr lang="en-US" sz="1800" dirty="0" smtClean="0">
                <a:solidFill>
                  <a:schemeClr val="bg1"/>
                </a:solidFill>
              </a:rPr>
              <a:t>t</a:t>
            </a:r>
            <a:r>
              <a:rPr lang="en-US" sz="1800" b="1" dirty="0" smtClean="0">
                <a:solidFill>
                  <a:schemeClr val="bg1"/>
                </a:solidFill>
              </a:rPr>
              <a:t> denote some hidden, or latent, parameters that are governed by the values of     . Because               is a probability distribution that sums to </a:t>
            </a:r>
            <a:r>
              <a:rPr lang="en-US" sz="1800" dirty="0" smtClean="0">
                <a:solidFill>
                  <a:schemeClr val="bg1"/>
                </a:solidFill>
              </a:rPr>
              <a:t>1</a:t>
            </a:r>
            <a:r>
              <a:rPr lang="en-US" sz="1800" b="1" dirty="0" smtClean="0">
                <a:solidFill>
                  <a:schemeClr val="bg1"/>
                </a:solidFill>
              </a:rPr>
              <a:t>, we can write:</a:t>
            </a:r>
          </a:p>
          <a:p>
            <a:pPr marL="176213">
              <a:lnSpc>
                <a:spcPct val="150000"/>
              </a:lnSpc>
              <a:spcBef>
                <a:spcPts val="1200"/>
              </a:spcBef>
              <a:spcAft>
                <a:spcPts val="1800"/>
              </a:spcAft>
            </a:pPr>
            <a:r>
              <a:rPr lang="en-US" sz="1800" b="1" dirty="0" smtClean="0">
                <a:solidFill>
                  <a:schemeClr val="bg1"/>
                </a:solidFill>
              </a:rPr>
              <a:t>Because we can exploit the dependence of y on t and using well-known properties of a conditional probability distribution.</a:t>
            </a:r>
          </a:p>
        </p:txBody>
      </p: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The EM Theorem</a:t>
            </a:r>
            <a:endParaRPr lang="en-US" b="1" dirty="0">
              <a:solidFill>
                <a:schemeClr val="accent2"/>
              </a:solidFill>
            </a:endParaRPr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1563073" y="686157"/>
          <a:ext cx="40894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86" name="Equation" r:id="rId3" imgW="4089240" imgH="469800" progId="Equation.3">
                  <p:embed/>
                </p:oleObj>
              </mc:Choice>
              <mc:Fallback>
                <p:oleObj name="Equation" r:id="rId3" imgW="40892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3073" y="686157"/>
                        <a:ext cx="40894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6383645" y="720622"/>
          <a:ext cx="1333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87" name="Equation" r:id="rId5" imgW="1333440" imgH="291960" progId="Equation.3">
                  <p:embed/>
                </p:oleObj>
              </mc:Choice>
              <mc:Fallback>
                <p:oleObj name="Equation" r:id="rId5" imgW="133344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645" y="720622"/>
                        <a:ext cx="13335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677393" y="1300211"/>
          <a:ext cx="5969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88" name="Equation" r:id="rId7" imgW="596880" imgH="291960" progId="Equation.3">
                  <p:embed/>
                </p:oleObj>
              </mc:Choice>
              <mc:Fallback>
                <p:oleObj name="Equation" r:id="rId7" imgW="5968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7393" y="1300211"/>
                        <a:ext cx="5969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784482" y="2131499"/>
          <a:ext cx="546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89" name="Equation" r:id="rId9" imgW="545760" imgH="291960" progId="Equation.3">
                  <p:embed/>
                </p:oleObj>
              </mc:Choice>
              <mc:Fallback>
                <p:oleObj name="Equation" r:id="rId9" imgW="5457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482" y="2131499"/>
                        <a:ext cx="5461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5493260" y="2565349"/>
          <a:ext cx="165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90" name="Equation" r:id="rId11" imgW="164880" imgH="228600" progId="Equation.3">
                  <p:embed/>
                </p:oleObj>
              </mc:Choice>
              <mc:Fallback>
                <p:oleObj name="Equation" r:id="rId11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3260" y="2565349"/>
                        <a:ext cx="1651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7828425" y="2157312"/>
          <a:ext cx="165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91" name="Equation" r:id="rId13" imgW="164880" imgH="228600" progId="Equation.3">
                  <p:embed/>
                </p:oleObj>
              </mc:Choice>
              <mc:Fallback>
                <p:oleObj name="Equation" r:id="rId13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8425" y="2157312"/>
                        <a:ext cx="1651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6706521" y="1719056"/>
          <a:ext cx="2159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92" name="Equation" r:id="rId15" imgW="215640" imgH="241200" progId="Equation.3">
                  <p:embed/>
                </p:oleObj>
              </mc:Choice>
              <mc:Fallback>
                <p:oleObj name="Equation" r:id="rId15" imgW="215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6521" y="1719056"/>
                        <a:ext cx="2159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6255005" y="2549525"/>
          <a:ext cx="2159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93" name="Equation" r:id="rId17" imgW="215640" imgH="241200" progId="Equation.3">
                  <p:embed/>
                </p:oleObj>
              </mc:Choice>
              <mc:Fallback>
                <p:oleObj name="Equation" r:id="rId17" imgW="215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5005" y="2549525"/>
                        <a:ext cx="2159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2839064" y="3362171"/>
          <a:ext cx="685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94" name="Equation" r:id="rId19" imgW="685800" imgH="317160" progId="Equation.3">
                  <p:embed/>
                </p:oleObj>
              </mc:Choice>
              <mc:Fallback>
                <p:oleObj name="Equation" r:id="rId19" imgW="68580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9064" y="3362171"/>
                        <a:ext cx="6858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457200" y="4116388"/>
          <a:ext cx="5765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95" name="Equation" r:id="rId21" imgW="5765760" imgH="469800" progId="Equation.3">
                  <p:embed/>
                </p:oleObj>
              </mc:Choice>
              <mc:Fallback>
                <p:oleObj name="Equation" r:id="rId21" imgW="57657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116388"/>
                        <a:ext cx="57658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0" name="Object 12"/>
          <p:cNvGraphicFramePr>
            <a:graphicFrameLocks noChangeAspect="1"/>
          </p:cNvGraphicFramePr>
          <p:nvPr/>
        </p:nvGraphicFramePr>
        <p:xfrm>
          <a:off x="1456608" y="3396224"/>
          <a:ext cx="165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96" name="Equation" r:id="rId23" imgW="164880" imgH="228600" progId="Equation.DSMT4">
                  <p:embed/>
                </p:oleObj>
              </mc:Choice>
              <mc:Fallback>
                <p:oleObj name="Equation" r:id="rId23" imgW="164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6608" y="3396224"/>
                        <a:ext cx="1651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2429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93881" y="522651"/>
            <a:ext cx="8662988" cy="584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6213">
              <a:lnSpc>
                <a:spcPct val="150000"/>
              </a:lnSpc>
              <a:spcBef>
                <a:spcPts val="1200"/>
              </a:spcBef>
              <a:spcAft>
                <a:spcPts val="1800"/>
              </a:spcAft>
            </a:pPr>
            <a:r>
              <a:rPr lang="en-US" sz="1800" b="1" dirty="0" smtClean="0">
                <a:solidFill>
                  <a:schemeClr val="bg1"/>
                </a:solidFill>
              </a:rPr>
              <a:t>We can multiply each term by “</a:t>
            </a:r>
            <a:r>
              <a:rPr lang="en-US" sz="1800" dirty="0" smtClean="0">
                <a:solidFill>
                  <a:schemeClr val="bg1"/>
                </a:solidFill>
              </a:rPr>
              <a:t>1</a:t>
            </a:r>
            <a:r>
              <a:rPr lang="en-US" sz="1800" b="1" dirty="0" smtClean="0">
                <a:solidFill>
                  <a:schemeClr val="bg1"/>
                </a:solidFill>
              </a:rPr>
              <a:t>”:</a:t>
            </a:r>
          </a:p>
          <a:p>
            <a:pPr marL="176213">
              <a:lnSpc>
                <a:spcPct val="150000"/>
              </a:lnSpc>
              <a:spcBef>
                <a:spcPts val="22500"/>
              </a:spcBef>
              <a:spcAft>
                <a:spcPts val="1800"/>
              </a:spcAft>
            </a:pPr>
            <a:r>
              <a:rPr lang="en-US" sz="1800" b="1" dirty="0" smtClean="0">
                <a:solidFill>
                  <a:schemeClr val="bg1"/>
                </a:solidFill>
              </a:rPr>
              <a:t>where the inequality follows from our lemma.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1800" b="1" dirty="0" smtClean="0">
                <a:solidFill>
                  <a:schemeClr val="accent1"/>
                </a:solidFill>
              </a:rPr>
              <a:t>Explanation: </a:t>
            </a:r>
            <a:r>
              <a:rPr lang="en-US" sz="1800" b="1" dirty="0" smtClean="0">
                <a:solidFill>
                  <a:schemeClr val="bg1"/>
                </a:solidFill>
              </a:rPr>
              <a:t>What exactly have we shown? If the last quantity is greater than zero, then the new model will be better than the old model. This suggests a strategy for finding the new parameters, </a:t>
            </a:r>
            <a:r>
              <a:rPr lang="en-US" sz="1800" b="1" i="1" dirty="0" err="1" smtClean="0">
                <a:solidFill>
                  <a:schemeClr val="bg1"/>
                </a:solidFill>
              </a:rPr>
              <a:t>θ</a:t>
            </a:r>
            <a:r>
              <a:rPr lang="en-US" sz="1800" b="1" dirty="0" smtClean="0">
                <a:solidFill>
                  <a:schemeClr val="bg1"/>
                </a:solidFill>
              </a:rPr>
              <a:t>: choose them to make the last quantity positive!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Proof Of The EM Theorem</a:t>
            </a:r>
            <a:endParaRPr lang="en-US" b="1" dirty="0">
              <a:solidFill>
                <a:schemeClr val="accent2"/>
              </a:solidFill>
            </a:endParaRPr>
          </a:p>
        </p:txBody>
      </p:sp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468107" y="984250"/>
          <a:ext cx="7607300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0" name="Equation" r:id="rId3" imgW="7607160" imgH="2997000" progId="Equation.3">
                  <p:embed/>
                </p:oleObj>
              </mc:Choice>
              <mc:Fallback>
                <p:oleObj name="Equation" r:id="rId3" imgW="7607160" imgH="2997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107" y="984250"/>
                        <a:ext cx="7607300" cy="299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249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Discussion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93881" y="625887"/>
            <a:ext cx="8662988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6213" indent="-176213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If we start with the parameter setting    , and find a parameter setting     for which our inequality holds, then the observed data, </a:t>
            </a:r>
            <a:r>
              <a:rPr lang="en-US" sz="1800" dirty="0" smtClean="0">
                <a:solidFill>
                  <a:schemeClr val="bg1"/>
                </a:solidFill>
              </a:rPr>
              <a:t>y</a:t>
            </a:r>
            <a:r>
              <a:rPr lang="en-US" sz="1800" b="1" dirty="0" smtClean="0">
                <a:solidFill>
                  <a:schemeClr val="bg1"/>
                </a:solidFill>
              </a:rPr>
              <a:t>, will be more probable under     than    .</a:t>
            </a:r>
          </a:p>
          <a:p>
            <a:pPr marL="176213" indent="-176213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The  name Expectation Maximization comes about because we take the expectation of              with respect to the old distribution              and then maximize the expectation as a function of the argument     .</a:t>
            </a:r>
          </a:p>
          <a:p>
            <a:pPr marL="176213" indent="-176213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Critical to the success of the algorithm is the choice of the proper intermediate variable, </a:t>
            </a:r>
            <a:r>
              <a:rPr lang="en-US" sz="1800" b="1" i="1" dirty="0" smtClean="0">
                <a:solidFill>
                  <a:schemeClr val="bg1"/>
                </a:solidFill>
              </a:rPr>
              <a:t>t</a:t>
            </a:r>
            <a:r>
              <a:rPr lang="en-US" sz="1800" b="1" dirty="0" smtClean="0">
                <a:solidFill>
                  <a:schemeClr val="bg1"/>
                </a:solidFill>
              </a:rPr>
              <a:t>, that will allow finding the maximum of the expectation of                                  .</a:t>
            </a:r>
          </a:p>
          <a:p>
            <a:pPr marL="176213" indent="-176213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Perhaps the most prominent use of the EM algorithm in pattern recognition is to derive the Baum-Welch </a:t>
            </a:r>
            <a:r>
              <a:rPr lang="en-US" sz="1800" b="1" dirty="0" err="1" smtClean="0">
                <a:solidFill>
                  <a:schemeClr val="bg1"/>
                </a:solidFill>
              </a:rPr>
              <a:t>reestimation</a:t>
            </a:r>
            <a:r>
              <a:rPr lang="en-US" sz="1800" b="1" dirty="0" smtClean="0">
                <a:solidFill>
                  <a:schemeClr val="bg1"/>
                </a:solidFill>
              </a:rPr>
              <a:t> equations for a hidden Markov model.</a:t>
            </a:r>
          </a:p>
          <a:p>
            <a:pPr marL="176213" indent="-176213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Many other </a:t>
            </a:r>
            <a:r>
              <a:rPr lang="en-US" sz="1800" b="1" dirty="0" err="1" smtClean="0">
                <a:solidFill>
                  <a:schemeClr val="bg1"/>
                </a:solidFill>
              </a:rPr>
              <a:t>reestimation</a:t>
            </a:r>
            <a:r>
              <a:rPr lang="en-US" sz="1800" b="1" dirty="0" smtClean="0">
                <a:solidFill>
                  <a:schemeClr val="bg1"/>
                </a:solidFill>
              </a:rPr>
              <a:t> algorithms have been derived using this approach.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418145"/>
              </p:ext>
            </p:extLst>
          </p:nvPr>
        </p:nvGraphicFramePr>
        <p:xfrm>
          <a:off x="7867905" y="772985"/>
          <a:ext cx="165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22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7905" y="772985"/>
                        <a:ext cx="1651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531175"/>
              </p:ext>
            </p:extLst>
          </p:nvPr>
        </p:nvGraphicFramePr>
        <p:xfrm>
          <a:off x="4396453" y="778445"/>
          <a:ext cx="2159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23" name="Equation" r:id="rId5" imgW="215640" imgH="241200" progId="Equation.3">
                  <p:embed/>
                </p:oleObj>
              </mc:Choice>
              <mc:Fallback>
                <p:oleObj name="Equation" r:id="rId5" imgW="215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6453" y="778445"/>
                        <a:ext cx="2159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544430"/>
              </p:ext>
            </p:extLst>
          </p:nvPr>
        </p:nvGraphicFramePr>
        <p:xfrm>
          <a:off x="1088308" y="1589156"/>
          <a:ext cx="165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24" name="Equation" r:id="rId7" imgW="164880" imgH="228600" progId="Equation.3">
                  <p:embed/>
                </p:oleObj>
              </mc:Choice>
              <mc:Fallback>
                <p:oleObj name="Equation" r:id="rId7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8308" y="1589156"/>
                        <a:ext cx="1651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9282806"/>
              </p:ext>
            </p:extLst>
          </p:nvPr>
        </p:nvGraphicFramePr>
        <p:xfrm>
          <a:off x="1864933" y="1580409"/>
          <a:ext cx="2159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25" name="Equation" r:id="rId8" imgW="215640" imgH="241200" progId="Equation.3">
                  <p:embed/>
                </p:oleObj>
              </mc:Choice>
              <mc:Fallback>
                <p:oleObj name="Equation" r:id="rId8" imgW="215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4933" y="1580409"/>
                        <a:ext cx="2159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347168"/>
              </p:ext>
            </p:extLst>
          </p:nvPr>
        </p:nvGraphicFramePr>
        <p:xfrm>
          <a:off x="2019966" y="2616381"/>
          <a:ext cx="698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26" name="Equation" r:id="rId9" imgW="698400" imgH="291960" progId="Equation.3">
                  <p:embed/>
                </p:oleObj>
              </mc:Choice>
              <mc:Fallback>
                <p:oleObj name="Equation" r:id="rId9" imgW="69840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966" y="2616381"/>
                        <a:ext cx="6985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6621463" y="2592388"/>
          <a:ext cx="7366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27" name="Equation" r:id="rId11" imgW="736560" imgH="291960" progId="Equation.3">
                  <p:embed/>
                </p:oleObj>
              </mc:Choice>
              <mc:Fallback>
                <p:oleObj name="Equation" r:id="rId11" imgW="7365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1463" y="2592388"/>
                        <a:ext cx="7366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669956"/>
              </p:ext>
            </p:extLst>
          </p:nvPr>
        </p:nvGraphicFramePr>
        <p:xfrm>
          <a:off x="6492802" y="3054838"/>
          <a:ext cx="165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28" name="Equation" r:id="rId13" imgW="164880" imgH="228600" progId="Equation.3">
                  <p:embed/>
                </p:oleObj>
              </mc:Choice>
              <mc:Fallback>
                <p:oleObj name="Equation" r:id="rId13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02" y="3054838"/>
                        <a:ext cx="1651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9536252"/>
              </p:ext>
            </p:extLst>
          </p:nvPr>
        </p:nvGraphicFramePr>
        <p:xfrm>
          <a:off x="696667" y="4460749"/>
          <a:ext cx="19304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29" name="Equation" r:id="rId14" imgW="1930320" imgH="469800" progId="Equation.DSMT4">
                  <p:embed/>
                </p:oleObj>
              </mc:Choice>
              <mc:Fallback>
                <p:oleObj name="Equation" r:id="rId14" imgW="193032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667" y="4460749"/>
                        <a:ext cx="19304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8745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cture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lecture_title</Template>
  <TotalTime>7152</TotalTime>
  <Words>597</Words>
  <Application>Microsoft Macintosh PowerPoint</Application>
  <PresentationFormat>Letter Paper (8.5x11 in)</PresentationFormat>
  <Paragraphs>35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lecture_title</vt:lpstr>
      <vt:lpstr>isip_default</vt:lpstr>
      <vt:lpstr>lecture_default</vt:lpstr>
      <vt:lpstr>1_isip_default</vt:lpstr>
      <vt:lpstr>1_lecture_title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399</cp:revision>
  <dcterms:created xsi:type="dcterms:W3CDTF">2002-09-12T17:13:32Z</dcterms:created>
  <dcterms:modified xsi:type="dcterms:W3CDTF">2015-04-22T12:36:26Z</dcterms:modified>
</cp:coreProperties>
</file>