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3" r:id="rId11"/>
    <p:sldId id="265" r:id="rId12"/>
    <p:sldId id="266" r:id="rId13"/>
    <p:sldId id="267" r:id="rId14"/>
    <p:sldId id="268" r:id="rId15"/>
    <p:sldId id="270" r:id="rId16"/>
    <p:sldId id="269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E3F72-F72C-9B48-8305-5AE7493AEF03}" type="datetimeFigureOut">
              <a:rPr lang="en-US" smtClean="0"/>
              <a:t>7/2/12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1B7C1-655F-4A48-9DF3-EA979FC1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60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 language can</a:t>
            </a:r>
            <a:r>
              <a:rPr lang="en-US" baseline="0" dirty="0" smtClean="0"/>
              <a:t> be used for programming on all different types of computers.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type of microprocessor has a specific assembly language that is strictly for that brand such as </a:t>
            </a:r>
            <a:r>
              <a:rPr lang="en-US" baseline="0" dirty="0" err="1" smtClean="0"/>
              <a:t>intel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at&amp;t</a:t>
            </a:r>
            <a:r>
              <a:rPr lang="en-US" baseline="0" dirty="0" smtClean="0"/>
              <a:t>.  This language cannot be transferred from one machine to another.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1B7C1-655F-4A48-9DF3-EA979FC19B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95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 loads the memory</a:t>
            </a:r>
            <a:r>
              <a:rPr lang="en-US" baseline="0" dirty="0" smtClean="0"/>
              <a:t> location of the variable into the selected register.  This would serve a similar purpose to the </a:t>
            </a:r>
            <a:r>
              <a:rPr lang="en-US" baseline="0" dirty="0" err="1" smtClean="0"/>
              <a:t>asterik</a:t>
            </a:r>
            <a:r>
              <a:rPr lang="en-US" baseline="0" dirty="0" smtClean="0"/>
              <a:t> used in the c language.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advantage of not setting off flags is that the status of the system does not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1B7C1-655F-4A48-9DF3-EA979FC19B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20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many different jumps, such</a:t>
            </a:r>
            <a:r>
              <a:rPr lang="en-US" baseline="0" dirty="0" smtClean="0"/>
              <a:t> as je, </a:t>
            </a:r>
            <a:r>
              <a:rPr lang="en-US" baseline="0" dirty="0" err="1" smtClean="0"/>
              <a:t>jz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jnz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1B7C1-655F-4A48-9DF3-EA979FC19B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03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stack is a series of memory locations</a:t>
            </a:r>
            <a:r>
              <a:rPr lang="en-US" baseline="0" dirty="0" smtClean="0"/>
              <a:t> used strictly for temp storage.  The advantage of this is easy access to the saved information through the processor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big is the stack is a microprocessor?</a:t>
            </a:r>
          </a:p>
          <a:p>
            <a:r>
              <a:rPr lang="en-US" baseline="0" dirty="0" smtClean="0"/>
              <a:t>How many elements can be pushed onto it?</a:t>
            </a:r>
          </a:p>
          <a:p>
            <a:r>
              <a:rPr lang="en-US" baseline="0" dirty="0" smtClean="0"/>
              <a:t>When were stacks introduced into microprocessors? Hardware support for the stack.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1B7C1-655F-4A48-9DF3-EA979FC19B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34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flags are set</a:t>
            </a:r>
            <a:r>
              <a:rPr lang="en-US" baseline="0" dirty="0" smtClean="0"/>
              <a:t> when equal to one and reset to zero.  These can cause interrupts or exceptions when running a program depending on the conditions of the program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are the flag registers implemented in hardware?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1B7C1-655F-4A48-9DF3-EA979FC19B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28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commands are used to access the pins of</a:t>
            </a:r>
            <a:r>
              <a:rPr lang="en-US" baseline="0" dirty="0" smtClean="0"/>
              <a:t> the microprocessor.  The pins can then be individually programmed for a specific interface.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1B7C1-655F-4A48-9DF3-EA979FC19B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87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Prove that the code offsets to bit 31 instead of 31</a:t>
            </a:r>
            <a:r>
              <a:rPr lang="en-US" baseline="0" dirty="0" smtClean="0"/>
              <a:t> memory locations after 0x0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1B7C1-655F-4A48-9DF3-EA979FC19B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47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1B7C1-655F-4A48-9DF3-EA979FC19B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2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7/2/12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7/2/12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7/2/12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7/2/12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7/2/12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7/2/12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7/2/12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7/2/12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7/2/12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7/2/12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latin typeface="Bernard MT Condensed"/>
                <a:cs typeface="Bernard MT Condensed"/>
              </a:rPr>
              <a:t>Intel Computer Architecture</a:t>
            </a:r>
            <a:endParaRPr lang="en-US" sz="5400" dirty="0">
              <a:latin typeface="Bernard MT Condensed"/>
              <a:cs typeface="Bernard MT Condense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Jessica Graziano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0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Bernard MT Condensed"/>
                <a:cs typeface="Bernard MT Condensed"/>
              </a:rPr>
              <a:t>Compiled Assembly Code</a:t>
            </a:r>
            <a:endParaRPr lang="en-US" sz="4000" dirty="0">
              <a:latin typeface="Bernard MT Condensed"/>
              <a:cs typeface="Bernard M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4" y="2607047"/>
            <a:ext cx="8308975" cy="387800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100" dirty="0" smtClean="0"/>
              <a:t>Main:	push</a:t>
            </a:r>
            <a:r>
              <a:rPr lang="en-US" sz="1100" dirty="0"/>
              <a:t>	</a:t>
            </a:r>
            <a:r>
              <a:rPr lang="en-US" sz="1100" dirty="0" err="1" smtClean="0"/>
              <a:t>rbp</a:t>
            </a:r>
            <a:r>
              <a:rPr lang="en-US" sz="1100" dirty="0" smtClean="0"/>
              <a:t>			;base pointer pushed onto stack</a:t>
            </a: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</a:t>
            </a:r>
            <a:r>
              <a:rPr lang="en-US" sz="1100" dirty="0" err="1"/>
              <a:t>mov</a:t>
            </a:r>
            <a:r>
              <a:rPr lang="en-US" sz="1100" dirty="0"/>
              <a:t>	</a:t>
            </a:r>
            <a:r>
              <a:rPr lang="en-US" sz="1100" dirty="0" err="1"/>
              <a:t>rbp</a:t>
            </a:r>
            <a:r>
              <a:rPr lang="en-US" sz="1100" dirty="0"/>
              <a:t>, </a:t>
            </a:r>
            <a:r>
              <a:rPr lang="en-US" sz="1100" dirty="0" err="1" smtClean="0"/>
              <a:t>rsp</a:t>
            </a:r>
            <a:r>
              <a:rPr lang="en-US" sz="1100" dirty="0" smtClean="0"/>
              <a:t>			;stack pointer moved into base pointer</a:t>
            </a: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sub	</a:t>
            </a:r>
            <a:r>
              <a:rPr lang="en-US" sz="1100" dirty="0" err="1"/>
              <a:t>rsp</a:t>
            </a:r>
            <a:r>
              <a:rPr lang="en-US" sz="1100" dirty="0"/>
              <a:t>, </a:t>
            </a:r>
            <a:r>
              <a:rPr lang="en-US" sz="1100" dirty="0" smtClean="0"/>
              <a:t>16			;subtract 16 from stack pointer</a:t>
            </a: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</a:t>
            </a:r>
            <a:r>
              <a:rPr lang="en-US" sz="1100" dirty="0" err="1"/>
              <a:t>mov</a:t>
            </a:r>
            <a:r>
              <a:rPr lang="en-US" sz="1100" dirty="0"/>
              <a:t>	DWORD PTR [rbp-4], </a:t>
            </a:r>
            <a:r>
              <a:rPr lang="en-US" sz="1100" dirty="0" smtClean="0"/>
              <a:t>0		;0 is moved into PTR variable</a:t>
            </a: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</a:t>
            </a:r>
            <a:r>
              <a:rPr lang="en-US" sz="1100" dirty="0" err="1"/>
              <a:t>mov</a:t>
            </a:r>
            <a:r>
              <a:rPr lang="en-US" sz="1100" dirty="0"/>
              <a:t>	</a:t>
            </a:r>
            <a:r>
              <a:rPr lang="en-US" sz="1100" dirty="0" err="1"/>
              <a:t>eax</a:t>
            </a:r>
            <a:r>
              <a:rPr lang="en-US" sz="1100" dirty="0"/>
              <a:t>, </a:t>
            </a:r>
            <a:r>
              <a:rPr lang="en-US" sz="1100" dirty="0" smtClean="0"/>
              <a:t>3749724160		;0xDF80400 moved into AX register</a:t>
            </a: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</a:t>
            </a:r>
            <a:r>
              <a:rPr lang="en-US" sz="1100" dirty="0" err="1"/>
              <a:t>mov</a:t>
            </a:r>
            <a:r>
              <a:rPr lang="en-US" sz="1100" dirty="0"/>
              <a:t>	</a:t>
            </a:r>
            <a:r>
              <a:rPr lang="en-US" sz="1100" dirty="0" err="1"/>
              <a:t>eax</a:t>
            </a:r>
            <a:r>
              <a:rPr lang="en-US" sz="1100" dirty="0"/>
              <a:t>, DWORD PTR [</a:t>
            </a:r>
            <a:r>
              <a:rPr lang="en-US" sz="1100" dirty="0" err="1"/>
              <a:t>rax</a:t>
            </a:r>
            <a:r>
              <a:rPr lang="en-US" sz="1100" dirty="0" smtClean="0"/>
              <a:t>]		;contents of memory location moved into AX register</a:t>
            </a: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</a:t>
            </a:r>
            <a:r>
              <a:rPr lang="en-US" sz="1100" dirty="0" err="1"/>
              <a:t>mov</a:t>
            </a:r>
            <a:r>
              <a:rPr lang="en-US" sz="1100" dirty="0"/>
              <a:t>	DWORD PTR [rbp-4], </a:t>
            </a:r>
            <a:r>
              <a:rPr lang="en-US" sz="1100" dirty="0" err="1" smtClean="0"/>
              <a:t>eax</a:t>
            </a:r>
            <a:r>
              <a:rPr lang="en-US" sz="1100" dirty="0" smtClean="0"/>
              <a:t>		;contents of AX register moved into variable</a:t>
            </a: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or	DWORD PTR [rbp-4], -</a:t>
            </a:r>
            <a:r>
              <a:rPr lang="en-US" sz="1100" dirty="0" smtClean="0"/>
              <a:t>2147483648	</a:t>
            </a:r>
            <a:r>
              <a:rPr lang="en-US" sz="1100" dirty="0"/>
              <a:t>;Bit 31=1 moved into AX register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</a:t>
            </a:r>
            <a:r>
              <a:rPr lang="en-US" sz="1100" dirty="0" err="1"/>
              <a:t>mov</a:t>
            </a:r>
            <a:r>
              <a:rPr lang="en-US" sz="1100" dirty="0"/>
              <a:t>	</a:t>
            </a:r>
            <a:r>
              <a:rPr lang="en-US" sz="1100" dirty="0" err="1"/>
              <a:t>eax</a:t>
            </a:r>
            <a:r>
              <a:rPr lang="en-US" sz="1100" dirty="0"/>
              <a:t>, </a:t>
            </a:r>
            <a:r>
              <a:rPr lang="en-US" sz="1100" dirty="0" smtClean="0"/>
              <a:t>3749724160		</a:t>
            </a:r>
            <a:r>
              <a:rPr lang="en-US" sz="1100" dirty="0"/>
              <a:t>;0xDF80400 moved into AX </a:t>
            </a:r>
            <a:r>
              <a:rPr lang="en-US" sz="1100" dirty="0" smtClean="0"/>
              <a:t>register</a:t>
            </a: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</a:t>
            </a:r>
            <a:r>
              <a:rPr lang="en-US" sz="1100" dirty="0" err="1"/>
              <a:t>mov</a:t>
            </a:r>
            <a:r>
              <a:rPr lang="en-US" sz="1100" dirty="0"/>
              <a:t>	</a:t>
            </a:r>
            <a:r>
              <a:rPr lang="en-US" sz="1100" dirty="0" err="1"/>
              <a:t>edx</a:t>
            </a:r>
            <a:r>
              <a:rPr lang="en-US" sz="1100" dirty="0"/>
              <a:t>, DWORD PTR [rbp-4</a:t>
            </a:r>
            <a:r>
              <a:rPr lang="en-US" sz="1100" dirty="0" smtClean="0"/>
              <a:t>]		;contents of location </a:t>
            </a:r>
            <a:r>
              <a:rPr lang="en-US" sz="1100" dirty="0"/>
              <a:t>moved into DX register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</a:t>
            </a:r>
            <a:r>
              <a:rPr lang="en-US" sz="1100" dirty="0" err="1"/>
              <a:t>mov</a:t>
            </a:r>
            <a:r>
              <a:rPr lang="en-US" sz="1100" dirty="0"/>
              <a:t>	DWORD PTR [</a:t>
            </a:r>
            <a:r>
              <a:rPr lang="en-US" sz="1100" dirty="0" err="1"/>
              <a:t>rax</a:t>
            </a:r>
            <a:r>
              <a:rPr lang="en-US" sz="1100" dirty="0"/>
              <a:t>], </a:t>
            </a:r>
            <a:r>
              <a:rPr lang="en-US" sz="1100" dirty="0" err="1" smtClean="0"/>
              <a:t>edx</a:t>
            </a:r>
            <a:r>
              <a:rPr lang="en-US" sz="1100" dirty="0" smtClean="0"/>
              <a:t>		;DX register moved into variable</a:t>
            </a: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</a:t>
            </a:r>
            <a:r>
              <a:rPr lang="en-US" sz="1100" dirty="0" err="1"/>
              <a:t>mov</a:t>
            </a:r>
            <a:r>
              <a:rPr lang="en-US" sz="1100" dirty="0"/>
              <a:t>	</a:t>
            </a:r>
            <a:r>
              <a:rPr lang="en-US" sz="1100" dirty="0" err="1"/>
              <a:t>eax</a:t>
            </a:r>
            <a:r>
              <a:rPr lang="en-US" sz="1100" dirty="0"/>
              <a:t>, </a:t>
            </a:r>
            <a:r>
              <a:rPr lang="en-US" sz="1100" dirty="0" smtClean="0"/>
              <a:t>0			;0 is moved into AX register</a:t>
            </a: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call	</a:t>
            </a:r>
            <a:r>
              <a:rPr lang="en-US" sz="1100" dirty="0" err="1" smtClean="0"/>
              <a:t>waitOnDevice</a:t>
            </a:r>
            <a:r>
              <a:rPr lang="en-US" sz="1100" dirty="0" smtClean="0"/>
              <a:t>			;subroutine is called</a:t>
            </a: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leave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err="1" smtClean="0"/>
              <a:t>waitOnDevice</a:t>
            </a:r>
            <a:r>
              <a:rPr lang="en-US" sz="1100" dirty="0" smtClean="0"/>
              <a:t>:	push</a:t>
            </a:r>
            <a:r>
              <a:rPr lang="en-US" sz="1100" dirty="0"/>
              <a:t>	</a:t>
            </a:r>
            <a:r>
              <a:rPr lang="en-US" sz="1100" dirty="0" err="1" smtClean="0"/>
              <a:t>rbp</a:t>
            </a:r>
            <a:r>
              <a:rPr lang="en-US" sz="1100" dirty="0" smtClean="0"/>
              <a:t>			</a:t>
            </a:r>
            <a:r>
              <a:rPr lang="en-US" sz="1100" dirty="0"/>
              <a:t>;base pointer pushed onto </a:t>
            </a:r>
            <a:r>
              <a:rPr lang="en-US" sz="1100" dirty="0" smtClean="0"/>
              <a:t>stack</a:t>
            </a: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</a:t>
            </a:r>
            <a:r>
              <a:rPr lang="en-US" sz="1100" dirty="0" err="1"/>
              <a:t>mov</a:t>
            </a:r>
            <a:r>
              <a:rPr lang="en-US" sz="1100" dirty="0"/>
              <a:t>	</a:t>
            </a:r>
            <a:r>
              <a:rPr lang="en-US" sz="1100" dirty="0" err="1"/>
              <a:t>rbp</a:t>
            </a:r>
            <a:r>
              <a:rPr lang="en-US" sz="1100" dirty="0"/>
              <a:t>, </a:t>
            </a:r>
            <a:r>
              <a:rPr lang="en-US" sz="1100" dirty="0" err="1" smtClean="0"/>
              <a:t>rsp</a:t>
            </a:r>
            <a:r>
              <a:rPr lang="en-US" sz="1100" dirty="0" smtClean="0"/>
              <a:t>			</a:t>
            </a:r>
            <a:r>
              <a:rPr lang="en-US" sz="1100" dirty="0"/>
              <a:t>;stack pointer moved into base </a:t>
            </a:r>
            <a:r>
              <a:rPr lang="en-US" sz="1100" dirty="0" smtClean="0"/>
              <a:t>pointer</a:t>
            </a: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.L4</a:t>
            </a:r>
            <a:r>
              <a:rPr lang="en-US" sz="1100" dirty="0" smtClean="0"/>
              <a:t>:	</a:t>
            </a:r>
            <a:r>
              <a:rPr lang="en-US" sz="1100" dirty="0" err="1" smtClean="0"/>
              <a:t>mov</a:t>
            </a:r>
            <a:r>
              <a:rPr lang="en-US" sz="1100" dirty="0"/>
              <a:t>	</a:t>
            </a:r>
            <a:r>
              <a:rPr lang="en-US" sz="1100" dirty="0" err="1"/>
              <a:t>eax</a:t>
            </a:r>
            <a:r>
              <a:rPr lang="en-US" sz="1100" dirty="0"/>
              <a:t>, </a:t>
            </a:r>
            <a:r>
              <a:rPr lang="en-US" sz="1100" dirty="0" smtClean="0"/>
              <a:t>3749724164		</a:t>
            </a:r>
            <a:r>
              <a:rPr lang="en-US" sz="1100" dirty="0"/>
              <a:t>;0xDF80400 moved into AX </a:t>
            </a:r>
            <a:r>
              <a:rPr lang="en-US" sz="1100" dirty="0" smtClean="0"/>
              <a:t>register</a:t>
            </a: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</a:t>
            </a:r>
            <a:r>
              <a:rPr lang="en-US" sz="1100" dirty="0" err="1"/>
              <a:t>mov</a:t>
            </a:r>
            <a:r>
              <a:rPr lang="en-US" sz="1100" dirty="0"/>
              <a:t>	</a:t>
            </a:r>
            <a:r>
              <a:rPr lang="en-US" sz="1100" dirty="0" err="1"/>
              <a:t>eax</a:t>
            </a:r>
            <a:r>
              <a:rPr lang="en-US" sz="1100" dirty="0"/>
              <a:t>, DWORD PTR [</a:t>
            </a:r>
            <a:r>
              <a:rPr lang="en-US" sz="1100" dirty="0" err="1"/>
              <a:t>rax</a:t>
            </a:r>
            <a:r>
              <a:rPr lang="en-US" sz="1100" dirty="0" smtClean="0"/>
              <a:t>]		;contents of memory location moved into AX register</a:t>
            </a: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and	</a:t>
            </a:r>
            <a:r>
              <a:rPr lang="en-US" sz="1100" dirty="0" err="1"/>
              <a:t>eax</a:t>
            </a:r>
            <a:r>
              <a:rPr lang="en-US" sz="1100" dirty="0"/>
              <a:t>, </a:t>
            </a:r>
            <a:r>
              <a:rPr lang="en-US" sz="1100" dirty="0" smtClean="0"/>
              <a:t>256			;Bit 8=1 moved into AX register</a:t>
            </a: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test	</a:t>
            </a:r>
            <a:r>
              <a:rPr lang="en-US" sz="1100" dirty="0" err="1"/>
              <a:t>eax</a:t>
            </a:r>
            <a:r>
              <a:rPr lang="en-US" sz="1100" dirty="0"/>
              <a:t>, </a:t>
            </a:r>
            <a:r>
              <a:rPr lang="en-US" sz="1100" dirty="0" err="1" smtClean="0"/>
              <a:t>eax</a:t>
            </a:r>
            <a:r>
              <a:rPr lang="en-US" sz="1100" dirty="0" smtClean="0"/>
              <a:t>			;compare the values of the ax register</a:t>
            </a: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je	.</a:t>
            </a:r>
            <a:r>
              <a:rPr lang="en-US" sz="1100" dirty="0" smtClean="0"/>
              <a:t>L4			;if ax=ax, jump back to .L4</a:t>
            </a: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leave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0599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Bernard MT Condensed"/>
                <a:cs typeface="Bernard MT Condensed"/>
              </a:rPr>
              <a:t>8086 Assembly Code Explained</a:t>
            </a:r>
            <a:endParaRPr lang="en-US" sz="4000" dirty="0">
              <a:latin typeface="Bernard MT Condensed"/>
              <a:cs typeface="Bernard M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660100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pl-PL" sz="1200" dirty="0"/>
              <a:t>DEV_REG_BASE        </a:t>
            </a:r>
            <a:r>
              <a:rPr lang="pl-PL" sz="1200" dirty="0" smtClean="0"/>
              <a:t>	  DW </a:t>
            </a:r>
            <a:r>
              <a:rPr lang="pl-PL" sz="1200" dirty="0"/>
              <a:t>   ?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pl-PL" sz="1200" dirty="0"/>
              <a:t>BIT31               </a:t>
            </a:r>
            <a:r>
              <a:rPr lang="pl-PL" sz="1200" dirty="0" smtClean="0"/>
              <a:t>		  DW </a:t>
            </a:r>
            <a:r>
              <a:rPr lang="pl-PL" sz="1200" dirty="0"/>
              <a:t>   ?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pl-PL" sz="1200" dirty="0"/>
              <a:t>BIT8               </a:t>
            </a:r>
            <a:r>
              <a:rPr lang="pl-PL" sz="1200" dirty="0" smtClean="0"/>
              <a:t>	      	 </a:t>
            </a:r>
            <a:r>
              <a:rPr lang="pl-PL" sz="1200" dirty="0"/>
              <a:t> DW    ?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pl-PL" sz="1200" dirty="0"/>
              <a:t>VALUE            	</a:t>
            </a:r>
            <a:r>
              <a:rPr lang="pl-PL" sz="1200" dirty="0" smtClean="0"/>
              <a:t>	</a:t>
            </a:r>
            <a:r>
              <a:rPr lang="pl-PL" sz="1200" dirty="0"/>
              <a:t>  DW    ?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00" dirty="0" smtClean="0"/>
              <a:t>	</a:t>
            </a:r>
            <a:endParaRPr lang="en-US" sz="1200" dirty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00" dirty="0"/>
              <a:t>lea AX, DEV_REG_BASE      </a:t>
            </a:r>
            <a:r>
              <a:rPr lang="en-US" sz="1200" dirty="0" smtClean="0"/>
              <a:t>	          </a:t>
            </a:r>
            <a:r>
              <a:rPr lang="en-US" sz="1200" dirty="0"/>
              <a:t>;memory address of DEV_REG_BASE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00" dirty="0"/>
              <a:t>PUSH AX                   </a:t>
            </a:r>
            <a:r>
              <a:rPr lang="en-US" sz="1200" dirty="0" smtClean="0"/>
              <a:t>	         </a:t>
            </a:r>
            <a:r>
              <a:rPr lang="en-US" sz="1200" dirty="0"/>
              <a:t> ;save address on stack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00" dirty="0" smtClean="0"/>
              <a:t>	</a:t>
            </a:r>
            <a:endParaRPr lang="en-US" sz="1200" dirty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00" dirty="0"/>
              <a:t>lea BX, BIT31          </a:t>
            </a:r>
            <a:r>
              <a:rPr lang="en-US" sz="1200" dirty="0" smtClean="0"/>
              <a:t>	       </a:t>
            </a:r>
            <a:r>
              <a:rPr lang="en-US" sz="1200" dirty="0"/>
              <a:t>   ;memory address of BIT 31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00" dirty="0"/>
              <a:t>add AX,BX               </a:t>
            </a:r>
            <a:r>
              <a:rPr lang="en-US" sz="1200" dirty="0" smtClean="0"/>
              <a:t>	       </a:t>
            </a:r>
            <a:r>
              <a:rPr lang="en-US" sz="1200" dirty="0"/>
              <a:t>   ;offsetting from DEV_REG_BASE to BIT 31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00" dirty="0"/>
              <a:t>PUSH AX                  </a:t>
            </a:r>
            <a:r>
              <a:rPr lang="en-US" sz="1200" dirty="0" smtClean="0"/>
              <a:t>	         </a:t>
            </a:r>
            <a:r>
              <a:rPr lang="en-US" sz="1200" dirty="0"/>
              <a:t> ;save offset address on stack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00" dirty="0" err="1"/>
              <a:t>mov</a:t>
            </a:r>
            <a:r>
              <a:rPr lang="en-US" sz="1200" dirty="0"/>
              <a:t> BX, [00202h]      </a:t>
            </a:r>
            <a:r>
              <a:rPr lang="en-US" sz="1200" dirty="0" smtClean="0"/>
              <a:t>	 </a:t>
            </a:r>
            <a:r>
              <a:rPr lang="en-US" sz="1200" dirty="0"/>
              <a:t>  </a:t>
            </a:r>
            <a:r>
              <a:rPr lang="en-US" sz="1200" dirty="0" smtClean="0"/>
              <a:t>     </a:t>
            </a:r>
            <a:r>
              <a:rPr lang="en-US" sz="1200" dirty="0"/>
              <a:t>  ;points to contents from memory location 202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00" dirty="0"/>
              <a:t>or  BX, 1h                </a:t>
            </a:r>
            <a:r>
              <a:rPr lang="en-US" sz="1200" dirty="0" smtClean="0"/>
              <a:t>	          ;</a:t>
            </a:r>
            <a:r>
              <a:rPr lang="en-US" sz="1200" dirty="0"/>
              <a:t>old value </a:t>
            </a:r>
            <a:r>
              <a:rPr lang="en-US" sz="1200" dirty="0" err="1"/>
              <a:t>OR'd</a:t>
            </a:r>
            <a:r>
              <a:rPr lang="en-US" sz="1200" dirty="0"/>
              <a:t> with bit 31=1 (2147483648)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00" dirty="0" err="1"/>
              <a:t>mov</a:t>
            </a:r>
            <a:r>
              <a:rPr lang="en-US" sz="1200" dirty="0"/>
              <a:t> VALUE, BX    </a:t>
            </a:r>
            <a:r>
              <a:rPr lang="en-US" sz="1200" dirty="0" smtClean="0"/>
              <a:t>	 </a:t>
            </a:r>
            <a:r>
              <a:rPr lang="en-US" sz="1200" dirty="0"/>
              <a:t>         ;store new value in memory location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00" dirty="0"/>
              <a:t>call </a:t>
            </a:r>
            <a:r>
              <a:rPr lang="en-US" sz="1200" dirty="0" err="1"/>
              <a:t>waitOnDevice</a:t>
            </a:r>
            <a:r>
              <a:rPr lang="en-US" sz="1200" dirty="0"/>
              <a:t>        </a:t>
            </a:r>
            <a:r>
              <a:rPr lang="en-US" sz="1200" dirty="0" smtClean="0"/>
              <a:t>	         </a:t>
            </a:r>
            <a:r>
              <a:rPr lang="en-US" sz="1200" dirty="0"/>
              <a:t> ;call subroutine </a:t>
            </a:r>
            <a:r>
              <a:rPr lang="en-US" sz="1200" dirty="0" err="1"/>
              <a:t>waitOnDevice</a:t>
            </a:r>
            <a:endParaRPr lang="en-US" sz="1200" dirty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00" dirty="0"/>
              <a:t>ret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00" dirty="0" err="1"/>
              <a:t>waitOnDevice</a:t>
            </a:r>
            <a:r>
              <a:rPr lang="en-US" sz="1200" dirty="0"/>
              <a:t>:              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00" dirty="0"/>
              <a:t>lea AX, DEV_REG_BASE    </a:t>
            </a:r>
            <a:r>
              <a:rPr lang="en-US" sz="1200" dirty="0" smtClean="0"/>
              <a:t>	        </a:t>
            </a:r>
            <a:r>
              <a:rPr lang="en-US" sz="1200" dirty="0"/>
              <a:t>  ;memory address of DEV_REG_BASE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00" dirty="0"/>
              <a:t>lea BX, BIT8            </a:t>
            </a:r>
            <a:r>
              <a:rPr lang="en-US" sz="1200" dirty="0" smtClean="0"/>
              <a:t>	        </a:t>
            </a:r>
            <a:r>
              <a:rPr lang="en-US" sz="1200" dirty="0"/>
              <a:t>  ;memory address of BIT 8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00" dirty="0"/>
              <a:t>add BX, AX             </a:t>
            </a:r>
            <a:r>
              <a:rPr lang="en-US" sz="1200" dirty="0" smtClean="0"/>
              <a:t>	</a:t>
            </a:r>
            <a:r>
              <a:rPr lang="en-US" sz="1200" dirty="0"/>
              <a:t>  </a:t>
            </a:r>
            <a:r>
              <a:rPr lang="en-US" sz="1200" dirty="0" smtClean="0"/>
              <a:t>      </a:t>
            </a:r>
            <a:r>
              <a:rPr lang="en-US" sz="1200" dirty="0"/>
              <a:t>  ;offsetting from DEV_REG_BASE to BIT 8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00" dirty="0"/>
              <a:t>PUSH BX                  </a:t>
            </a:r>
            <a:r>
              <a:rPr lang="en-US" sz="1200" dirty="0" smtClean="0"/>
              <a:t>	         </a:t>
            </a:r>
            <a:r>
              <a:rPr lang="en-US" sz="1200" dirty="0"/>
              <a:t> ;save offset address on stack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00" dirty="0" err="1"/>
              <a:t>mov</a:t>
            </a:r>
            <a:r>
              <a:rPr lang="en-US" sz="1200" dirty="0"/>
              <a:t> BX, [00204h]      </a:t>
            </a:r>
            <a:r>
              <a:rPr lang="en-US" sz="1200" dirty="0" smtClean="0"/>
              <a:t>	     </a:t>
            </a:r>
            <a:r>
              <a:rPr lang="en-US" sz="1200" dirty="0"/>
              <a:t>   </a:t>
            </a:r>
            <a:r>
              <a:rPr lang="en-US" sz="1200" dirty="0" smtClean="0"/>
              <a:t>  </a:t>
            </a:r>
            <a:r>
              <a:rPr lang="en-US" sz="1200" dirty="0"/>
              <a:t>;points to contents from memory location 204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00" dirty="0"/>
              <a:t>and BX, 1h             </a:t>
            </a:r>
            <a:r>
              <a:rPr lang="en-US" sz="1200" dirty="0" smtClean="0"/>
              <a:t>	        </a:t>
            </a:r>
            <a:r>
              <a:rPr lang="en-US" sz="1200" dirty="0"/>
              <a:t>  ;value in memory location 204 AND'D with bit 8=1 (256) 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00" dirty="0" err="1"/>
              <a:t>jz</a:t>
            </a:r>
            <a:r>
              <a:rPr lang="en-US" sz="1200" dirty="0"/>
              <a:t> </a:t>
            </a:r>
            <a:r>
              <a:rPr lang="en-US" sz="1200" dirty="0" err="1"/>
              <a:t>waitOnDevice</a:t>
            </a:r>
            <a:r>
              <a:rPr lang="en-US" sz="1200" dirty="0"/>
              <a:t>         </a:t>
            </a:r>
            <a:r>
              <a:rPr lang="en-US" sz="1200" dirty="0" smtClean="0"/>
              <a:t>	         </a:t>
            </a:r>
            <a:r>
              <a:rPr lang="en-US" sz="1200" dirty="0"/>
              <a:t> ;if BIT 8=0, code jumps back to wait on device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00" dirty="0" smtClean="0"/>
              <a:t>   </a:t>
            </a:r>
            <a:endParaRPr lang="en-US" sz="1200" dirty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00" dirty="0"/>
              <a:t>ret</a:t>
            </a:r>
          </a:p>
        </p:txBody>
      </p:sp>
    </p:spTree>
    <p:extLst>
      <p:ext uri="{BB962C8B-B14F-4D97-AF65-F5344CB8AC3E}">
        <p14:creationId xmlns:p14="http://schemas.microsoft.com/office/powerpoint/2010/main" val="97189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456764"/>
            <a:ext cx="8308975" cy="1133027"/>
          </a:xfrm>
        </p:spPr>
        <p:txBody>
          <a:bodyPr/>
          <a:lstStyle/>
          <a:p>
            <a:r>
              <a:rPr lang="en-US" sz="4000" dirty="0" smtClean="0">
                <a:latin typeface="Bernard MT Condensed"/>
                <a:cs typeface="Bernard MT Condensed"/>
              </a:rPr>
              <a:t>8086 Emulator Execution</a:t>
            </a:r>
            <a:endParaRPr lang="en-US" sz="4000" dirty="0">
              <a:latin typeface="Bernard MT Condensed"/>
              <a:cs typeface="Bernard MT Condensed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7" b="3917"/>
          <a:stretch/>
        </p:blipFill>
        <p:spPr bwMode="auto">
          <a:xfrm>
            <a:off x="415925" y="2705260"/>
            <a:ext cx="8308975" cy="3658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29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Bernard MT Condensed"/>
                <a:cs typeface="Bernard MT Condensed"/>
              </a:rPr>
              <a:t>8086 Emulator Execution</a:t>
            </a:r>
            <a:endParaRPr lang="en-US" sz="4000" dirty="0">
              <a:latin typeface="Bernard MT Condensed"/>
              <a:cs typeface="Bernard MT Condensed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b="4148"/>
          <a:stretch/>
        </p:blipFill>
        <p:spPr bwMode="auto">
          <a:xfrm>
            <a:off x="415925" y="2731730"/>
            <a:ext cx="8308975" cy="3648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454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Bernard MT Condensed"/>
                <a:cs typeface="Bernard MT Condensed"/>
              </a:rPr>
              <a:t>8086 Emulator Execution</a:t>
            </a:r>
            <a:endParaRPr lang="en-US" sz="4000" dirty="0">
              <a:latin typeface="Bernard MT Condensed"/>
              <a:cs typeface="Bernard MT Condensed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" b="2037"/>
          <a:stretch/>
        </p:blipFill>
        <p:spPr bwMode="auto">
          <a:xfrm>
            <a:off x="415925" y="2731729"/>
            <a:ext cx="8308975" cy="3882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454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Bernard MT Condensed"/>
                <a:cs typeface="Bernard MT Condensed"/>
              </a:rPr>
              <a:t>8086 Emulator Execution</a:t>
            </a:r>
            <a:endParaRPr lang="en-US" sz="4000" dirty="0">
              <a:latin typeface="Bernard MT Condensed"/>
              <a:cs typeface="Bernard MT Condensed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" b="4142"/>
          <a:stretch/>
        </p:blipFill>
        <p:spPr bwMode="auto">
          <a:xfrm>
            <a:off x="415925" y="2731730"/>
            <a:ext cx="8308975" cy="3648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454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Bernard MT Condensed"/>
                <a:cs typeface="Bernard MT Condensed"/>
              </a:rPr>
              <a:t>8086 Emulator Execution</a:t>
            </a:r>
            <a:endParaRPr lang="en-US" sz="4000" dirty="0">
              <a:latin typeface="Bernard MT Condensed"/>
              <a:cs typeface="Bernard MT Condensed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4174"/>
          <a:stretch/>
        </p:blipFill>
        <p:spPr bwMode="auto">
          <a:xfrm>
            <a:off x="415925" y="2748225"/>
            <a:ext cx="8308975" cy="3648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454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Bernard MT Condensed"/>
                <a:cs typeface="Bernard MT Condensed"/>
              </a:rPr>
              <a:t>8086 Emulator Execution</a:t>
            </a:r>
            <a:endParaRPr lang="en-US" sz="4000" dirty="0">
              <a:latin typeface="Bernard MT Condensed"/>
              <a:cs typeface="Bernard MT Condensed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" b="4266"/>
          <a:stretch/>
        </p:blipFill>
        <p:spPr bwMode="auto">
          <a:xfrm>
            <a:off x="415925" y="2715235"/>
            <a:ext cx="8308975" cy="3648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974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Bernard MT Condensed"/>
                <a:cs typeface="Bernard MT Condensed"/>
              </a:rPr>
              <a:t>Summary</a:t>
            </a:r>
            <a:endParaRPr lang="en-US" sz="4000" dirty="0">
              <a:latin typeface="Bernard MT Condensed"/>
              <a:cs typeface="Bernard M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very important to understand the transition from C Language to Assembly Language. The compiler can be used to generate the assembly code given a C program but the basic understanding aids in the ability to follow along wit what is happening in the code.</a:t>
            </a:r>
          </a:p>
          <a:p>
            <a:r>
              <a:rPr lang="en-US" dirty="0" smtClean="0"/>
              <a:t>The commands and instructions are the fundamentals of these languages.  Knowing the function of each command allows for effective and efficient coding in all languages.</a:t>
            </a:r>
          </a:p>
          <a:p>
            <a:r>
              <a:rPr lang="en-US" dirty="0" smtClean="0"/>
              <a:t>The 8086 Emulator is a great tool that enables the programmer to visually see the registers and the stack as it steps through the code.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5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09" y="1456765"/>
            <a:ext cx="8609998" cy="1143000"/>
          </a:xfrm>
        </p:spPr>
        <p:txBody>
          <a:bodyPr/>
          <a:lstStyle/>
          <a:p>
            <a:r>
              <a:rPr lang="en-US" sz="4000" dirty="0" smtClean="0">
                <a:latin typeface="Bernard MT Condensed"/>
                <a:cs typeface="Bernard MT Condensed"/>
              </a:rPr>
              <a:t>C Language versus Assembly Language</a:t>
            </a:r>
            <a:endParaRPr lang="en-US" sz="4000" dirty="0">
              <a:latin typeface="Bernard MT Condensed"/>
              <a:cs typeface="Bernard M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5456028" cy="34917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 Language: An upper-level programming language that is used for implementing software in various computer architectures.</a:t>
            </a:r>
          </a:p>
          <a:p>
            <a:r>
              <a:rPr lang="en-US" dirty="0" smtClean="0"/>
              <a:t>Assembly Language: The basic low-level language used for computers and microprocessors.  It is specific to a particular architecture.</a:t>
            </a:r>
          </a:p>
          <a:p>
            <a:r>
              <a:rPr lang="en-US" dirty="0" smtClean="0"/>
              <a:t>Relationship: The compiler converts the C code into assembly code in order to communicate to the microprocessor.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49251" y="3174091"/>
            <a:ext cx="2078275" cy="990124"/>
          </a:xfrm>
          <a:prstGeom prst="downArrowCallou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 Program</a:t>
            </a:r>
          </a:p>
          <a:p>
            <a:pPr algn="ctr"/>
            <a:r>
              <a:rPr lang="en-US" dirty="0" smtClean="0"/>
              <a:t>(Written in C)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49251" y="4159787"/>
            <a:ext cx="2078275" cy="990124"/>
          </a:xfrm>
          <a:prstGeom prst="downArrowCallou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Compiler</a:t>
            </a:r>
          </a:p>
          <a:p>
            <a:pPr algn="ctr"/>
            <a:r>
              <a:rPr lang="en-US" dirty="0" smtClean="0"/>
              <a:t>(Assembly Program)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49251" y="5149911"/>
            <a:ext cx="2078275" cy="646331"/>
          </a:xfrm>
          <a:prstGeom prst="rect">
            <a:avLst/>
          </a:prstGeom>
          <a:solidFill>
            <a:srgbClr val="D128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Assembler</a:t>
            </a:r>
          </a:p>
          <a:p>
            <a:pPr algn="ctr"/>
            <a:r>
              <a:rPr lang="en-US" dirty="0" smtClean="0"/>
              <a:t>(Machine Codes)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5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Bernard MT Condensed"/>
                <a:cs typeface="Bernard MT Condensed"/>
              </a:rPr>
              <a:t>Pointer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6" y="2756646"/>
            <a:ext cx="8308974" cy="3491753"/>
          </a:xfrm>
        </p:spPr>
        <p:txBody>
          <a:bodyPr/>
          <a:lstStyle/>
          <a:p>
            <a:r>
              <a:rPr lang="en-US" dirty="0" smtClean="0"/>
              <a:t>In assembly language, there are a few ways of setting a pointer, but the most common is using the command LEA (load effective address)</a:t>
            </a:r>
          </a:p>
          <a:p>
            <a:r>
              <a:rPr lang="en-US" dirty="0" smtClean="0"/>
              <a:t>This command loads a memory location into a register instead of loading the contents of the memory location</a:t>
            </a:r>
          </a:p>
          <a:p>
            <a:pPr lvl="1"/>
            <a:r>
              <a:rPr lang="en-US" dirty="0"/>
              <a:t> LEA register, </a:t>
            </a:r>
            <a:r>
              <a:rPr lang="en-US" dirty="0" smtClean="0"/>
              <a:t>variable</a:t>
            </a:r>
            <a:endParaRPr lang="en-US" dirty="0"/>
          </a:p>
          <a:p>
            <a:pPr lvl="1"/>
            <a:r>
              <a:rPr lang="en-US" dirty="0"/>
              <a:t>Example: LEA ax, </a:t>
            </a:r>
            <a:r>
              <a:rPr lang="en-US" dirty="0" smtClean="0"/>
              <a:t>EA</a:t>
            </a:r>
          </a:p>
          <a:p>
            <a:r>
              <a:rPr lang="en-US" dirty="0" smtClean="0"/>
              <a:t>The command allows programmers to manipulate memory addresses and does so without setting off any flags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2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Bernard MT Condensed"/>
                <a:cs typeface="Bernard MT Condensed"/>
              </a:rPr>
              <a:t>Call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instructions make it possible to implement a subroutine and later return to the current executing code.</a:t>
            </a:r>
          </a:p>
          <a:p>
            <a:r>
              <a:rPr lang="en-US" dirty="0" smtClean="0"/>
              <a:t>The call instruction is executed in a series of steps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 smtClean="0"/>
              <a:t>When the call command occurs, it pushes the current code location onto the stack in memory before executing the subroutine.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 smtClean="0"/>
              <a:t>It then jumps to the location indicated by the operand.  [call operand]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 smtClean="0"/>
              <a:t>When the execution reaches the return instruction, the code location is popped from the stack and a jump allows it to go back to the point in the code where the call command was executed.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2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Bernard MT Condensed"/>
                <a:cs typeface="Bernard MT Condensed"/>
              </a:rPr>
              <a:t>Loop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various ways to create a loop in assembly language.  The most common way is to invoke jump commands.  </a:t>
            </a:r>
          </a:p>
          <a:p>
            <a:r>
              <a:rPr lang="en-US" dirty="0" smtClean="0"/>
              <a:t>Jump commands work with compare statements to produce the same effect as a while loop in the C language.</a:t>
            </a:r>
          </a:p>
          <a:p>
            <a:pPr lvl="1"/>
            <a:r>
              <a:rPr lang="en-US" dirty="0" smtClean="0"/>
              <a:t>Sample Code:</a:t>
            </a:r>
            <a:endParaRPr lang="en-US" dirty="0"/>
          </a:p>
          <a:p>
            <a:pPr lvl="2"/>
            <a:r>
              <a:rPr lang="en-US" dirty="0" smtClean="0"/>
              <a:t>mov ax, 16</a:t>
            </a:r>
          </a:p>
          <a:p>
            <a:pPr lvl="2"/>
            <a:r>
              <a:rPr lang="en-US" dirty="0" smtClean="0"/>
              <a:t>mov </a:t>
            </a:r>
            <a:r>
              <a:rPr lang="en-US" dirty="0" err="1" smtClean="0"/>
              <a:t>bx</a:t>
            </a:r>
            <a:r>
              <a:rPr lang="en-US" dirty="0" smtClean="0"/>
              <a:t>, 15</a:t>
            </a:r>
          </a:p>
          <a:p>
            <a:pPr lvl="2"/>
            <a:r>
              <a:rPr lang="en-US" dirty="0" err="1" smtClean="0"/>
              <a:t>cmp</a:t>
            </a:r>
            <a:r>
              <a:rPr lang="en-US" dirty="0" smtClean="0"/>
              <a:t> ax, </a:t>
            </a:r>
            <a:r>
              <a:rPr lang="en-US" dirty="0" err="1" smtClean="0"/>
              <a:t>bx</a:t>
            </a:r>
            <a:endParaRPr lang="en-US" dirty="0" smtClean="0"/>
          </a:p>
          <a:p>
            <a:pPr lvl="2"/>
            <a:r>
              <a:rPr lang="en-US" dirty="0" err="1" smtClean="0"/>
              <a:t>jne</a:t>
            </a:r>
            <a:r>
              <a:rPr lang="en-US" dirty="0" smtClean="0"/>
              <a:t> Sample Code</a:t>
            </a:r>
          </a:p>
        </p:txBody>
      </p:sp>
    </p:spTree>
    <p:extLst>
      <p:ext uri="{BB962C8B-B14F-4D97-AF65-F5344CB8AC3E}">
        <p14:creationId xmlns:p14="http://schemas.microsoft.com/office/powerpoint/2010/main" val="81797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Bernard MT Condensed"/>
                <a:cs typeface="Bernard MT Condensed"/>
              </a:rPr>
              <a:t>The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6" y="2756646"/>
            <a:ext cx="4383902" cy="34917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stack is implemented in memory.  Its mainly used for temporary storage of information such as data or addresses.</a:t>
            </a:r>
          </a:p>
          <a:p>
            <a:r>
              <a:rPr lang="en-US" dirty="0" smtClean="0"/>
              <a:t>Sample Code:</a:t>
            </a:r>
          </a:p>
          <a:p>
            <a:pPr lvl="1"/>
            <a:r>
              <a:rPr lang="en-US" dirty="0" smtClean="0"/>
              <a:t>mov ax, 100h</a:t>
            </a:r>
          </a:p>
          <a:p>
            <a:pPr lvl="1"/>
            <a:r>
              <a:rPr lang="en-US" dirty="0" smtClean="0"/>
              <a:t>mov </a:t>
            </a:r>
            <a:r>
              <a:rPr lang="en-US" dirty="0" err="1" smtClean="0"/>
              <a:t>bx</a:t>
            </a:r>
            <a:r>
              <a:rPr lang="en-US" dirty="0" smtClean="0"/>
              <a:t>, 102h</a:t>
            </a:r>
          </a:p>
          <a:p>
            <a:pPr lvl="1"/>
            <a:r>
              <a:rPr lang="en-US" dirty="0" smtClean="0"/>
              <a:t>PUSH </a:t>
            </a:r>
            <a:r>
              <a:rPr lang="en-US" dirty="0"/>
              <a:t>a</a:t>
            </a:r>
            <a:r>
              <a:rPr lang="en-US" dirty="0" smtClean="0"/>
              <a:t>x</a:t>
            </a:r>
            <a:endParaRPr lang="en-US" dirty="0"/>
          </a:p>
          <a:p>
            <a:pPr lvl="1"/>
            <a:r>
              <a:rPr lang="en-US" dirty="0" smtClean="0"/>
              <a:t>PUSH </a:t>
            </a:r>
            <a:r>
              <a:rPr lang="en-US" dirty="0" err="1" smtClean="0"/>
              <a:t>bx</a:t>
            </a:r>
            <a:endParaRPr lang="en-US" dirty="0" smtClean="0"/>
          </a:p>
          <a:p>
            <a:pPr lvl="1"/>
            <a:r>
              <a:rPr lang="en-US" dirty="0" smtClean="0"/>
              <a:t>POP cx</a:t>
            </a:r>
          </a:p>
          <a:p>
            <a:pPr lvl="1"/>
            <a:r>
              <a:rPr lang="en-US" dirty="0" smtClean="0"/>
              <a:t>POP dx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9" t="4357" r="1215"/>
          <a:stretch/>
        </p:blipFill>
        <p:spPr bwMode="auto">
          <a:xfrm>
            <a:off x="5096723" y="2756646"/>
            <a:ext cx="1451494" cy="349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83" t="4438" r="766" b="3692"/>
          <a:stretch/>
        </p:blipFill>
        <p:spPr bwMode="auto">
          <a:xfrm>
            <a:off x="6795630" y="2756647"/>
            <a:ext cx="1418507" cy="3464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108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Bernard MT Condensed"/>
                <a:cs typeface="Bernard MT Condensed"/>
              </a:rPr>
              <a:t>Flag Registers</a:t>
            </a:r>
            <a:endParaRPr lang="en-US" sz="4000" dirty="0">
              <a:latin typeface="Bernard MT Condensed"/>
              <a:cs typeface="Bernard M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Flag registers are also referred to as status registers, they are used to indicate conditions produced as the result of an executing instruction.</a:t>
            </a:r>
          </a:p>
          <a:p>
            <a:pPr lvl="1"/>
            <a:r>
              <a:rPr lang="en-US" dirty="0" smtClean="0"/>
              <a:t>Carry flag (CF): Set if there is a carry-out or borrow-in for the most significant bit</a:t>
            </a:r>
          </a:p>
          <a:p>
            <a:pPr lvl="1"/>
            <a:r>
              <a:rPr lang="en-US" dirty="0" smtClean="0"/>
              <a:t>Parity flag (PF): Set if a produced result has even parity</a:t>
            </a:r>
          </a:p>
          <a:p>
            <a:pPr lvl="1"/>
            <a:r>
              <a:rPr lang="en-US" dirty="0" smtClean="0"/>
              <a:t>Auxiliary flag (AF): Set if there is a carry-out from the low into the high nibble</a:t>
            </a:r>
          </a:p>
          <a:p>
            <a:pPr lvl="1"/>
            <a:r>
              <a:rPr lang="en-US" dirty="0" smtClean="0"/>
              <a:t>Zero flag (ZF): Set if a produced result is equal to zero</a:t>
            </a:r>
          </a:p>
          <a:p>
            <a:pPr lvl="1"/>
            <a:r>
              <a:rPr lang="en-US" dirty="0" smtClean="0"/>
              <a:t>Sign flag (SF): Set if a produced result is negative</a:t>
            </a:r>
          </a:p>
          <a:p>
            <a:pPr lvl="1"/>
            <a:r>
              <a:rPr lang="en-US" dirty="0" smtClean="0"/>
              <a:t>Overflow flag (OF): Set if a produced signed result is out of range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0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Bernard MT Condensed"/>
                <a:cs typeface="Bernard MT Condensed"/>
              </a:rPr>
              <a:t>I/O Devices</a:t>
            </a:r>
          </a:p>
        </p:txBody>
      </p:sp>
      <p:pic>
        <p:nvPicPr>
          <p:cNvPr id="8" name="Content Placeholder 7" descr="mcomp.gi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950" r="-1" b="-464"/>
          <a:stretch/>
        </p:blipFill>
        <p:spPr>
          <a:xfrm>
            <a:off x="415925" y="2754313"/>
            <a:ext cx="8308975" cy="3678928"/>
          </a:xfrm>
        </p:spPr>
      </p:pic>
      <p:sp>
        <p:nvSpPr>
          <p:cNvPr id="9" name="TextBox 8"/>
          <p:cNvSpPr txBox="1"/>
          <p:nvPr/>
        </p:nvSpPr>
        <p:spPr>
          <a:xfrm>
            <a:off x="432420" y="2754314"/>
            <a:ext cx="4482866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Assembly code can also be used to access the input/output ports of a microprocessor. </a:t>
            </a:r>
          </a:p>
          <a:p>
            <a:pPr marL="228600" indent="-228600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These ports can lead to special-purpose interfaces such as keyboards and displays or core interfaces such as direct memory access controls.</a:t>
            </a:r>
          </a:p>
          <a:p>
            <a:pPr marL="228600" indent="-228600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access to these interfaces uses the INPUT and OUTPUT commands.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84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Bernard MT Condensed"/>
                <a:cs typeface="Bernard MT Condensed"/>
              </a:rPr>
              <a:t>C Code Explained</a:t>
            </a:r>
            <a:endParaRPr lang="en-US" sz="4000" dirty="0">
              <a:latin typeface="Bernard MT Condensed"/>
              <a:cs typeface="Bernard M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4449879" cy="3491753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it-IT" sz="1400" dirty="0" smtClean="0"/>
              <a:t>1. #</a:t>
            </a:r>
            <a:r>
              <a:rPr lang="it-IT" sz="1400" dirty="0" err="1"/>
              <a:t>define</a:t>
            </a:r>
            <a:r>
              <a:rPr lang="it-IT" sz="1400" dirty="0"/>
              <a:t> DEV_REG_BASE </a:t>
            </a:r>
            <a:r>
              <a:rPr lang="it-IT" sz="1400" dirty="0" smtClean="0"/>
              <a:t>0xDF804000		</a:t>
            </a:r>
            <a:r>
              <a:rPr lang="en-US" sz="1400" dirty="0"/>
              <a:t> 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fi-FI" sz="1400" dirty="0" err="1"/>
              <a:t>void</a:t>
            </a:r>
            <a:r>
              <a:rPr lang="fi-FI" sz="1400" dirty="0"/>
              <a:t> main ()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400" dirty="0"/>
              <a:t>{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400" dirty="0" smtClean="0"/>
              <a:t>2.</a:t>
            </a:r>
            <a:r>
              <a:rPr lang="en-US" sz="1400" dirty="0"/>
              <a:t>   unsigned </a:t>
            </a:r>
            <a:r>
              <a:rPr lang="en-US" sz="1400" dirty="0" err="1"/>
              <a:t>int</a:t>
            </a:r>
            <a:r>
              <a:rPr lang="en-US" sz="1400" dirty="0"/>
              <a:t> value = 0</a:t>
            </a:r>
            <a:r>
              <a:rPr lang="en-US" sz="1400" dirty="0" smtClean="0"/>
              <a:t>;			</a:t>
            </a:r>
            <a:endParaRPr lang="en-US" sz="1400" dirty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400" dirty="0"/>
              <a:t> 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400" dirty="0"/>
              <a:t>   // Turn on the device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400" dirty="0" smtClean="0"/>
              <a:t>3.</a:t>
            </a:r>
            <a:r>
              <a:rPr lang="en-US" sz="1400" dirty="0"/>
              <a:t>   value = *(unsigned </a:t>
            </a:r>
            <a:r>
              <a:rPr lang="en-US" sz="1400" dirty="0" err="1"/>
              <a:t>int</a:t>
            </a:r>
            <a:r>
              <a:rPr lang="en-US" sz="1400" dirty="0"/>
              <a:t> *)(DEV_REG_BASE + 0x0</a:t>
            </a:r>
            <a:r>
              <a:rPr lang="en-US" sz="1400" dirty="0" smtClean="0"/>
              <a:t>); </a:t>
            </a:r>
            <a:r>
              <a:rPr lang="fi-FI" sz="1400" dirty="0"/>
              <a:t> </a:t>
            </a:r>
            <a:endParaRPr lang="fi-FI" sz="1400" dirty="0" smtClean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fi-FI" sz="1400" dirty="0"/>
              <a:t> </a:t>
            </a:r>
            <a:endParaRPr lang="fi-FI" sz="1400" dirty="0" smtClean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fi-FI" sz="1400" dirty="0" smtClean="0"/>
              <a:t>4.   </a:t>
            </a:r>
            <a:r>
              <a:rPr lang="fi-FI" sz="1400" dirty="0" err="1" smtClean="0"/>
              <a:t>value</a:t>
            </a:r>
            <a:r>
              <a:rPr lang="fi-FI" sz="1400" dirty="0" smtClean="0"/>
              <a:t> </a:t>
            </a:r>
            <a:r>
              <a:rPr lang="fi-FI" sz="1400" dirty="0"/>
              <a:t>= (</a:t>
            </a:r>
            <a:r>
              <a:rPr lang="fi-FI" sz="1400" dirty="0" err="1"/>
              <a:t>value</a:t>
            </a:r>
            <a:r>
              <a:rPr lang="fi-FI" sz="1400" dirty="0"/>
              <a:t> | (0x1 &lt;&lt; 31))</a:t>
            </a:r>
            <a:r>
              <a:rPr lang="fi-FI" sz="1400" dirty="0" smtClean="0"/>
              <a:t>;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fi-FI" sz="1400" dirty="0" smtClean="0"/>
              <a:t>		</a:t>
            </a:r>
            <a:endParaRPr lang="fi-FI" sz="1400" dirty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400" dirty="0" smtClean="0"/>
              <a:t>5.</a:t>
            </a:r>
            <a:r>
              <a:rPr lang="en-US" sz="1400" dirty="0"/>
              <a:t>   *(unsigned </a:t>
            </a:r>
            <a:r>
              <a:rPr lang="en-US" sz="1400" dirty="0" err="1"/>
              <a:t>int</a:t>
            </a:r>
            <a:r>
              <a:rPr lang="en-US" sz="1400" dirty="0"/>
              <a:t> *)(DEV_REG_BASE + 0x0) = value</a:t>
            </a:r>
            <a:r>
              <a:rPr lang="en-US" sz="1400" dirty="0" smtClean="0"/>
              <a:t>;	</a:t>
            </a:r>
            <a:endParaRPr lang="en-US" sz="1400" dirty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400" dirty="0"/>
              <a:t> </a:t>
            </a:r>
            <a:endParaRPr lang="en-US" sz="1400" dirty="0" smtClean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400" dirty="0" smtClean="0"/>
              <a:t>6.</a:t>
            </a:r>
            <a:r>
              <a:rPr lang="en-US" sz="1400" dirty="0"/>
              <a:t>  </a:t>
            </a:r>
            <a:r>
              <a:rPr lang="en-US" sz="1400" dirty="0" err="1"/>
              <a:t>waitOnDevice</a:t>
            </a:r>
            <a:r>
              <a:rPr lang="en-US" sz="1400" dirty="0"/>
              <a:t>()</a:t>
            </a:r>
            <a:r>
              <a:rPr lang="en-US" sz="1400" dirty="0" smtClean="0"/>
              <a:t>;			</a:t>
            </a:r>
            <a:r>
              <a:rPr lang="en-US" sz="1400" dirty="0"/>
              <a:t>  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400" dirty="0"/>
              <a:t>}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400" dirty="0"/>
              <a:t> 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400" dirty="0"/>
              <a:t>void </a:t>
            </a:r>
            <a:r>
              <a:rPr lang="en-US" sz="1400" dirty="0" err="1"/>
              <a:t>waitOnDevice</a:t>
            </a:r>
            <a:r>
              <a:rPr lang="en-US" sz="1400" dirty="0"/>
              <a:t>()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400" dirty="0"/>
              <a:t>{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400" dirty="0" smtClean="0"/>
              <a:t>7.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/>
              <a:t>while(!(*(unsigned </a:t>
            </a:r>
            <a:r>
              <a:rPr lang="en-US" sz="1400" dirty="0" err="1"/>
              <a:t>int</a:t>
            </a:r>
            <a:r>
              <a:rPr lang="en-US" sz="1400" dirty="0"/>
              <a:t> *)(DEV_REG_BASE + 0x4) &amp; (0x1 &lt;&lt; 8)))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400" dirty="0"/>
              <a:t>   {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5804" y="2756646"/>
            <a:ext cx="3859096" cy="3508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Clr>
                <a:schemeClr val="tx1">
                  <a:lumMod val="50000"/>
                  <a:lumOff val="50000"/>
                </a:schemeClr>
              </a:buClr>
              <a:buSzPct val="70000"/>
              <a:buFont typeface="+mj-lt"/>
              <a:buAutoNum type="arabicPeriod"/>
            </a:pP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Defines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DEV_REG_BASE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memory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location</a:t>
            </a:r>
          </a:p>
          <a:p>
            <a:pPr>
              <a:lnSpc>
                <a:spcPct val="80000"/>
              </a:lnSpc>
              <a:buClr>
                <a:schemeClr val="tx1">
                  <a:lumMod val="50000"/>
                  <a:lumOff val="50000"/>
                </a:schemeClr>
              </a:buClr>
              <a:buSzPct val="70000"/>
            </a:pPr>
            <a:endParaRPr lang="it-IT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buClr>
                <a:schemeClr val="tx1">
                  <a:lumMod val="50000"/>
                  <a:lumOff val="50000"/>
                </a:schemeClr>
              </a:buClr>
              <a:buSzPct val="70000"/>
              <a:buFont typeface="+mj-lt"/>
              <a:buAutoNum type="arabicPeriod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Defines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value as an unsigned integer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  <a:p>
            <a:pPr>
              <a:lnSpc>
                <a:spcPct val="80000"/>
              </a:lnSpc>
              <a:buClr>
                <a:schemeClr val="tx1">
                  <a:lumMod val="50000"/>
                  <a:lumOff val="50000"/>
                </a:schemeClr>
              </a:buClr>
              <a:buSzPct val="70000"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buClr>
                <a:schemeClr val="tx1">
                  <a:lumMod val="50000"/>
                  <a:lumOff val="50000"/>
                </a:schemeClr>
              </a:buClr>
              <a:buSzPct val="70000"/>
              <a:buFont typeface="+mj-lt"/>
              <a:buAutoNum type="arabicPeriod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Value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equals the contents of the memory location pointed to by DEV_REG_BASE + 0x0 (points to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register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buClr>
                <a:schemeClr val="tx1">
                  <a:lumMod val="50000"/>
                  <a:lumOff val="50000"/>
                </a:schemeClr>
              </a:buClr>
              <a:buSzPct val="70000"/>
              <a:buFont typeface="+mj-lt"/>
              <a:buAutoNum type="arabicPeriod"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buClr>
                <a:schemeClr val="tx1">
                  <a:lumMod val="50000"/>
                  <a:lumOff val="50000"/>
                </a:schemeClr>
              </a:buClr>
              <a:buSzPct val="70000"/>
              <a:buFont typeface="+mj-lt"/>
              <a:buAutoNum type="arabicPeriod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value equals the old value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OR’d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with 01000000000000000000000000000000 (making bit 31 of the device equal 1, therefore turning on the device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lnSpc>
                <a:spcPct val="80000"/>
              </a:lnSpc>
              <a:buClr>
                <a:schemeClr val="tx1">
                  <a:lumMod val="50000"/>
                  <a:lumOff val="50000"/>
                </a:schemeClr>
              </a:buClr>
              <a:buSzPct val="70000"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buClr>
                <a:schemeClr val="tx1">
                  <a:lumMod val="50000"/>
                  <a:lumOff val="50000"/>
                </a:schemeClr>
              </a:buClr>
              <a:buSzPct val="70000"/>
              <a:buFont typeface="+mj-lt"/>
              <a:buAutoNum type="arabicPeriod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Loading a 1 into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bit 31 of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register</a:t>
            </a:r>
          </a:p>
          <a:p>
            <a:pPr>
              <a:lnSpc>
                <a:spcPct val="80000"/>
              </a:lnSpc>
              <a:buClr>
                <a:schemeClr val="tx1">
                  <a:lumMod val="50000"/>
                  <a:lumOff val="50000"/>
                </a:schemeClr>
              </a:buClr>
              <a:buSzPct val="70000"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buClr>
                <a:schemeClr val="tx1">
                  <a:lumMod val="50000"/>
                  <a:lumOff val="50000"/>
                </a:schemeClr>
              </a:buClr>
              <a:buSzPct val="70000"/>
              <a:buFont typeface="+mj-lt"/>
              <a:buAutoNum type="arabicPeriod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Subroutine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waitOnDevice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called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buClr>
                <a:schemeClr val="tx1">
                  <a:lumMod val="50000"/>
                  <a:lumOff val="50000"/>
                </a:schemeClr>
              </a:buClr>
              <a:buSzPct val="70000"/>
              <a:buFont typeface="+mj-lt"/>
              <a:buAutoNum type="arabicPeriod"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buClr>
                <a:schemeClr val="tx1">
                  <a:lumMod val="50000"/>
                  <a:lumOff val="50000"/>
                </a:schemeClr>
              </a:buClr>
              <a:buSzPct val="70000"/>
              <a:buFont typeface="+mj-lt"/>
              <a:buAutoNum type="arabicPeriod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loop will wait for bit 8 of the register to go to one in order to enable the device</a:t>
            </a:r>
          </a:p>
          <a:p>
            <a:pPr>
              <a:lnSpc>
                <a:spcPct val="70000"/>
              </a:lnSpc>
              <a:buClr>
                <a:schemeClr val="tx1">
                  <a:lumMod val="50000"/>
                  <a:lumOff val="50000"/>
                </a:schemeClr>
              </a:buClr>
              <a:buSzPct val="70000"/>
            </a:pPr>
            <a:endParaRPr lang="it-IT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8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1249</TotalTime>
  <Words>1046</Words>
  <Application>Microsoft Macintosh PowerPoint</Application>
  <PresentationFormat>On-screen Show (4:3)</PresentationFormat>
  <Paragraphs>173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Expo</vt:lpstr>
      <vt:lpstr>Intel Computer Architecture</vt:lpstr>
      <vt:lpstr>C Language versus Assembly Language</vt:lpstr>
      <vt:lpstr>Pointer Instruction</vt:lpstr>
      <vt:lpstr>Call Instruction</vt:lpstr>
      <vt:lpstr>Loop Instruction</vt:lpstr>
      <vt:lpstr>The Stack</vt:lpstr>
      <vt:lpstr>Flag Registers</vt:lpstr>
      <vt:lpstr>I/O Devices</vt:lpstr>
      <vt:lpstr>C Code Explained</vt:lpstr>
      <vt:lpstr>Compiled Assembly Code</vt:lpstr>
      <vt:lpstr>8086 Assembly Code Explained</vt:lpstr>
      <vt:lpstr>8086 Emulator Execution</vt:lpstr>
      <vt:lpstr>8086 Emulator Execution</vt:lpstr>
      <vt:lpstr>8086 Emulator Execution</vt:lpstr>
      <vt:lpstr>8086 Emulator Execution</vt:lpstr>
      <vt:lpstr>8086 Emulator Execution</vt:lpstr>
      <vt:lpstr>8086 Emulator Execution</vt:lpstr>
      <vt:lpstr>Summary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 Computer Architecture</dc:title>
  <dc:creator>89871245 1</dc:creator>
  <cp:lastModifiedBy>89871245 1</cp:lastModifiedBy>
  <cp:revision>46</cp:revision>
  <dcterms:created xsi:type="dcterms:W3CDTF">2012-06-25T17:24:28Z</dcterms:created>
  <dcterms:modified xsi:type="dcterms:W3CDTF">2012-07-02T14:59:58Z</dcterms:modified>
</cp:coreProperties>
</file>