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333" r:id="rId3"/>
    <p:sldId id="312" r:id="rId4"/>
    <p:sldId id="353" r:id="rId5"/>
    <p:sldId id="341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892034"/>
    <a:srgbClr val="E5E7F0"/>
    <a:srgbClr val="D9F8FF"/>
    <a:srgbClr val="FFFFFF"/>
    <a:srgbClr val="01FFF5"/>
    <a:srgbClr val="95F9FF"/>
    <a:srgbClr val="333399"/>
    <a:srgbClr val="333499"/>
    <a:srgbClr val="EFF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0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1304" y="184"/>
      </p:cViewPr>
      <p:guideLst>
        <p:guide orient="horz" pos="3144"/>
        <p:guide pos="144"/>
        <p:guide pos="561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3565D6-C9A9-40B4-B6E6-5887FB414E0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CE566-1B3E-1148-8DF9-F19FC4B4A325}"/>
              </a:ext>
            </a:extLst>
          </p:cNvPr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38100">
            <a:solidFill>
              <a:srgbClr val="333399"/>
            </a:solidFill>
          </a:ln>
          <a:effectLst>
            <a:outerShdw blurRad="50800" dist="38100" dir="2700000" algn="tl" rotWithShape="0">
              <a:srgbClr val="333499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385295" y="43934"/>
            <a:ext cx="4448175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E5E7F0">
                  <a:alpha val="50196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0" y="6667182"/>
            <a:ext cx="9143999" cy="19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0" indent="0">
              <a:spcBef>
                <a:spcPct val="50000"/>
              </a:spcBef>
              <a:tabLst>
                <a:tab pos="219075" algn="l"/>
                <a:tab pos="4572000" algn="ctr"/>
                <a:tab pos="8909050" algn="r"/>
              </a:tabLst>
              <a:defRPr/>
            </a:pPr>
            <a:r>
              <a:rPr lang="en-US" sz="1200" b="1" dirty="0">
                <a:solidFill>
                  <a:srgbClr val="333399"/>
                </a:solidFill>
              </a:rPr>
              <a:t>	ECE 1111: Rsync Using </a:t>
            </a:r>
            <a:r>
              <a:rPr lang="en-US" sz="1200" b="1" dirty="0" err="1">
                <a:solidFill>
                  <a:srgbClr val="333399"/>
                </a:solidFill>
              </a:rPr>
              <a:t>MobaXterm</a:t>
            </a:r>
            <a:r>
              <a:rPr lang="en-US" sz="1200" b="1" dirty="0">
                <a:solidFill>
                  <a:srgbClr val="333399"/>
                </a:solidFill>
              </a:rPr>
              <a:t>	Slide </a:t>
            </a:r>
            <a:fld id="{56D32A91-0AE1-4806-AC33-D8959F4B7E0D}" type="slidenum">
              <a:rPr lang="en-US" sz="1200" b="1" smtClean="0">
                <a:solidFill>
                  <a:srgbClr val="333399"/>
                </a:solidFill>
              </a:rPr>
              <a:pPr marL="0" indent="0">
                <a:spcBef>
                  <a:spcPct val="50000"/>
                </a:spcBef>
                <a:tabLst>
                  <a:tab pos="219075" algn="l"/>
                  <a:tab pos="4572000" algn="ctr"/>
                  <a:tab pos="8909050" algn="r"/>
                </a:tabLst>
                <a:defRPr/>
              </a:pPr>
              <a:t>‹#›</a:t>
            </a:fld>
            <a:r>
              <a:rPr lang="en-US" sz="1200" b="1" dirty="0">
                <a:solidFill>
                  <a:srgbClr val="333399"/>
                </a:solidFill>
              </a:rPr>
              <a:t>	Spring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616" userDrawn="1">
          <p15:clr>
            <a:srgbClr val="F26B43"/>
          </p15:clr>
        </p15:guide>
        <p15:guide id="2" pos="1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s://mobaxterm.mobatek.ne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net1.cbsistatic.com/img/oeUarLlV-WkAk3aOh0pQyuOqYJE=/940x0/2020/04/17/9e4fd5eb-524c-4884-88df-b39286c78c21/microsoft-1085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computingforgeeks.com/wp-content/uploads/2019/07/using-rsync-linux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baxterm.mobatek.net/download-home-editio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eekstuff.com/2010/09/rsync-command-examples/" TargetMode="External"/><Relationship Id="rId7" Type="http://schemas.openxmlformats.org/officeDocument/2006/relationships/hyperlink" Target="https://www.tecmint.com/rsync-local-remote-file-synchronization-comman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nix.com/man-page/redhat/1/rsync/" TargetMode="External"/><Relationship Id="rId5" Type="http://schemas.openxmlformats.org/officeDocument/2006/relationships/hyperlink" Target="https://www.isip.piconepress.com/projects/tuh_eeg/html/request_access.php" TargetMode="External"/><Relationship Id="rId4" Type="http://schemas.openxmlformats.org/officeDocument/2006/relationships/hyperlink" Target="https://www.isip.piconepress.com/projects/tuh_eeg/html/download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211015" y="636858"/>
            <a:ext cx="870790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File Transfer With Rsync For Windows Users: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rgbClr val="892034"/>
                </a:solidFill>
              </a:rPr>
              <a:t>Using </a:t>
            </a:r>
            <a:r>
              <a:rPr lang="en-US" b="1" dirty="0" err="1">
                <a:solidFill>
                  <a:srgbClr val="892034"/>
                </a:solidFill>
              </a:rPr>
              <a:t>MobaXterm’s</a:t>
            </a:r>
            <a:r>
              <a:rPr lang="en-US" b="1" dirty="0">
                <a:solidFill>
                  <a:srgbClr val="892034"/>
                </a:solidFill>
              </a:rPr>
              <a:t> Terminal Tool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E57E56-93DD-D443-BB26-3FABC3FCF588}"/>
              </a:ext>
            </a:extLst>
          </p:cNvPr>
          <p:cNvSpPr txBox="1"/>
          <p:nvPr/>
        </p:nvSpPr>
        <p:spPr>
          <a:xfrm>
            <a:off x="1519518" y="25549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Graphical user interface,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32BD4408-B49C-9149-B098-098659E0B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484" y="2998398"/>
            <a:ext cx="3655963" cy="2488002"/>
          </a:xfrm>
          <a:prstGeom prst="rect">
            <a:avLst/>
          </a:prstGeom>
          <a:ln w="254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FC33828C-6CF4-0B4F-888B-51085CD48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71" y="4306616"/>
            <a:ext cx="3668229" cy="1920090"/>
          </a:xfrm>
          <a:prstGeom prst="rect">
            <a:avLst/>
          </a:prstGeom>
          <a:ln w="254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6"/>
            <a:extLst>
              <a:ext uri="{FF2B5EF4-FFF2-40B4-BE49-F238E27FC236}">
                <a16:creationId xmlns:a16="http://schemas.microsoft.com/office/drawing/2014/main" id="{3883682A-846D-1E47-999D-B004E9E49D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t="13395" r="12977" b="15554"/>
          <a:stretch/>
        </p:blipFill>
        <p:spPr bwMode="auto">
          <a:xfrm>
            <a:off x="903771" y="1756886"/>
            <a:ext cx="3668229" cy="2281714"/>
          </a:xfrm>
          <a:prstGeom prst="rect">
            <a:avLst/>
          </a:prstGeom>
          <a:ln w="254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228600" y="686434"/>
            <a:ext cx="8645525" cy="589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tutorial is only for Windows users.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 are many ways to transfer files to/from a Windows machine. However, our favorite approach for moving large amounts of data is rsync.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One of the easiest ways to use rsync under Windows is to install </a:t>
            </a:r>
            <a:r>
              <a:rPr lang="en-US" sz="1800" b="1" dirty="0" err="1">
                <a:solidFill>
                  <a:schemeClr val="bg1"/>
                </a:solidFill>
              </a:rPr>
              <a:t>MobaXterm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 download and install </a:t>
            </a:r>
            <a:r>
              <a:rPr lang="en-US" sz="1800" b="1" dirty="0" err="1">
                <a:solidFill>
                  <a:schemeClr val="bg1"/>
                </a:solidFill>
              </a:rPr>
              <a:t>MobaXterm</a:t>
            </a:r>
            <a:r>
              <a:rPr lang="en-US" sz="1800" b="1" dirty="0">
                <a:solidFill>
                  <a:schemeClr val="bg1"/>
                </a:solidFill>
              </a:rPr>
              <a:t>, use this link:</a:t>
            </a:r>
          </a:p>
          <a:p>
            <a:pPr marL="238125"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  <a:hlinkClick r:id="rId3"/>
              </a:rPr>
              <a:t>https://mobaxterm.mobatek.net/download-home-edition.html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Select the portable edition.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Download the zip file and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unpack it on your Desktop.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8600" y="5715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Step </a:t>
            </a:r>
            <a:fld id="{61C78BAC-1935-9E44-A727-DB06F18847C3}" type="slidenum">
              <a:rPr lang="en-US" b="1" smtClean="0">
                <a:solidFill>
                  <a:schemeClr val="accent1"/>
                </a:solidFill>
              </a:rPr>
              <a:t>1</a:t>
            </a:fld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b="1" dirty="0">
                <a:solidFill>
                  <a:srgbClr val="892034"/>
                </a:solidFill>
              </a:rPr>
              <a:t>Download and Install </a:t>
            </a:r>
            <a:r>
              <a:rPr lang="en-US" b="1" dirty="0" err="1">
                <a:solidFill>
                  <a:srgbClr val="892034"/>
                </a:solidFill>
              </a:rPr>
              <a:t>MobaXterm</a:t>
            </a:r>
            <a:endParaRPr lang="en-US" b="1" dirty="0">
              <a:solidFill>
                <a:srgbClr val="892034"/>
              </a:solidFill>
            </a:endParaRPr>
          </a:p>
        </p:txBody>
      </p:sp>
      <p:pic>
        <p:nvPicPr>
          <p:cNvPr id="3" name="Picture 2" descr="Graphical user interface, text, application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D4F6FCEF-F44D-694A-A178-BB6E13D24D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832" y="3184818"/>
            <a:ext cx="4841422" cy="2986748"/>
          </a:xfrm>
          <a:prstGeom prst="rect">
            <a:avLst/>
          </a:prstGeom>
          <a:ln w="254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BB65EE0-12ED-CA4A-AFA4-E4995ED5D1BD}"/>
              </a:ext>
            </a:extLst>
          </p:cNvPr>
          <p:cNvCxnSpPr>
            <a:cxnSpLocks/>
          </p:cNvCxnSpPr>
          <p:nvPr/>
        </p:nvCxnSpPr>
        <p:spPr>
          <a:xfrm>
            <a:off x="3429000" y="3309257"/>
            <a:ext cx="925286" cy="8599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228600" y="1223504"/>
            <a:ext cx="3450771" cy="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Click on the executable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this folder.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2797F6-0C25-FA40-BC12-2B35DBE72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868" y="596431"/>
            <a:ext cx="4958532" cy="1934307"/>
          </a:xfrm>
          <a:prstGeom prst="rect">
            <a:avLst/>
          </a:prstGeom>
          <a:ln w="254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8600" y="5715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Step </a:t>
            </a:r>
            <a:fld id="{61C78BAC-1935-9E44-A727-DB06F18847C3}" type="slidenum"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lang="en-US" b="1" dirty="0">
                <a:solidFill>
                  <a:srgbClr val="892034"/>
                </a:solidFill>
              </a:rPr>
              <a:t>Run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MobaXterm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BB65EE0-12ED-CA4A-AFA4-E4995ED5D1BD}"/>
              </a:ext>
            </a:extLst>
          </p:cNvPr>
          <p:cNvCxnSpPr>
            <a:cxnSpLocks/>
          </p:cNvCxnSpPr>
          <p:nvPr/>
        </p:nvCxnSpPr>
        <p:spPr>
          <a:xfrm>
            <a:off x="2058605" y="1676400"/>
            <a:ext cx="1816709" cy="4789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C181520-838E-1240-B013-A17580C44D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868" y="3116976"/>
            <a:ext cx="4958532" cy="3028512"/>
          </a:xfrm>
          <a:prstGeom prst="rect">
            <a:avLst/>
          </a:prstGeom>
        </p:spPr>
      </p:pic>
      <p:sp>
        <p:nvSpPr>
          <p:cNvPr id="12" name="Rectangle 3155">
            <a:extLst>
              <a:ext uri="{FF2B5EF4-FFF2-40B4-BE49-F238E27FC236}">
                <a16:creationId xmlns:a16="http://schemas.microsoft.com/office/drawing/2014/main" id="{88D0EB60-34AB-164B-B52D-CC7842564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2654835"/>
            <a:ext cx="3287486" cy="395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Once the application is open, click on “Start Local Terminal.”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those familiar with a terminal window or the Linux command line, this will start a pseudo-bash session.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 does not have all the functionalities of a bash session, but it does include the basics that we need, such as rsync.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7A4C50-E9DD-634F-94C5-35E800E393F6}"/>
              </a:ext>
            </a:extLst>
          </p:cNvPr>
          <p:cNvCxnSpPr>
            <a:cxnSpLocks/>
          </p:cNvCxnSpPr>
          <p:nvPr/>
        </p:nvCxnSpPr>
        <p:spPr>
          <a:xfrm>
            <a:off x="3080657" y="3408861"/>
            <a:ext cx="3355477" cy="114136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78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228600" y="691727"/>
            <a:ext cx="8686800" cy="585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Many excellent tutorials are available on </a:t>
            </a:r>
            <a:r>
              <a:rPr lang="en-US" sz="1800" b="1" dirty="0">
                <a:solidFill>
                  <a:schemeClr val="bg1"/>
                </a:solidFill>
                <a:hlinkClick r:id="rId3"/>
              </a:rPr>
              <a:t>rsync</a:t>
            </a:r>
            <a:r>
              <a:rPr lang="en-US" sz="1800" b="1" dirty="0">
                <a:solidFill>
                  <a:schemeClr val="bg1"/>
                </a:solidFill>
              </a:rPr>
              <a:t>. A simple Google search for “how do I use rsync” will return links to many excellent tutorials.</a:t>
            </a:r>
          </a:p>
          <a:p>
            <a:pPr marL="176213" indent="-176213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focus on the task of copying data from the NEDC data repository, as described </a:t>
            </a:r>
            <a:r>
              <a:rPr lang="en-US" sz="1800" b="1" dirty="0">
                <a:solidFill>
                  <a:schemeClr val="bg1"/>
                </a:solidFill>
                <a:hlinkClick r:id="rId4"/>
              </a:rPr>
              <a:t>here</a:t>
            </a:r>
            <a:r>
              <a:rPr lang="en-US" sz="1800" b="1" dirty="0">
                <a:solidFill>
                  <a:schemeClr val="bg1"/>
                </a:solidFill>
              </a:rPr>
              <a:t>. The general form of the command is:</a:t>
            </a:r>
          </a:p>
          <a:p>
            <a:pPr marL="346075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solidFill>
                  <a:schemeClr val="bg1"/>
                </a:solidFill>
              </a:rPr>
              <a:t>rsync [options] </a:t>
            </a:r>
            <a:r>
              <a:rPr lang="en-US" sz="1400" b="1" dirty="0" err="1">
                <a:solidFill>
                  <a:schemeClr val="bg1"/>
                </a:solidFill>
              </a:rPr>
              <a:t>user@hostname</a:t>
            </a:r>
            <a:r>
              <a:rPr lang="en-US" sz="1400" b="1" dirty="0">
                <a:solidFill>
                  <a:schemeClr val="bg1"/>
                </a:solidFill>
              </a:rPr>
              <a:t>:/</a:t>
            </a:r>
            <a:r>
              <a:rPr lang="en-US" sz="1400" b="1" dirty="0" err="1">
                <a:solidFill>
                  <a:schemeClr val="bg1"/>
                </a:solidFill>
              </a:rPr>
              <a:t>source_path</a:t>
            </a:r>
            <a:r>
              <a:rPr lang="en-US" sz="1400" b="1" dirty="0">
                <a:solidFill>
                  <a:schemeClr val="bg1"/>
                </a:solidFill>
              </a:rPr>
              <a:t> /</a:t>
            </a:r>
            <a:r>
              <a:rPr lang="en-US" sz="1400" b="1" dirty="0" err="1">
                <a:solidFill>
                  <a:schemeClr val="bg1"/>
                </a:solidFill>
              </a:rPr>
              <a:t>destination_path</a:t>
            </a:r>
            <a:endParaRPr lang="en-US" sz="1400" b="1" dirty="0">
              <a:solidFill>
                <a:schemeClr val="bg1"/>
              </a:solidFill>
            </a:endParaRPr>
          </a:p>
          <a:p>
            <a:pPr marL="176213" indent="-176213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specific example is:</a:t>
            </a:r>
          </a:p>
          <a:p>
            <a:pPr marL="346075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solidFill>
                  <a:schemeClr val="bg1"/>
                </a:solidFill>
              </a:rPr>
              <a:t>rsync -</a:t>
            </a:r>
            <a:r>
              <a:rPr lang="en-US" sz="1400" b="1" dirty="0" err="1">
                <a:solidFill>
                  <a:schemeClr val="bg1"/>
                </a:solidFill>
              </a:rPr>
              <a:t>auxvL</a:t>
            </a:r>
            <a:r>
              <a:rPr lang="en-US" sz="1400" b="1" dirty="0">
                <a:solidFill>
                  <a:schemeClr val="bg1"/>
                </a:solidFill>
              </a:rPr>
              <a:t> nedc@www.isip.piconepress.com:data/nedc_pyprint_edf .</a:t>
            </a:r>
          </a:p>
          <a:p>
            <a:pPr marL="173038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You will be prompted for a username and password, which you can acquire from </a:t>
            </a:r>
            <a:r>
              <a:rPr lang="en-US" sz="1800" b="1" dirty="0">
                <a:solidFill>
                  <a:schemeClr val="bg1"/>
                </a:solidFill>
                <a:hlinkClick r:id="rId5"/>
              </a:rPr>
              <a:t>here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options ”-</a:t>
            </a:r>
            <a:r>
              <a:rPr lang="en-US" sz="1800" b="1" dirty="0" err="1">
                <a:solidFill>
                  <a:schemeClr val="bg1"/>
                </a:solidFill>
              </a:rPr>
              <a:t>auxvL</a:t>
            </a:r>
            <a:r>
              <a:rPr lang="en-US" sz="1800" b="1" dirty="0">
                <a:solidFill>
                  <a:schemeClr val="bg1"/>
                </a:solidFill>
              </a:rPr>
              <a:t>” are the options we find most useful for transferring data. Consult the </a:t>
            </a:r>
            <a:r>
              <a:rPr lang="en-US" sz="1800" b="1" dirty="0">
                <a:solidFill>
                  <a:schemeClr val="bg1"/>
                </a:solidFill>
                <a:hlinkClick r:id="rId6"/>
              </a:rPr>
              <a:t>rsync man page </a:t>
            </a:r>
            <a:r>
              <a:rPr lang="en-US" sz="1800" b="1" dirty="0">
                <a:solidFill>
                  <a:schemeClr val="bg1"/>
                </a:solidFill>
              </a:rPr>
              <a:t>or </a:t>
            </a:r>
            <a:r>
              <a:rPr lang="en-US" sz="1800" b="1">
                <a:solidFill>
                  <a:schemeClr val="bg1"/>
                </a:solidFill>
                <a:hlinkClick r:id="rId7"/>
              </a:rPr>
              <a:t>users guides</a:t>
            </a:r>
            <a:r>
              <a:rPr lang="en-US" sz="1800" b="1">
                <a:solidFill>
                  <a:schemeClr val="bg1"/>
                </a:solidFill>
              </a:rPr>
              <a:t> for </a:t>
            </a:r>
            <a:r>
              <a:rPr lang="en-US" sz="1800" b="1" dirty="0">
                <a:solidFill>
                  <a:schemeClr val="bg1"/>
                </a:solidFill>
              </a:rPr>
              <a:t>additional information.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next argument, “</a:t>
            </a:r>
            <a:r>
              <a:rPr lang="en-US" sz="1800" b="1" dirty="0" err="1">
                <a:solidFill>
                  <a:schemeClr val="bg1"/>
                </a:solidFill>
              </a:rPr>
              <a:t>user@hostname</a:t>
            </a:r>
            <a:r>
              <a:rPr lang="en-US" sz="1800" b="1" dirty="0">
                <a:solidFill>
                  <a:schemeClr val="bg1"/>
                </a:solidFill>
              </a:rPr>
              <a:t>”, is the username you use to log into the remote host.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final argument, “.”, is the location where the files are to be deposited. In this case, they will be deposited in the current working directory.</a:t>
            </a:r>
          </a:p>
          <a:p>
            <a:pPr marL="176213" indent="-176213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beauty of rsync is that if your file transfer fails for some reason, you can simply rerun the command, and it will pick up where it left off.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8600" y="5715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Step </a:t>
            </a:r>
            <a:fld id="{CD407FB7-E9D7-BF4A-9C86-10AE642DCFBB}" type="slidenum">
              <a:rPr lang="en-US" b="1" smtClean="0">
                <a:solidFill>
                  <a:schemeClr val="accent1"/>
                </a:solidFill>
              </a:rPr>
              <a:t>3</a:t>
            </a:fld>
            <a:r>
              <a:rPr lang="en-US" b="1" dirty="0">
                <a:solidFill>
                  <a:srgbClr val="892034"/>
                </a:solidFill>
              </a:rPr>
              <a:t>: Using Rsync</a:t>
            </a:r>
          </a:p>
        </p:txBody>
      </p:sp>
    </p:spTree>
    <p:extLst>
      <p:ext uri="{BB962C8B-B14F-4D97-AF65-F5344CB8AC3E}">
        <p14:creationId xmlns:p14="http://schemas.microsoft.com/office/powerpoint/2010/main" val="3776288109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10275</TotalTime>
  <Words>414</Words>
  <Application>Microsoft Macintosh PowerPoint</Application>
  <PresentationFormat>Letter Paper (8.5x11 in)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458</cp:revision>
  <dcterms:created xsi:type="dcterms:W3CDTF">2002-09-12T17:13:32Z</dcterms:created>
  <dcterms:modified xsi:type="dcterms:W3CDTF">2021-01-07T06:44:41Z</dcterms:modified>
</cp:coreProperties>
</file>