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256" r:id="rId5"/>
    <p:sldId id="1275" r:id="rId6"/>
    <p:sldId id="1240" r:id="rId7"/>
    <p:sldId id="1241" r:id="rId8"/>
    <p:sldId id="1242" r:id="rId9"/>
    <p:sldId id="1243" r:id="rId10"/>
    <p:sldId id="1244" r:id="rId11"/>
    <p:sldId id="1248" r:id="rId12"/>
    <p:sldId id="1245" r:id="rId13"/>
    <p:sldId id="1246" r:id="rId14"/>
    <p:sldId id="1247" r:id="rId15"/>
    <p:sldId id="1260" r:id="rId16"/>
    <p:sldId id="1249" r:id="rId17"/>
    <p:sldId id="1250" r:id="rId18"/>
    <p:sldId id="1261" r:id="rId19"/>
    <p:sldId id="1262" r:id="rId20"/>
    <p:sldId id="1293" r:id="rId21"/>
    <p:sldId id="1292" r:id="rId22"/>
    <p:sldId id="1259" r:id="rId23"/>
    <p:sldId id="1251" r:id="rId24"/>
    <p:sldId id="1252" r:id="rId25"/>
    <p:sldId id="1253" r:id="rId26"/>
    <p:sldId id="1254" r:id="rId27"/>
    <p:sldId id="1267" r:id="rId28"/>
    <p:sldId id="1288" r:id="rId29"/>
    <p:sldId id="1255" r:id="rId30"/>
    <p:sldId id="1294" r:id="rId31"/>
    <p:sldId id="1257" r:id="rId32"/>
    <p:sldId id="1256" r:id="rId33"/>
    <p:sldId id="1263" r:id="rId34"/>
    <p:sldId id="257" r:id="rId35"/>
    <p:sldId id="258" r:id="rId36"/>
    <p:sldId id="1264" r:id="rId37"/>
    <p:sldId id="1265" r:id="rId38"/>
    <p:sldId id="1269" r:id="rId39"/>
    <p:sldId id="1276" r:id="rId40"/>
    <p:sldId id="1272" r:id="rId41"/>
    <p:sldId id="1273" r:id="rId42"/>
    <p:sldId id="1274" r:id="rId43"/>
    <p:sldId id="1279" r:id="rId44"/>
    <p:sldId id="1277" r:id="rId45"/>
    <p:sldId id="1278" r:id="rId46"/>
    <p:sldId id="1283" r:id="rId47"/>
    <p:sldId id="1281" r:id="rId48"/>
    <p:sldId id="1282" r:id="rId49"/>
    <p:sldId id="1287" r:id="rId50"/>
    <p:sldId id="1285" r:id="rId51"/>
    <p:sldId id="1286" r:id="rId52"/>
    <p:sldId id="1290" r:id="rId53"/>
    <p:sldId id="1291" r:id="rId54"/>
    <p:sldId id="128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4667B802-7E2E-B4BC-EE88-F5D77F5EC14B}" name="Eve Walters" initials="EW" userId="S::tuf62120@temple.edu::3923b99a-b765-468b-b2b8-e61867632f63" providerId="AD"/>
  <p188:author id="{C3FA4E27-AD87-A28D-424E-F4E702AAEA4E}" name="Cory Budischak" initials="CB" userId="S::tul56203@temple.edu::8acf6317-edd1-4b66-98af-d2e9efeb19e9" providerId="AD"/>
  <p188:author id="{E006539B-18CC-6BA6-475E-6CC20223D38D}" name="Renato Jesus Rodriguez Nunez" initials="RN" userId="S::tuk55011@temple.edu::087d3042-d57a-4538-bb28-d4ad2e93ee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3526"/>
    <a:srgbClr val="443426"/>
    <a:srgbClr val="010001"/>
    <a:srgbClr val="BDAD9C"/>
    <a:srgbClr val="D6C6B6"/>
    <a:srgbClr val="FEE2CB"/>
    <a:srgbClr val="FFF8DE"/>
    <a:srgbClr val="A41E35"/>
    <a:srgbClr val="A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7C1210-6FAE-8B29-5674-193E1844B19D}" v="3" dt="2026-02-01T04:48:37.7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7D2E1-C3B1-4824-9CF4-BFA96933637A}" type="datetimeFigureOut">
              <a:rPr lang="en-US" smtClean="0"/>
              <a:t>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05DBB1-93B6-4722-8F34-2F32D4451340}" type="slidenum">
              <a:rPr lang="en-US" smtClean="0"/>
              <a:t>‹#›</a:t>
            </a:fld>
            <a:endParaRPr lang="en-US"/>
          </a:p>
        </p:txBody>
      </p:sp>
    </p:spTree>
    <p:extLst>
      <p:ext uri="{BB962C8B-B14F-4D97-AF65-F5344CB8AC3E}">
        <p14:creationId xmlns:p14="http://schemas.microsoft.com/office/powerpoint/2010/main" val="3546148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a38211743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64" name="Google Shape;64;g3a3821174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92484579-4D42-34FB-2A3C-10254B4E6AB6}"/>
            </a:ext>
          </a:extLst>
        </p:cNvPr>
        <p:cNvGrpSpPr/>
        <p:nvPr/>
      </p:nvGrpSpPr>
      <p:grpSpPr>
        <a:xfrm>
          <a:off x="0" y="0"/>
          <a:ext cx="0" cy="0"/>
          <a:chOff x="0" y="0"/>
          <a:chExt cx="0" cy="0"/>
        </a:xfrm>
      </p:grpSpPr>
      <p:sp>
        <p:nvSpPr>
          <p:cNvPr id="63" name="Google Shape;63;g3a382117430_0_0:notes">
            <a:extLst>
              <a:ext uri="{FF2B5EF4-FFF2-40B4-BE49-F238E27FC236}">
                <a16:creationId xmlns:a16="http://schemas.microsoft.com/office/drawing/2014/main" id="{28C09BE2-C77E-3041-0DCF-5AA1586891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64" name="Google Shape;64;g3a382117430_0_0:notes">
            <a:extLst>
              <a:ext uri="{FF2B5EF4-FFF2-40B4-BE49-F238E27FC236}">
                <a16:creationId xmlns:a16="http://schemas.microsoft.com/office/drawing/2014/main" id="{EDD7FEA7-1AAD-C77E-D981-CD76D46474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5257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697EE-3483-D436-7445-E4EDE12AE9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488AD0-193F-B19E-31E8-B5B1F4F25E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CA2AF-E003-7000-D67B-05A8828DE9B0}"/>
              </a:ext>
            </a:extLst>
          </p:cNvPr>
          <p:cNvSpPr>
            <a:spLocks noGrp="1"/>
          </p:cNvSpPr>
          <p:nvPr>
            <p:ph type="dt" sz="half" idx="10"/>
          </p:nvPr>
        </p:nvSpPr>
        <p:spPr/>
        <p:txBody>
          <a:bodyPr/>
          <a:lstStyle/>
          <a:p>
            <a:fld id="{53EEA1AD-1DC8-4498-BDFE-93BAC7B20035}" type="datetimeFigureOut">
              <a:rPr lang="en-US" smtClean="0"/>
              <a:t>2/1/2026</a:t>
            </a:fld>
            <a:endParaRPr lang="en-US"/>
          </a:p>
        </p:txBody>
      </p:sp>
      <p:sp>
        <p:nvSpPr>
          <p:cNvPr id="5" name="Footer Placeholder 4">
            <a:extLst>
              <a:ext uri="{FF2B5EF4-FFF2-40B4-BE49-F238E27FC236}">
                <a16:creationId xmlns:a16="http://schemas.microsoft.com/office/drawing/2014/main" id="{F5240A42-F8EE-BACD-0AD3-AF86D331D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00A63-D54C-205D-E872-F32EF7D0B08E}"/>
              </a:ext>
            </a:extLst>
          </p:cNvPr>
          <p:cNvSpPr>
            <a:spLocks noGrp="1"/>
          </p:cNvSpPr>
          <p:nvPr>
            <p:ph type="sldNum" sz="quarter" idx="12"/>
          </p:nvPr>
        </p:nvSpPr>
        <p:spPr/>
        <p:txBody>
          <a:bodyPr/>
          <a:lstStyle/>
          <a:p>
            <a:fld id="{1C9E5452-F869-40A0-881C-72BFF7C6B4D9}" type="slidenum">
              <a:rPr lang="en-US" smtClean="0"/>
              <a:t>‹#›</a:t>
            </a:fld>
            <a:endParaRPr lang="en-US"/>
          </a:p>
        </p:txBody>
      </p:sp>
      <p:pic>
        <p:nvPicPr>
          <p:cNvPr id="7" name="Picture 2" descr="Temple University logo. ">
            <a:extLst>
              <a:ext uri="{FF2B5EF4-FFF2-40B4-BE49-F238E27FC236}">
                <a16:creationId xmlns:a16="http://schemas.microsoft.com/office/drawing/2014/main" id="{BFD8057D-AC46-1C76-34D3-790D3A5F20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39086" y="271442"/>
            <a:ext cx="2099467" cy="52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32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5E0C-D626-D454-CB97-84DA6CF70C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4E9163-620E-655A-1D21-BF890C6099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28CC-29D6-C951-C46B-AAD7133645C0}"/>
              </a:ext>
            </a:extLst>
          </p:cNvPr>
          <p:cNvSpPr>
            <a:spLocks noGrp="1"/>
          </p:cNvSpPr>
          <p:nvPr>
            <p:ph type="dt" sz="half" idx="10"/>
          </p:nvPr>
        </p:nvSpPr>
        <p:spPr/>
        <p:txBody>
          <a:bodyPr/>
          <a:lstStyle/>
          <a:p>
            <a:fld id="{53EEA1AD-1DC8-4498-BDFE-93BAC7B20035}" type="datetimeFigureOut">
              <a:rPr lang="en-US" smtClean="0"/>
              <a:t>2/1/2026</a:t>
            </a:fld>
            <a:endParaRPr lang="en-US"/>
          </a:p>
        </p:txBody>
      </p:sp>
      <p:sp>
        <p:nvSpPr>
          <p:cNvPr id="5" name="Footer Placeholder 4">
            <a:extLst>
              <a:ext uri="{FF2B5EF4-FFF2-40B4-BE49-F238E27FC236}">
                <a16:creationId xmlns:a16="http://schemas.microsoft.com/office/drawing/2014/main" id="{91C9E6A1-EAD0-0B4B-1458-5AAE82F00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DB9C9-BBBC-0284-A507-31E1C317963D}"/>
              </a:ext>
            </a:extLst>
          </p:cNvPr>
          <p:cNvSpPr>
            <a:spLocks noGrp="1"/>
          </p:cNvSpPr>
          <p:nvPr>
            <p:ph type="sldNum" sz="quarter" idx="12"/>
          </p:nvPr>
        </p:nvSpPr>
        <p:spPr/>
        <p:txBody>
          <a:bodyPr/>
          <a:lstStyle/>
          <a:p>
            <a:fld id="{1C9E5452-F869-40A0-881C-72BFF7C6B4D9}" type="slidenum">
              <a:rPr lang="en-US" smtClean="0"/>
              <a:t>‹#›</a:t>
            </a:fld>
            <a:endParaRPr lang="en-US"/>
          </a:p>
        </p:txBody>
      </p:sp>
    </p:spTree>
    <p:extLst>
      <p:ext uri="{BB962C8B-B14F-4D97-AF65-F5344CB8AC3E}">
        <p14:creationId xmlns:p14="http://schemas.microsoft.com/office/powerpoint/2010/main" val="452627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1682A7-6575-066A-E0BE-9A90B61127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3E95F4-9D1B-0DD6-BBD8-046461CCCB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83296-E49C-11B1-0C2A-85829CB0BB0F}"/>
              </a:ext>
            </a:extLst>
          </p:cNvPr>
          <p:cNvSpPr>
            <a:spLocks noGrp="1"/>
          </p:cNvSpPr>
          <p:nvPr>
            <p:ph type="dt" sz="half" idx="10"/>
          </p:nvPr>
        </p:nvSpPr>
        <p:spPr/>
        <p:txBody>
          <a:bodyPr/>
          <a:lstStyle/>
          <a:p>
            <a:fld id="{53EEA1AD-1DC8-4498-BDFE-93BAC7B20035}" type="datetimeFigureOut">
              <a:rPr lang="en-US" smtClean="0"/>
              <a:t>2/1/2026</a:t>
            </a:fld>
            <a:endParaRPr lang="en-US"/>
          </a:p>
        </p:txBody>
      </p:sp>
      <p:sp>
        <p:nvSpPr>
          <p:cNvPr id="5" name="Footer Placeholder 4">
            <a:extLst>
              <a:ext uri="{FF2B5EF4-FFF2-40B4-BE49-F238E27FC236}">
                <a16:creationId xmlns:a16="http://schemas.microsoft.com/office/drawing/2014/main" id="{64D6E771-AA6F-2F79-97B1-4C5FC12CE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E39D8-A981-DCDE-F588-B2D45E36C906}"/>
              </a:ext>
            </a:extLst>
          </p:cNvPr>
          <p:cNvSpPr>
            <a:spLocks noGrp="1"/>
          </p:cNvSpPr>
          <p:nvPr>
            <p:ph type="sldNum" sz="quarter" idx="12"/>
          </p:nvPr>
        </p:nvSpPr>
        <p:spPr/>
        <p:txBody>
          <a:bodyPr/>
          <a:lstStyle/>
          <a:p>
            <a:fld id="{1C9E5452-F869-40A0-881C-72BFF7C6B4D9}" type="slidenum">
              <a:rPr lang="en-US" smtClean="0"/>
              <a:t>‹#›</a:t>
            </a:fld>
            <a:endParaRPr lang="en-US"/>
          </a:p>
        </p:txBody>
      </p:sp>
    </p:spTree>
    <p:extLst>
      <p:ext uri="{BB962C8B-B14F-4D97-AF65-F5344CB8AC3E}">
        <p14:creationId xmlns:p14="http://schemas.microsoft.com/office/powerpoint/2010/main" val="1099229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64277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AAA26-A316-3D34-10E1-3A813073123F}"/>
              </a:ext>
            </a:extLst>
          </p:cNvPr>
          <p:cNvSpPr>
            <a:spLocks noGrp="1"/>
          </p:cNvSpPr>
          <p:nvPr>
            <p:ph type="title"/>
          </p:nvPr>
        </p:nvSpPr>
        <p:spPr/>
        <p:txBody>
          <a:bodyPr/>
          <a:lstStyle>
            <a:lvl1pPr>
              <a:defRPr b="1">
                <a:solidFill>
                  <a:srgbClr val="A41E35"/>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475BF27-F85C-601A-9DE9-BECCB521A6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A61703-315C-0FAA-1CA5-B8AFE29D4FFB}"/>
              </a:ext>
            </a:extLst>
          </p:cNvPr>
          <p:cNvSpPr>
            <a:spLocks noGrp="1"/>
          </p:cNvSpPr>
          <p:nvPr>
            <p:ph type="dt" sz="half" idx="10"/>
          </p:nvPr>
        </p:nvSpPr>
        <p:spPr/>
        <p:txBody>
          <a:bodyPr/>
          <a:lstStyle/>
          <a:p>
            <a:fld id="{53EEA1AD-1DC8-4498-BDFE-93BAC7B20035}" type="datetimeFigureOut">
              <a:rPr lang="en-US" smtClean="0"/>
              <a:t>2/1/2026</a:t>
            </a:fld>
            <a:endParaRPr lang="en-US"/>
          </a:p>
        </p:txBody>
      </p:sp>
      <p:sp>
        <p:nvSpPr>
          <p:cNvPr id="5" name="Footer Placeholder 4">
            <a:extLst>
              <a:ext uri="{FF2B5EF4-FFF2-40B4-BE49-F238E27FC236}">
                <a16:creationId xmlns:a16="http://schemas.microsoft.com/office/drawing/2014/main" id="{AB47665B-5451-C9ED-53E2-7FC7C8086E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68D39-387A-D470-772B-2E751EF45263}"/>
              </a:ext>
            </a:extLst>
          </p:cNvPr>
          <p:cNvSpPr>
            <a:spLocks noGrp="1"/>
          </p:cNvSpPr>
          <p:nvPr>
            <p:ph type="sldNum" sz="quarter" idx="12"/>
          </p:nvPr>
        </p:nvSpPr>
        <p:spPr/>
        <p:txBody>
          <a:bodyPr/>
          <a:lstStyle/>
          <a:p>
            <a:fld id="{1C9E5452-F869-40A0-881C-72BFF7C6B4D9}" type="slidenum">
              <a:rPr lang="en-US" smtClean="0"/>
              <a:t>‹#›</a:t>
            </a:fld>
            <a:endParaRPr lang="en-US"/>
          </a:p>
        </p:txBody>
      </p:sp>
      <p:pic>
        <p:nvPicPr>
          <p:cNvPr id="7" name="Picture 2" descr="Temple University logo. ">
            <a:extLst>
              <a:ext uri="{FF2B5EF4-FFF2-40B4-BE49-F238E27FC236}">
                <a16:creationId xmlns:a16="http://schemas.microsoft.com/office/drawing/2014/main" id="{03319259-E124-69E2-BDDC-8FF8A6BEBE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40686" y="230188"/>
            <a:ext cx="2099467" cy="52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507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25E0-20EF-B017-3B1F-3AC4363CC9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D5EC5-0EB1-1129-7145-BEFB0348C5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C7EA21-85BF-2DB9-339B-1AD2078D3C29}"/>
              </a:ext>
            </a:extLst>
          </p:cNvPr>
          <p:cNvSpPr>
            <a:spLocks noGrp="1"/>
          </p:cNvSpPr>
          <p:nvPr>
            <p:ph type="dt" sz="half" idx="10"/>
          </p:nvPr>
        </p:nvSpPr>
        <p:spPr/>
        <p:txBody>
          <a:bodyPr/>
          <a:lstStyle/>
          <a:p>
            <a:fld id="{53EEA1AD-1DC8-4498-BDFE-93BAC7B20035}" type="datetimeFigureOut">
              <a:rPr lang="en-US" smtClean="0"/>
              <a:t>2/1/2026</a:t>
            </a:fld>
            <a:endParaRPr lang="en-US"/>
          </a:p>
        </p:txBody>
      </p:sp>
      <p:sp>
        <p:nvSpPr>
          <p:cNvPr id="5" name="Footer Placeholder 4">
            <a:extLst>
              <a:ext uri="{FF2B5EF4-FFF2-40B4-BE49-F238E27FC236}">
                <a16:creationId xmlns:a16="http://schemas.microsoft.com/office/drawing/2014/main" id="{0C70C832-54B0-E67D-A3D8-73C3963C5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CDD57-2CE5-9FA3-C1B3-C6A883F9B05B}"/>
              </a:ext>
            </a:extLst>
          </p:cNvPr>
          <p:cNvSpPr>
            <a:spLocks noGrp="1"/>
          </p:cNvSpPr>
          <p:nvPr>
            <p:ph type="sldNum" sz="quarter" idx="12"/>
          </p:nvPr>
        </p:nvSpPr>
        <p:spPr/>
        <p:txBody>
          <a:bodyPr/>
          <a:lstStyle/>
          <a:p>
            <a:fld id="{1C9E5452-F869-40A0-881C-72BFF7C6B4D9}" type="slidenum">
              <a:rPr lang="en-US" smtClean="0"/>
              <a:t>‹#›</a:t>
            </a:fld>
            <a:endParaRPr lang="en-US"/>
          </a:p>
        </p:txBody>
      </p:sp>
    </p:spTree>
    <p:extLst>
      <p:ext uri="{BB962C8B-B14F-4D97-AF65-F5344CB8AC3E}">
        <p14:creationId xmlns:p14="http://schemas.microsoft.com/office/powerpoint/2010/main" val="156029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DEC4-1E6B-90F5-28BF-3666E28790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0A794F-B904-07B5-8132-A3FC4F7385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C9946D-47DD-A350-2BB0-9EF950BCD4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897A5D-C184-5F9F-2F76-897DBCC3AA64}"/>
              </a:ext>
            </a:extLst>
          </p:cNvPr>
          <p:cNvSpPr>
            <a:spLocks noGrp="1"/>
          </p:cNvSpPr>
          <p:nvPr>
            <p:ph type="dt" sz="half" idx="10"/>
          </p:nvPr>
        </p:nvSpPr>
        <p:spPr/>
        <p:txBody>
          <a:bodyPr/>
          <a:lstStyle/>
          <a:p>
            <a:fld id="{53EEA1AD-1DC8-4498-BDFE-93BAC7B20035}" type="datetimeFigureOut">
              <a:rPr lang="en-US" smtClean="0"/>
              <a:t>2/1/2026</a:t>
            </a:fld>
            <a:endParaRPr lang="en-US"/>
          </a:p>
        </p:txBody>
      </p:sp>
      <p:sp>
        <p:nvSpPr>
          <p:cNvPr id="6" name="Footer Placeholder 5">
            <a:extLst>
              <a:ext uri="{FF2B5EF4-FFF2-40B4-BE49-F238E27FC236}">
                <a16:creationId xmlns:a16="http://schemas.microsoft.com/office/drawing/2014/main" id="{E2A1C7EA-4D6E-FCF6-5EF1-EE74C4C21F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EB4C95-C62A-5FD8-8F65-070C88498C81}"/>
              </a:ext>
            </a:extLst>
          </p:cNvPr>
          <p:cNvSpPr>
            <a:spLocks noGrp="1"/>
          </p:cNvSpPr>
          <p:nvPr>
            <p:ph type="sldNum" sz="quarter" idx="12"/>
          </p:nvPr>
        </p:nvSpPr>
        <p:spPr/>
        <p:txBody>
          <a:bodyPr/>
          <a:lstStyle/>
          <a:p>
            <a:fld id="{1C9E5452-F869-40A0-881C-72BFF7C6B4D9}" type="slidenum">
              <a:rPr lang="en-US" smtClean="0"/>
              <a:t>‹#›</a:t>
            </a:fld>
            <a:endParaRPr lang="en-US"/>
          </a:p>
        </p:txBody>
      </p:sp>
    </p:spTree>
    <p:extLst>
      <p:ext uri="{BB962C8B-B14F-4D97-AF65-F5344CB8AC3E}">
        <p14:creationId xmlns:p14="http://schemas.microsoft.com/office/powerpoint/2010/main" val="1960137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8F0A9-95F0-EA00-F41A-957937132E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C4DBB9-E837-4E51-16D0-499D4686E2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4344E3-DAEB-C396-64FF-729F699155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B8E79-FB0C-D592-9D75-1FE7AADF84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373FAB-2ABB-D729-5026-BCB56F52F5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B47E58-182A-E33C-0AA8-E653DA53582B}"/>
              </a:ext>
            </a:extLst>
          </p:cNvPr>
          <p:cNvSpPr>
            <a:spLocks noGrp="1"/>
          </p:cNvSpPr>
          <p:nvPr>
            <p:ph type="dt" sz="half" idx="10"/>
          </p:nvPr>
        </p:nvSpPr>
        <p:spPr/>
        <p:txBody>
          <a:bodyPr/>
          <a:lstStyle/>
          <a:p>
            <a:fld id="{53EEA1AD-1DC8-4498-BDFE-93BAC7B20035}" type="datetimeFigureOut">
              <a:rPr lang="en-US" smtClean="0"/>
              <a:t>2/1/2026</a:t>
            </a:fld>
            <a:endParaRPr lang="en-US"/>
          </a:p>
        </p:txBody>
      </p:sp>
      <p:sp>
        <p:nvSpPr>
          <p:cNvPr id="8" name="Footer Placeholder 7">
            <a:extLst>
              <a:ext uri="{FF2B5EF4-FFF2-40B4-BE49-F238E27FC236}">
                <a16:creationId xmlns:a16="http://schemas.microsoft.com/office/drawing/2014/main" id="{C50C4A40-F042-C10D-47BD-E802774943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39C340-51C2-7507-2110-C8FBAD4A0E3D}"/>
              </a:ext>
            </a:extLst>
          </p:cNvPr>
          <p:cNvSpPr>
            <a:spLocks noGrp="1"/>
          </p:cNvSpPr>
          <p:nvPr>
            <p:ph type="sldNum" sz="quarter" idx="12"/>
          </p:nvPr>
        </p:nvSpPr>
        <p:spPr/>
        <p:txBody>
          <a:bodyPr/>
          <a:lstStyle/>
          <a:p>
            <a:fld id="{1C9E5452-F869-40A0-881C-72BFF7C6B4D9}" type="slidenum">
              <a:rPr lang="en-US" smtClean="0"/>
              <a:t>‹#›</a:t>
            </a:fld>
            <a:endParaRPr lang="en-US"/>
          </a:p>
        </p:txBody>
      </p:sp>
    </p:spTree>
    <p:extLst>
      <p:ext uri="{BB962C8B-B14F-4D97-AF65-F5344CB8AC3E}">
        <p14:creationId xmlns:p14="http://schemas.microsoft.com/office/powerpoint/2010/main" val="639097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8053-DDE4-65D8-2930-C2A4201A6F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DA990B-7F22-818C-4C64-0B5209247EE5}"/>
              </a:ext>
            </a:extLst>
          </p:cNvPr>
          <p:cNvSpPr>
            <a:spLocks noGrp="1"/>
          </p:cNvSpPr>
          <p:nvPr>
            <p:ph type="dt" sz="half" idx="10"/>
          </p:nvPr>
        </p:nvSpPr>
        <p:spPr/>
        <p:txBody>
          <a:bodyPr/>
          <a:lstStyle/>
          <a:p>
            <a:fld id="{53EEA1AD-1DC8-4498-BDFE-93BAC7B20035}" type="datetimeFigureOut">
              <a:rPr lang="en-US" smtClean="0"/>
              <a:t>2/1/2026</a:t>
            </a:fld>
            <a:endParaRPr lang="en-US"/>
          </a:p>
        </p:txBody>
      </p:sp>
      <p:sp>
        <p:nvSpPr>
          <p:cNvPr id="4" name="Footer Placeholder 3">
            <a:extLst>
              <a:ext uri="{FF2B5EF4-FFF2-40B4-BE49-F238E27FC236}">
                <a16:creationId xmlns:a16="http://schemas.microsoft.com/office/drawing/2014/main" id="{EE7CD9DF-C40B-E0DF-8C29-9D7D1F1880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1D9778-912F-D8F4-A08C-48DF13575A80}"/>
              </a:ext>
            </a:extLst>
          </p:cNvPr>
          <p:cNvSpPr>
            <a:spLocks noGrp="1"/>
          </p:cNvSpPr>
          <p:nvPr>
            <p:ph type="sldNum" sz="quarter" idx="12"/>
          </p:nvPr>
        </p:nvSpPr>
        <p:spPr/>
        <p:txBody>
          <a:bodyPr/>
          <a:lstStyle/>
          <a:p>
            <a:fld id="{1C9E5452-F869-40A0-881C-72BFF7C6B4D9}" type="slidenum">
              <a:rPr lang="en-US" smtClean="0"/>
              <a:t>‹#›</a:t>
            </a:fld>
            <a:endParaRPr lang="en-US"/>
          </a:p>
        </p:txBody>
      </p:sp>
    </p:spTree>
    <p:extLst>
      <p:ext uri="{BB962C8B-B14F-4D97-AF65-F5344CB8AC3E}">
        <p14:creationId xmlns:p14="http://schemas.microsoft.com/office/powerpoint/2010/main" val="1889391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4B9712-2A6F-87D7-7019-92326675B032}"/>
              </a:ext>
            </a:extLst>
          </p:cNvPr>
          <p:cNvSpPr>
            <a:spLocks noGrp="1"/>
          </p:cNvSpPr>
          <p:nvPr>
            <p:ph type="dt" sz="half" idx="10"/>
          </p:nvPr>
        </p:nvSpPr>
        <p:spPr/>
        <p:txBody>
          <a:bodyPr/>
          <a:lstStyle/>
          <a:p>
            <a:fld id="{53EEA1AD-1DC8-4498-BDFE-93BAC7B20035}" type="datetimeFigureOut">
              <a:rPr lang="en-US" smtClean="0"/>
              <a:t>2/1/2026</a:t>
            </a:fld>
            <a:endParaRPr lang="en-US"/>
          </a:p>
        </p:txBody>
      </p:sp>
      <p:sp>
        <p:nvSpPr>
          <p:cNvPr id="3" name="Footer Placeholder 2">
            <a:extLst>
              <a:ext uri="{FF2B5EF4-FFF2-40B4-BE49-F238E27FC236}">
                <a16:creationId xmlns:a16="http://schemas.microsoft.com/office/drawing/2014/main" id="{64BFA800-23BF-FFCD-1E61-0764ECF112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28B26B-4F67-5811-A5AA-BD6D854B4DA7}"/>
              </a:ext>
            </a:extLst>
          </p:cNvPr>
          <p:cNvSpPr>
            <a:spLocks noGrp="1"/>
          </p:cNvSpPr>
          <p:nvPr>
            <p:ph type="sldNum" sz="quarter" idx="12"/>
          </p:nvPr>
        </p:nvSpPr>
        <p:spPr/>
        <p:txBody>
          <a:bodyPr/>
          <a:lstStyle/>
          <a:p>
            <a:fld id="{1C9E5452-F869-40A0-881C-72BFF7C6B4D9}" type="slidenum">
              <a:rPr lang="en-US" smtClean="0"/>
              <a:t>‹#›</a:t>
            </a:fld>
            <a:endParaRPr lang="en-US"/>
          </a:p>
        </p:txBody>
      </p:sp>
    </p:spTree>
    <p:extLst>
      <p:ext uri="{BB962C8B-B14F-4D97-AF65-F5344CB8AC3E}">
        <p14:creationId xmlns:p14="http://schemas.microsoft.com/office/powerpoint/2010/main" val="3618621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AD26-E3B0-553E-5F71-D3E7F9DCE1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CE40E6-59AE-E9CE-7481-40CE890874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756E9-077A-5EB8-095B-1957FCD59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AFF4C-D3C0-7DD0-B122-D68AAD4B4D8A}"/>
              </a:ext>
            </a:extLst>
          </p:cNvPr>
          <p:cNvSpPr>
            <a:spLocks noGrp="1"/>
          </p:cNvSpPr>
          <p:nvPr>
            <p:ph type="dt" sz="half" idx="10"/>
          </p:nvPr>
        </p:nvSpPr>
        <p:spPr/>
        <p:txBody>
          <a:bodyPr/>
          <a:lstStyle/>
          <a:p>
            <a:fld id="{53EEA1AD-1DC8-4498-BDFE-93BAC7B20035}" type="datetimeFigureOut">
              <a:rPr lang="en-US" smtClean="0"/>
              <a:t>2/1/2026</a:t>
            </a:fld>
            <a:endParaRPr lang="en-US"/>
          </a:p>
        </p:txBody>
      </p:sp>
      <p:sp>
        <p:nvSpPr>
          <p:cNvPr id="6" name="Footer Placeholder 5">
            <a:extLst>
              <a:ext uri="{FF2B5EF4-FFF2-40B4-BE49-F238E27FC236}">
                <a16:creationId xmlns:a16="http://schemas.microsoft.com/office/drawing/2014/main" id="{21648FC5-C0D3-3743-9E1F-64D4578B7C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8FCD4-2F5A-D795-8FD3-E8657AD734D0}"/>
              </a:ext>
            </a:extLst>
          </p:cNvPr>
          <p:cNvSpPr>
            <a:spLocks noGrp="1"/>
          </p:cNvSpPr>
          <p:nvPr>
            <p:ph type="sldNum" sz="quarter" idx="12"/>
          </p:nvPr>
        </p:nvSpPr>
        <p:spPr/>
        <p:txBody>
          <a:bodyPr/>
          <a:lstStyle/>
          <a:p>
            <a:fld id="{1C9E5452-F869-40A0-881C-72BFF7C6B4D9}" type="slidenum">
              <a:rPr lang="en-US" smtClean="0"/>
              <a:t>‹#›</a:t>
            </a:fld>
            <a:endParaRPr lang="en-US"/>
          </a:p>
        </p:txBody>
      </p:sp>
    </p:spTree>
    <p:extLst>
      <p:ext uri="{BB962C8B-B14F-4D97-AF65-F5344CB8AC3E}">
        <p14:creationId xmlns:p14="http://schemas.microsoft.com/office/powerpoint/2010/main" val="1675325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2D963-67F8-9B12-FAEB-E98A5ED6EB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33188E-19A2-AD44-B88C-FA4F75B659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0BC0BB-7EC0-C947-AA2D-F086CD41FF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CDF314-1284-24CE-FC14-99A0F5466B59}"/>
              </a:ext>
            </a:extLst>
          </p:cNvPr>
          <p:cNvSpPr>
            <a:spLocks noGrp="1"/>
          </p:cNvSpPr>
          <p:nvPr>
            <p:ph type="dt" sz="half" idx="10"/>
          </p:nvPr>
        </p:nvSpPr>
        <p:spPr/>
        <p:txBody>
          <a:bodyPr/>
          <a:lstStyle/>
          <a:p>
            <a:fld id="{53EEA1AD-1DC8-4498-BDFE-93BAC7B20035}" type="datetimeFigureOut">
              <a:rPr lang="en-US" smtClean="0"/>
              <a:t>2/1/2026</a:t>
            </a:fld>
            <a:endParaRPr lang="en-US"/>
          </a:p>
        </p:txBody>
      </p:sp>
      <p:sp>
        <p:nvSpPr>
          <p:cNvPr id="6" name="Footer Placeholder 5">
            <a:extLst>
              <a:ext uri="{FF2B5EF4-FFF2-40B4-BE49-F238E27FC236}">
                <a16:creationId xmlns:a16="http://schemas.microsoft.com/office/drawing/2014/main" id="{FAFE19FC-4128-8C7F-79F9-06C36BEC32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D1D44-93CD-1999-18D3-38F90E12452F}"/>
              </a:ext>
            </a:extLst>
          </p:cNvPr>
          <p:cNvSpPr>
            <a:spLocks noGrp="1"/>
          </p:cNvSpPr>
          <p:nvPr>
            <p:ph type="sldNum" sz="quarter" idx="12"/>
          </p:nvPr>
        </p:nvSpPr>
        <p:spPr/>
        <p:txBody>
          <a:bodyPr/>
          <a:lstStyle/>
          <a:p>
            <a:fld id="{1C9E5452-F869-40A0-881C-72BFF7C6B4D9}" type="slidenum">
              <a:rPr lang="en-US" smtClean="0"/>
              <a:t>‹#›</a:t>
            </a:fld>
            <a:endParaRPr lang="en-US"/>
          </a:p>
        </p:txBody>
      </p:sp>
    </p:spTree>
    <p:extLst>
      <p:ext uri="{BB962C8B-B14F-4D97-AF65-F5344CB8AC3E}">
        <p14:creationId xmlns:p14="http://schemas.microsoft.com/office/powerpoint/2010/main" val="3298737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4712F3-56F3-1681-D67E-D419A22EC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AFE491-AFF6-02E9-7838-FB83D42EB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92196-8531-303D-B51D-5D62BF4077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EA1AD-1DC8-4498-BDFE-93BAC7B20035}" type="datetimeFigureOut">
              <a:rPr lang="en-US" smtClean="0"/>
              <a:t>2/1/2026</a:t>
            </a:fld>
            <a:endParaRPr lang="en-US"/>
          </a:p>
        </p:txBody>
      </p:sp>
      <p:sp>
        <p:nvSpPr>
          <p:cNvPr id="5" name="Footer Placeholder 4">
            <a:extLst>
              <a:ext uri="{FF2B5EF4-FFF2-40B4-BE49-F238E27FC236}">
                <a16:creationId xmlns:a16="http://schemas.microsoft.com/office/drawing/2014/main" id="{58B61BF1-976F-32E6-E48E-ACF493BAAF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FE7842-2238-75D4-7675-63775D2642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E5452-F869-40A0-881C-72BFF7C6B4D9}" type="slidenum">
              <a:rPr lang="en-US" smtClean="0"/>
              <a:t>‹#›</a:t>
            </a:fld>
            <a:endParaRPr lang="en-US"/>
          </a:p>
        </p:txBody>
      </p:sp>
    </p:spTree>
    <p:extLst>
      <p:ext uri="{BB962C8B-B14F-4D97-AF65-F5344CB8AC3E}">
        <p14:creationId xmlns:p14="http://schemas.microsoft.com/office/powerpoint/2010/main" val="599878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makecode.microbit.org/S50988-10418-16415-21579"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8.xml"/><Relationship Id="rId7" Type="http://schemas.openxmlformats.org/officeDocument/2006/relationships/slide" Target="slide40.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30.xml"/><Relationship Id="rId10" Type="http://schemas.openxmlformats.org/officeDocument/2006/relationships/slide" Target="slide49.xml"/><Relationship Id="rId4" Type="http://schemas.openxmlformats.org/officeDocument/2006/relationships/slide" Target="slide20.xml"/><Relationship Id="rId9" Type="http://schemas.openxmlformats.org/officeDocument/2006/relationships/slide" Target="slide46.xml"/></Relationships>
</file>

<file path=ppt/slides/_rels/slide2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adafruit.com/product/3695?gad_source=1&amp;gclid=CjwKCAiAxea5BhBeEiwAh4t5K3EZhW_CHisOPp2REVTQLm44mEs4-xoO_lDbqPCa760MqTU6hUY81BoCr6oQAvD_BwE"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photos.google.com/photo/AF1QipOnDeZj1vw3YixOPR8AQz3scIvXNiLtjEbO4hHw"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photos.google.com/photo/AF1QipOnDeZj1vw3YixOPR8AQz3scIvXNiLtjEbO4hHw"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makecode.microbit.org/S44141-65006-30050-19341"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makecode.microbit.org/S69844-12810-29401-36347"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microbit.org/get-started/features/sound-outpu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makecode.microbit.org/S05916-95769-27594-17159"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475E7-D4A4-1357-7CBA-4AF3DABDCA88}"/>
              </a:ext>
            </a:extLst>
          </p:cNvPr>
          <p:cNvSpPr>
            <a:spLocks noGrp="1"/>
          </p:cNvSpPr>
          <p:nvPr>
            <p:ph type="ctrTitle"/>
          </p:nvPr>
        </p:nvSpPr>
        <p:spPr/>
        <p:txBody>
          <a:bodyPr>
            <a:normAutofit/>
          </a:bodyPr>
          <a:lstStyle/>
          <a:p>
            <a:r>
              <a:rPr lang="en-US" b="1" i="0">
                <a:solidFill>
                  <a:srgbClr val="A41E35"/>
                </a:solidFill>
                <a:effectLst/>
                <a:latin typeface="Roboto Condensed" panose="02000000000000000000" pitchFamily="2" charset="0"/>
              </a:rPr>
              <a:t>Incubator Add-Ons Tutorial</a:t>
            </a:r>
            <a:endParaRPr lang="en-US">
              <a:solidFill>
                <a:srgbClr val="AC0000"/>
              </a:solidFill>
            </a:endParaRPr>
          </a:p>
        </p:txBody>
      </p:sp>
      <p:sp>
        <p:nvSpPr>
          <p:cNvPr id="3" name="Subtitle 2">
            <a:extLst>
              <a:ext uri="{FF2B5EF4-FFF2-40B4-BE49-F238E27FC236}">
                <a16:creationId xmlns:a16="http://schemas.microsoft.com/office/drawing/2014/main" id="{04ADDE31-3939-E47D-3075-64A8C04E90FD}"/>
              </a:ext>
            </a:extLst>
          </p:cNvPr>
          <p:cNvSpPr>
            <a:spLocks noGrp="1"/>
          </p:cNvSpPr>
          <p:nvPr>
            <p:ph type="subTitle" idx="1"/>
          </p:nvPr>
        </p:nvSpPr>
        <p:spPr>
          <a:xfrm>
            <a:off x="1066800" y="3613915"/>
            <a:ext cx="9144000" cy="1655762"/>
          </a:xfrm>
        </p:spPr>
        <p:txBody>
          <a:bodyPr>
            <a:normAutofit/>
          </a:bodyPr>
          <a:lstStyle/>
          <a:p>
            <a:endParaRPr lang="en-US" sz="4000"/>
          </a:p>
        </p:txBody>
      </p:sp>
      <p:pic>
        <p:nvPicPr>
          <p:cNvPr id="4" name="Picture 2" descr="Temple University logo. ">
            <a:extLst>
              <a:ext uri="{FF2B5EF4-FFF2-40B4-BE49-F238E27FC236}">
                <a16:creationId xmlns:a16="http://schemas.microsoft.com/office/drawing/2014/main" id="{D6D5CF43-7E40-D7FD-3717-22F2CF703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9086" y="271442"/>
            <a:ext cx="2099467" cy="52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694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6CF0C-372A-81D3-F243-96EE5B098BB7}"/>
              </a:ext>
            </a:extLst>
          </p:cNvPr>
          <p:cNvSpPr>
            <a:spLocks noGrp="1"/>
          </p:cNvSpPr>
          <p:nvPr>
            <p:ph type="title"/>
          </p:nvPr>
        </p:nvSpPr>
        <p:spPr>
          <a:xfrm>
            <a:off x="838200" y="365125"/>
            <a:ext cx="8545830" cy="1325563"/>
          </a:xfrm>
        </p:spPr>
        <p:txBody>
          <a:bodyPr/>
          <a:lstStyle/>
          <a:p>
            <a:r>
              <a:rPr lang="en-US"/>
              <a:t>How do we hook them up to the </a:t>
            </a:r>
            <a:r>
              <a:rPr lang="en-US" err="1"/>
              <a:t>Micro:bit</a:t>
            </a:r>
            <a:r>
              <a:rPr lang="en-US"/>
              <a:t>?</a:t>
            </a:r>
          </a:p>
        </p:txBody>
      </p:sp>
      <p:sp>
        <p:nvSpPr>
          <p:cNvPr id="3" name="Content Placeholder 2">
            <a:extLst>
              <a:ext uri="{FF2B5EF4-FFF2-40B4-BE49-F238E27FC236}">
                <a16:creationId xmlns:a16="http://schemas.microsoft.com/office/drawing/2014/main" id="{4955023E-7231-4947-9E18-665228E7B318}"/>
              </a:ext>
            </a:extLst>
          </p:cNvPr>
          <p:cNvSpPr>
            <a:spLocks noGrp="1"/>
          </p:cNvSpPr>
          <p:nvPr>
            <p:ph idx="1"/>
          </p:nvPr>
        </p:nvSpPr>
        <p:spPr>
          <a:xfrm>
            <a:off x="838200" y="1825625"/>
            <a:ext cx="8854440" cy="4351338"/>
          </a:xfrm>
        </p:spPr>
        <p:txBody>
          <a:bodyPr/>
          <a:lstStyle/>
          <a:p>
            <a:r>
              <a:rPr lang="en-US"/>
              <a:t>Very similar to our heating wire with </a:t>
            </a:r>
            <a:r>
              <a:rPr lang="en-US" b="1"/>
              <a:t>ONE VERY KEY DIFFERENCE. WE WILL NOT USE THE 12V SOURCE. WE WILL USE THE 3V FROM THE MICROBIT.</a:t>
            </a:r>
            <a:endParaRPr lang="en-US"/>
          </a:p>
        </p:txBody>
      </p:sp>
      <p:pic>
        <p:nvPicPr>
          <p:cNvPr id="4" name="Picture 3" descr="A black power cord with a plug&#10;&#10;Description automatically generated">
            <a:extLst>
              <a:ext uri="{FF2B5EF4-FFF2-40B4-BE49-F238E27FC236}">
                <a16:creationId xmlns:a16="http://schemas.microsoft.com/office/drawing/2014/main" id="{D0692975-E36E-9C23-D26E-50CB9848F30A}"/>
              </a:ext>
            </a:extLst>
          </p:cNvPr>
          <p:cNvPicPr>
            <a:picLocks noChangeAspect="1"/>
          </p:cNvPicPr>
          <p:nvPr/>
        </p:nvPicPr>
        <p:blipFill>
          <a:blip r:embed="rId2"/>
          <a:stretch>
            <a:fillRect/>
          </a:stretch>
        </p:blipFill>
        <p:spPr>
          <a:xfrm>
            <a:off x="6596750" y="3720353"/>
            <a:ext cx="4153207" cy="2324421"/>
          </a:xfrm>
          <a:prstGeom prst="rect">
            <a:avLst/>
          </a:prstGeom>
        </p:spPr>
      </p:pic>
      <p:sp>
        <p:nvSpPr>
          <p:cNvPr id="6" name="Multiplication Sign 5">
            <a:extLst>
              <a:ext uri="{FF2B5EF4-FFF2-40B4-BE49-F238E27FC236}">
                <a16:creationId xmlns:a16="http://schemas.microsoft.com/office/drawing/2014/main" id="{324E18FF-FF33-0A12-5457-5B3A0F9F0D01}"/>
              </a:ext>
            </a:extLst>
          </p:cNvPr>
          <p:cNvSpPr/>
          <p:nvPr/>
        </p:nvSpPr>
        <p:spPr>
          <a:xfrm>
            <a:off x="7572653" y="2733939"/>
            <a:ext cx="2813320" cy="412406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058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5FE23-D8ED-2002-C322-85CFDC2FFB9B}"/>
              </a:ext>
            </a:extLst>
          </p:cNvPr>
          <p:cNvSpPr>
            <a:spLocks noGrp="1"/>
          </p:cNvSpPr>
          <p:nvPr>
            <p:ph type="title"/>
          </p:nvPr>
        </p:nvSpPr>
        <p:spPr>
          <a:xfrm>
            <a:off x="838200" y="46671"/>
            <a:ext cx="10515600" cy="1325563"/>
          </a:xfrm>
        </p:spPr>
        <p:txBody>
          <a:bodyPr/>
          <a:lstStyle/>
          <a:p>
            <a:r>
              <a:rPr lang="en-US"/>
              <a:t>This step is the same</a:t>
            </a:r>
          </a:p>
        </p:txBody>
      </p:sp>
      <p:grpSp>
        <p:nvGrpSpPr>
          <p:cNvPr id="3" name="Group 2">
            <a:extLst>
              <a:ext uri="{FF2B5EF4-FFF2-40B4-BE49-F238E27FC236}">
                <a16:creationId xmlns:a16="http://schemas.microsoft.com/office/drawing/2014/main" id="{87C1EB18-DACB-DBB2-4C11-BDBC46AA05F6}"/>
              </a:ext>
            </a:extLst>
          </p:cNvPr>
          <p:cNvGrpSpPr/>
          <p:nvPr/>
        </p:nvGrpSpPr>
        <p:grpSpPr>
          <a:xfrm>
            <a:off x="259596" y="1372234"/>
            <a:ext cx="11672808" cy="4660371"/>
            <a:chOff x="97513" y="1374734"/>
            <a:chExt cx="11672808" cy="4660371"/>
          </a:xfrm>
        </p:grpSpPr>
        <p:pic>
          <p:nvPicPr>
            <p:cNvPr id="4" name="Picture 3" descr="A picture containing text, electronics&#10;&#10;Description automatically generated">
              <a:extLst>
                <a:ext uri="{FF2B5EF4-FFF2-40B4-BE49-F238E27FC236}">
                  <a16:creationId xmlns:a16="http://schemas.microsoft.com/office/drawing/2014/main" id="{B01F892D-B3B8-9483-B845-9256F96DFFB9}"/>
                </a:ext>
              </a:extLst>
            </p:cNvPr>
            <p:cNvPicPr>
              <a:picLocks noChangeAspect="1"/>
            </p:cNvPicPr>
            <p:nvPr/>
          </p:nvPicPr>
          <p:blipFill rotWithShape="1">
            <a:blip r:embed="rId2">
              <a:extLst>
                <a:ext uri="{28A0092B-C50C-407E-A947-70E740481C1C}">
                  <a14:useLocalDpi xmlns:a14="http://schemas.microsoft.com/office/drawing/2010/main" val="0"/>
                </a:ext>
              </a:extLst>
            </a:blip>
            <a:srcRect t="52662"/>
            <a:stretch/>
          </p:blipFill>
          <p:spPr>
            <a:xfrm rot="5400000">
              <a:off x="6881660" y="1146445"/>
              <a:ext cx="4660371" cy="5116950"/>
            </a:xfrm>
            <a:prstGeom prst="rect">
              <a:avLst/>
            </a:prstGeom>
            <a:ln w="12700">
              <a:solidFill>
                <a:schemeClr val="tx1"/>
              </a:solidFill>
            </a:ln>
          </p:spPr>
        </p:pic>
        <p:pic>
          <p:nvPicPr>
            <p:cNvPr id="5" name="Picture 4" descr="A picture containing diagram&#10;&#10;Description automatically generated">
              <a:extLst>
                <a:ext uri="{FF2B5EF4-FFF2-40B4-BE49-F238E27FC236}">
                  <a16:creationId xmlns:a16="http://schemas.microsoft.com/office/drawing/2014/main" id="{BE0DF991-DD0E-0321-8A1B-AE7E03B1EDA7}"/>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rot="16200000">
              <a:off x="-189484" y="1880784"/>
              <a:ext cx="4222266" cy="3648271"/>
            </a:xfrm>
            <a:prstGeom prst="rect">
              <a:avLst/>
            </a:prstGeom>
          </p:spPr>
        </p:pic>
        <p:cxnSp>
          <p:nvCxnSpPr>
            <p:cNvPr id="7" name="Connector: Elbow 6">
              <a:extLst>
                <a:ext uri="{FF2B5EF4-FFF2-40B4-BE49-F238E27FC236}">
                  <a16:creationId xmlns:a16="http://schemas.microsoft.com/office/drawing/2014/main" id="{31D6B855-DE93-2D93-F13D-9E4D7827EDD0}"/>
                </a:ext>
              </a:extLst>
            </p:cNvPr>
            <p:cNvCxnSpPr/>
            <p:nvPr/>
          </p:nvCxnSpPr>
          <p:spPr>
            <a:xfrm>
              <a:off x="3176337" y="1938803"/>
              <a:ext cx="5135765" cy="2866953"/>
            </a:xfrm>
            <a:prstGeom prst="bentConnector3">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45A4FA85-2368-3C57-FD1A-CEFE8D964212}"/>
                </a:ext>
              </a:extLst>
            </p:cNvPr>
            <p:cNvCxnSpPr>
              <a:cxnSpLocks/>
            </p:cNvCxnSpPr>
            <p:nvPr/>
          </p:nvCxnSpPr>
          <p:spPr>
            <a:xfrm>
              <a:off x="3262953" y="2749045"/>
              <a:ext cx="4769294" cy="553320"/>
            </a:xfrm>
            <a:prstGeom prst="bentConnector3">
              <a:avLst>
                <a:gd name="adj1" fmla="val 31793"/>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D2B20EF1-094F-489F-432F-09203C620C6B}"/>
                </a:ext>
              </a:extLst>
            </p:cNvPr>
            <p:cNvCxnSpPr>
              <a:cxnSpLocks/>
            </p:cNvCxnSpPr>
            <p:nvPr/>
          </p:nvCxnSpPr>
          <p:spPr>
            <a:xfrm flipV="1">
              <a:off x="3093010" y="3993099"/>
              <a:ext cx="4939237" cy="1421301"/>
            </a:xfrm>
            <a:prstGeom prst="bentConnector3">
              <a:avLst>
                <a:gd name="adj1" fmla="val 32686"/>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94034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11C83-4F44-84FE-5CA6-BF3B9FBF48A2}"/>
              </a:ext>
            </a:extLst>
          </p:cNvPr>
          <p:cNvSpPr>
            <a:spLocks noGrp="1"/>
          </p:cNvSpPr>
          <p:nvPr>
            <p:ph type="title"/>
          </p:nvPr>
        </p:nvSpPr>
        <p:spPr/>
        <p:txBody>
          <a:bodyPr/>
          <a:lstStyle/>
          <a:p>
            <a:r>
              <a:rPr lang="en-US"/>
              <a:t>DETERMINE IF YOU HAVE 3V OR 5V</a:t>
            </a:r>
          </a:p>
        </p:txBody>
      </p:sp>
      <p:sp>
        <p:nvSpPr>
          <p:cNvPr id="3" name="Content Placeholder 2">
            <a:extLst>
              <a:ext uri="{FF2B5EF4-FFF2-40B4-BE49-F238E27FC236}">
                <a16:creationId xmlns:a16="http://schemas.microsoft.com/office/drawing/2014/main" id="{087983A6-ABA4-EA8F-387C-42C6A9C6E919}"/>
              </a:ext>
            </a:extLst>
          </p:cNvPr>
          <p:cNvSpPr>
            <a:spLocks noGrp="1"/>
          </p:cNvSpPr>
          <p:nvPr>
            <p:ph idx="1"/>
          </p:nvPr>
        </p:nvSpPr>
        <p:spPr/>
        <p:txBody>
          <a:bodyPr/>
          <a:lstStyle/>
          <a:p>
            <a:r>
              <a:rPr lang="en-US"/>
              <a:t>If you have 3V, you will use the </a:t>
            </a:r>
            <a:r>
              <a:rPr lang="en-US" err="1"/>
              <a:t>micro:bit</a:t>
            </a:r>
            <a:r>
              <a:rPr lang="en-US"/>
              <a:t> to power your fan/motor</a:t>
            </a:r>
          </a:p>
          <a:p>
            <a:r>
              <a:rPr lang="en-US"/>
              <a:t>If you have 5V, you will need two battery packs</a:t>
            </a:r>
          </a:p>
        </p:txBody>
      </p:sp>
      <p:pic>
        <p:nvPicPr>
          <p:cNvPr id="5" name="Picture 4">
            <a:extLst>
              <a:ext uri="{FF2B5EF4-FFF2-40B4-BE49-F238E27FC236}">
                <a16:creationId xmlns:a16="http://schemas.microsoft.com/office/drawing/2014/main" id="{856465AF-3424-0AA9-87D4-0308509BCCF4}"/>
              </a:ext>
            </a:extLst>
          </p:cNvPr>
          <p:cNvPicPr>
            <a:picLocks noChangeAspect="1"/>
          </p:cNvPicPr>
          <p:nvPr/>
        </p:nvPicPr>
        <p:blipFill>
          <a:blip r:embed="rId2"/>
          <a:stretch>
            <a:fillRect/>
          </a:stretch>
        </p:blipFill>
        <p:spPr>
          <a:xfrm>
            <a:off x="1913950" y="2787158"/>
            <a:ext cx="8230749" cy="3524742"/>
          </a:xfrm>
          <a:prstGeom prst="rect">
            <a:avLst/>
          </a:prstGeom>
        </p:spPr>
      </p:pic>
    </p:spTree>
    <p:extLst>
      <p:ext uri="{BB962C8B-B14F-4D97-AF65-F5344CB8AC3E}">
        <p14:creationId xmlns:p14="http://schemas.microsoft.com/office/powerpoint/2010/main" val="1037095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switch&#10;&#10;Description automatically generated with low confidence">
            <a:extLst>
              <a:ext uri="{FF2B5EF4-FFF2-40B4-BE49-F238E27FC236}">
                <a16:creationId xmlns:a16="http://schemas.microsoft.com/office/drawing/2014/main" id="{268BEBF6-0150-62F0-44C6-32C0BC5D4272}"/>
              </a:ext>
            </a:extLst>
          </p:cNvPr>
          <p:cNvPicPr>
            <a:picLocks noChangeAspect="1"/>
          </p:cNvPicPr>
          <p:nvPr/>
        </p:nvPicPr>
        <p:blipFill rotWithShape="1">
          <a:blip r:embed="rId2">
            <a:extLst>
              <a:ext uri="{28A0092B-C50C-407E-A947-70E740481C1C}">
                <a14:useLocalDpi xmlns:a14="http://schemas.microsoft.com/office/drawing/2010/main" val="0"/>
              </a:ext>
            </a:extLst>
          </a:blip>
          <a:srcRect l="9447" t="51898" r="12238" b="4206"/>
          <a:stretch/>
        </p:blipFill>
        <p:spPr>
          <a:xfrm>
            <a:off x="9741306" y="1012971"/>
            <a:ext cx="2236764" cy="3010389"/>
          </a:xfrm>
          <a:prstGeom prst="rect">
            <a:avLst/>
          </a:prstGeom>
          <a:ln w="12700">
            <a:solidFill>
              <a:srgbClr val="010001"/>
            </a:solidFill>
          </a:ln>
        </p:spPr>
      </p:pic>
      <p:sp>
        <p:nvSpPr>
          <p:cNvPr id="2" name="Title 1">
            <a:extLst>
              <a:ext uri="{FF2B5EF4-FFF2-40B4-BE49-F238E27FC236}">
                <a16:creationId xmlns:a16="http://schemas.microsoft.com/office/drawing/2014/main" id="{43322023-973D-568E-A61A-CCFDB064050A}"/>
              </a:ext>
            </a:extLst>
          </p:cNvPr>
          <p:cNvSpPr>
            <a:spLocks noGrp="1"/>
          </p:cNvSpPr>
          <p:nvPr>
            <p:ph type="title"/>
          </p:nvPr>
        </p:nvSpPr>
        <p:spPr>
          <a:xfrm>
            <a:off x="838200" y="219982"/>
            <a:ext cx="10515600" cy="1325563"/>
          </a:xfrm>
        </p:spPr>
        <p:txBody>
          <a:bodyPr/>
          <a:lstStyle/>
          <a:p>
            <a:r>
              <a:rPr lang="en-US"/>
              <a:t>3V Assembly: (Relay to 3V on </a:t>
            </a:r>
            <a:r>
              <a:rPr lang="en-US" err="1"/>
              <a:t>Microbit</a:t>
            </a:r>
            <a:r>
              <a:rPr lang="en-US"/>
              <a:t>)</a:t>
            </a:r>
          </a:p>
        </p:txBody>
      </p:sp>
      <p:sp>
        <p:nvSpPr>
          <p:cNvPr id="3" name="Content Placeholder 2">
            <a:extLst>
              <a:ext uri="{FF2B5EF4-FFF2-40B4-BE49-F238E27FC236}">
                <a16:creationId xmlns:a16="http://schemas.microsoft.com/office/drawing/2014/main" id="{E3AEB6AA-02A2-D0B1-885E-60D20D2C8C52}"/>
              </a:ext>
            </a:extLst>
          </p:cNvPr>
          <p:cNvSpPr>
            <a:spLocks noGrp="1"/>
          </p:cNvSpPr>
          <p:nvPr>
            <p:ph idx="1"/>
          </p:nvPr>
        </p:nvSpPr>
        <p:spPr>
          <a:xfrm>
            <a:off x="838200" y="1460880"/>
            <a:ext cx="8459272" cy="5092473"/>
          </a:xfrm>
        </p:spPr>
        <p:txBody>
          <a:bodyPr>
            <a:normAutofit/>
          </a:bodyPr>
          <a:lstStyle/>
          <a:p>
            <a:r>
              <a:rPr lang="en-US" sz="2700"/>
              <a:t>Locate the </a:t>
            </a:r>
            <a:r>
              <a:rPr lang="en-US" sz="2700" b="1"/>
              <a:t>NO</a:t>
            </a:r>
            <a:r>
              <a:rPr lang="en-US" sz="2700"/>
              <a:t>, </a:t>
            </a:r>
            <a:r>
              <a:rPr lang="en-US" sz="2700" b="1"/>
              <a:t>COM</a:t>
            </a:r>
            <a:r>
              <a:rPr lang="en-US" sz="2700"/>
              <a:t>, </a:t>
            </a:r>
            <a:r>
              <a:rPr lang="en-US" sz="2700" b="1"/>
              <a:t>NC </a:t>
            </a:r>
            <a:r>
              <a:rPr lang="en-US" sz="2700"/>
              <a:t>terminals on the relay</a:t>
            </a:r>
          </a:p>
          <a:p>
            <a:r>
              <a:rPr lang="en-US" sz="2700"/>
              <a:t>These terminal will connect the relay to the 3V of the </a:t>
            </a:r>
            <a:r>
              <a:rPr lang="en-US" sz="2700" err="1"/>
              <a:t>microbit</a:t>
            </a:r>
            <a:r>
              <a:rPr lang="en-US" sz="2700"/>
              <a:t> and the fan/motor</a:t>
            </a:r>
          </a:p>
          <a:p>
            <a:r>
              <a:rPr lang="en-US" sz="2700"/>
              <a:t>The </a:t>
            </a:r>
            <a:r>
              <a:rPr lang="en-US" sz="2700" b="1"/>
              <a:t>NO</a:t>
            </a:r>
            <a:r>
              <a:rPr lang="en-US" sz="2700"/>
              <a:t> and </a:t>
            </a:r>
            <a:r>
              <a:rPr lang="en-US" sz="2700" b="1"/>
              <a:t>NC </a:t>
            </a:r>
            <a:r>
              <a:rPr lang="en-US" sz="2700"/>
              <a:t>terminals provide switching ON/OFF of the fan/motor</a:t>
            </a:r>
          </a:p>
          <a:p>
            <a:r>
              <a:rPr lang="en-US" sz="2700"/>
              <a:t>The relay switches between these terminals based on the logical signal provided to </a:t>
            </a:r>
            <a:r>
              <a:rPr lang="en-US" sz="2700" b="1"/>
              <a:t>IN</a:t>
            </a:r>
            <a:endParaRPr lang="en-US" sz="2700"/>
          </a:p>
        </p:txBody>
      </p:sp>
      <p:sp>
        <p:nvSpPr>
          <p:cNvPr id="11" name="Rectangle 10">
            <a:extLst>
              <a:ext uri="{FF2B5EF4-FFF2-40B4-BE49-F238E27FC236}">
                <a16:creationId xmlns:a16="http://schemas.microsoft.com/office/drawing/2014/main" id="{96C61ECB-C4C8-4601-B5AD-A45DD7D972EF}"/>
              </a:ext>
            </a:extLst>
          </p:cNvPr>
          <p:cNvSpPr/>
          <p:nvPr/>
        </p:nvSpPr>
        <p:spPr>
          <a:xfrm>
            <a:off x="9921742" y="2961747"/>
            <a:ext cx="1828801" cy="9210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9B2BB2C-DA9F-0A12-CF66-347BEA1F754E}"/>
              </a:ext>
            </a:extLst>
          </p:cNvPr>
          <p:cNvGrpSpPr/>
          <p:nvPr/>
        </p:nvGrpSpPr>
        <p:grpSpPr>
          <a:xfrm>
            <a:off x="7835900" y="1593852"/>
            <a:ext cx="2098245" cy="1903627"/>
            <a:chOff x="8763715" y="4919115"/>
            <a:chExt cx="2098245" cy="2682998"/>
          </a:xfrm>
        </p:grpSpPr>
        <p:sp>
          <p:nvSpPr>
            <p:cNvPr id="7" name="Arrow: Bent 6">
              <a:extLst>
                <a:ext uri="{FF2B5EF4-FFF2-40B4-BE49-F238E27FC236}">
                  <a16:creationId xmlns:a16="http://schemas.microsoft.com/office/drawing/2014/main" id="{97347019-D825-A89A-D43A-FD8E5ECCB12C}"/>
                </a:ext>
              </a:extLst>
            </p:cNvPr>
            <p:cNvSpPr/>
            <p:nvPr/>
          </p:nvSpPr>
          <p:spPr>
            <a:xfrm rot="5400000">
              <a:off x="8931145" y="4751685"/>
              <a:ext cx="1146732" cy="1481591"/>
            </a:xfrm>
            <a:prstGeom prst="bentArrow">
              <a:avLst>
                <a:gd name="adj1" fmla="val 24878"/>
                <a:gd name="adj2" fmla="val 12439"/>
                <a:gd name="adj3" fmla="val 0"/>
                <a:gd name="adj4" fmla="val 219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Bent 8">
              <a:extLst>
                <a:ext uri="{FF2B5EF4-FFF2-40B4-BE49-F238E27FC236}">
                  <a16:creationId xmlns:a16="http://schemas.microsoft.com/office/drawing/2014/main" id="{E3F725B0-B62F-3913-49BB-B34AFA6E5E96}"/>
                </a:ext>
              </a:extLst>
            </p:cNvPr>
            <p:cNvSpPr/>
            <p:nvPr/>
          </p:nvSpPr>
          <p:spPr>
            <a:xfrm rot="10800000" flipH="1">
              <a:off x="10043240" y="5340542"/>
              <a:ext cx="818720" cy="2261571"/>
            </a:xfrm>
            <a:prstGeom prst="bentArrow">
              <a:avLst>
                <a:gd name="adj1" fmla="val 24840"/>
                <a:gd name="adj2" fmla="val 25080"/>
                <a:gd name="adj3" fmla="val 21051"/>
                <a:gd name="adj4" fmla="val 190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Content Placeholder 2">
            <a:extLst>
              <a:ext uri="{FF2B5EF4-FFF2-40B4-BE49-F238E27FC236}">
                <a16:creationId xmlns:a16="http://schemas.microsoft.com/office/drawing/2014/main" id="{391E6C0F-9DA1-68E0-9D33-2B9E8FAD0788}"/>
              </a:ext>
            </a:extLst>
          </p:cNvPr>
          <p:cNvSpPr txBox="1">
            <a:spLocks/>
          </p:cNvSpPr>
          <p:nvPr/>
        </p:nvSpPr>
        <p:spPr>
          <a:xfrm>
            <a:off x="841285" y="4565251"/>
            <a:ext cx="10909257" cy="24129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a:t>If a True/1 signal is provided the relay will switch to the </a:t>
            </a:r>
            <a:r>
              <a:rPr lang="en-US" sz="2700" b="1"/>
              <a:t>NO</a:t>
            </a:r>
            <a:r>
              <a:rPr lang="en-US" sz="2700"/>
              <a:t> terminal</a:t>
            </a:r>
          </a:p>
          <a:p>
            <a:pPr lvl="1"/>
            <a:r>
              <a:rPr lang="en-US"/>
              <a:t>Here, this completes the circuit allowing electrical current to flow from the charger to the heater, essentially turning it ON</a:t>
            </a:r>
          </a:p>
          <a:p>
            <a:r>
              <a:rPr lang="en-US" sz="2700"/>
              <a:t>Similarly, if a False/0 is given the relay switches to </a:t>
            </a:r>
            <a:r>
              <a:rPr lang="en-US" sz="2700" b="1"/>
              <a:t>NC</a:t>
            </a:r>
          </a:p>
          <a:p>
            <a:pPr lvl="1"/>
            <a:r>
              <a:rPr lang="en-US"/>
              <a:t>Here, this opens the circuit turning OFF the heater</a:t>
            </a:r>
          </a:p>
          <a:p>
            <a:endParaRPr lang="en-US" b="1"/>
          </a:p>
          <a:p>
            <a:endParaRPr lang="en-US"/>
          </a:p>
          <a:p>
            <a:endParaRPr lang="en-US"/>
          </a:p>
        </p:txBody>
      </p:sp>
    </p:spTree>
    <p:extLst>
      <p:ext uri="{BB962C8B-B14F-4D97-AF65-F5344CB8AC3E}">
        <p14:creationId xmlns:p14="http://schemas.microsoft.com/office/powerpoint/2010/main" val="395460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9E9360-F96E-B687-54FB-487E99992F54}"/>
              </a:ext>
            </a:extLst>
          </p:cNvPr>
          <p:cNvPicPr>
            <a:picLocks noChangeAspect="1"/>
          </p:cNvPicPr>
          <p:nvPr/>
        </p:nvPicPr>
        <p:blipFill>
          <a:blip r:embed="rId2"/>
          <a:stretch>
            <a:fillRect/>
          </a:stretch>
        </p:blipFill>
        <p:spPr>
          <a:xfrm rot="8236461" flipH="1">
            <a:off x="4990462" y="152875"/>
            <a:ext cx="2073617" cy="2469515"/>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446C20DE-4226-8410-C14D-094C003474DB}"/>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rot="16200000">
            <a:off x="-37085" y="1880784"/>
            <a:ext cx="4222266" cy="3648271"/>
          </a:xfrm>
          <a:prstGeom prst="rect">
            <a:avLst/>
          </a:prstGeom>
        </p:spPr>
      </p:pic>
      <p:pic>
        <p:nvPicPr>
          <p:cNvPr id="7" name="Picture 6" descr="A close-up of a switch&#10;&#10;Description automatically generated with low confidence">
            <a:extLst>
              <a:ext uri="{FF2B5EF4-FFF2-40B4-BE49-F238E27FC236}">
                <a16:creationId xmlns:a16="http://schemas.microsoft.com/office/drawing/2014/main" id="{13B9AC92-9C6A-C435-6AAE-ACE184C034B3}"/>
              </a:ext>
            </a:extLst>
          </p:cNvPr>
          <p:cNvPicPr>
            <a:picLocks noChangeAspect="1"/>
          </p:cNvPicPr>
          <p:nvPr/>
        </p:nvPicPr>
        <p:blipFill rotWithShape="1">
          <a:blip r:embed="rId4">
            <a:extLst>
              <a:ext uri="{28A0092B-C50C-407E-A947-70E740481C1C}">
                <a14:useLocalDpi xmlns:a14="http://schemas.microsoft.com/office/drawing/2010/main" val="0"/>
              </a:ext>
            </a:extLst>
          </a:blip>
          <a:srcRect l="9447" t="51898" r="12238" b="4206"/>
          <a:stretch/>
        </p:blipFill>
        <p:spPr>
          <a:xfrm rot="16200000" flipV="1">
            <a:off x="8141478" y="245955"/>
            <a:ext cx="3006089" cy="4045799"/>
          </a:xfrm>
          <a:prstGeom prst="rect">
            <a:avLst/>
          </a:prstGeom>
          <a:ln w="12700">
            <a:solidFill>
              <a:srgbClr val="010001"/>
            </a:solidFill>
          </a:ln>
        </p:spPr>
      </p:pic>
      <p:cxnSp>
        <p:nvCxnSpPr>
          <p:cNvPr id="8" name="Connector: Elbow 7">
            <a:extLst>
              <a:ext uri="{FF2B5EF4-FFF2-40B4-BE49-F238E27FC236}">
                <a16:creationId xmlns:a16="http://schemas.microsoft.com/office/drawing/2014/main" id="{18076312-8B8F-1079-20CB-DD7B1569158D}"/>
              </a:ext>
            </a:extLst>
          </p:cNvPr>
          <p:cNvCxnSpPr>
            <a:cxnSpLocks/>
          </p:cNvCxnSpPr>
          <p:nvPr/>
        </p:nvCxnSpPr>
        <p:spPr>
          <a:xfrm flipV="1">
            <a:off x="3425036" y="2476870"/>
            <a:ext cx="2327694" cy="269675"/>
          </a:xfrm>
          <a:prstGeom prst="bentConnector3">
            <a:avLst>
              <a:gd name="adj1" fmla="val 50000"/>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74A97922-837D-9358-3B53-EA15B42AA75D}"/>
              </a:ext>
            </a:extLst>
          </p:cNvPr>
          <p:cNvCxnSpPr>
            <a:cxnSpLocks/>
          </p:cNvCxnSpPr>
          <p:nvPr/>
        </p:nvCxnSpPr>
        <p:spPr>
          <a:xfrm flipV="1">
            <a:off x="6365024" y="2268854"/>
            <a:ext cx="2725710" cy="134837"/>
          </a:xfrm>
          <a:prstGeom prst="bent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55DE72DE-8FF6-ABA8-2393-1F522E0B79CF}"/>
              </a:ext>
            </a:extLst>
          </p:cNvPr>
          <p:cNvCxnSpPr>
            <a:cxnSpLocks/>
          </p:cNvCxnSpPr>
          <p:nvPr/>
        </p:nvCxnSpPr>
        <p:spPr>
          <a:xfrm>
            <a:off x="3425036" y="1926454"/>
            <a:ext cx="5818098" cy="1071708"/>
          </a:xfrm>
          <a:prstGeom prst="bentConnector3">
            <a:avLst>
              <a:gd name="adj1" fmla="val 46033"/>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57E1453-54B2-79FE-3782-16E5B8DF6158}"/>
              </a:ext>
            </a:extLst>
          </p:cNvPr>
          <p:cNvSpPr txBox="1"/>
          <p:nvPr/>
        </p:nvSpPr>
        <p:spPr>
          <a:xfrm>
            <a:off x="4325645" y="4104567"/>
            <a:ext cx="6094520" cy="1200329"/>
          </a:xfrm>
          <a:prstGeom prst="rect">
            <a:avLst/>
          </a:prstGeom>
          <a:noFill/>
        </p:spPr>
        <p:txBody>
          <a:bodyPr wrap="square">
            <a:spAutoFit/>
          </a:bodyPr>
          <a:lstStyle/>
          <a:p>
            <a:r>
              <a:rPr lang="en-US" sz="1800"/>
              <a:t>Note: This may get messy as you are already usin</a:t>
            </a:r>
            <a:r>
              <a:rPr lang="en-US"/>
              <a:t>g the 3V and ground pin…you may want to use the </a:t>
            </a:r>
            <a:r>
              <a:rPr lang="en-US" err="1"/>
              <a:t>dragontail</a:t>
            </a:r>
            <a:r>
              <a:rPr lang="en-US"/>
              <a:t> as detailed in the next slides.</a:t>
            </a:r>
          </a:p>
          <a:p>
            <a:endParaRPr lang="en-US" sz="1800"/>
          </a:p>
        </p:txBody>
      </p:sp>
      <p:sp>
        <p:nvSpPr>
          <p:cNvPr id="2" name="Title 1">
            <a:extLst>
              <a:ext uri="{FF2B5EF4-FFF2-40B4-BE49-F238E27FC236}">
                <a16:creationId xmlns:a16="http://schemas.microsoft.com/office/drawing/2014/main" id="{30244C9C-FADA-4A8E-36ED-F0D9970473FF}"/>
              </a:ext>
            </a:extLst>
          </p:cNvPr>
          <p:cNvSpPr>
            <a:spLocks noGrp="1"/>
          </p:cNvSpPr>
          <p:nvPr>
            <p:ph type="title"/>
          </p:nvPr>
        </p:nvSpPr>
        <p:spPr>
          <a:xfrm>
            <a:off x="648884" y="270461"/>
            <a:ext cx="3790950" cy="1071708"/>
          </a:xfrm>
        </p:spPr>
        <p:txBody>
          <a:bodyPr>
            <a:normAutofit fontScale="90000"/>
          </a:bodyPr>
          <a:lstStyle/>
          <a:p>
            <a:r>
              <a:rPr lang="en-US"/>
              <a:t>3V Assembly: (Relay to 3V on </a:t>
            </a:r>
            <a:r>
              <a:rPr lang="en-US" err="1"/>
              <a:t>Microbit</a:t>
            </a:r>
            <a:r>
              <a:rPr lang="en-US"/>
              <a:t>)</a:t>
            </a:r>
          </a:p>
        </p:txBody>
      </p:sp>
      <p:sp>
        <p:nvSpPr>
          <p:cNvPr id="3" name="Rectangle 2">
            <a:extLst>
              <a:ext uri="{FF2B5EF4-FFF2-40B4-BE49-F238E27FC236}">
                <a16:creationId xmlns:a16="http://schemas.microsoft.com/office/drawing/2014/main" id="{C94CA3A4-4045-783E-EDF1-E76419C539A9}"/>
              </a:ext>
            </a:extLst>
          </p:cNvPr>
          <p:cNvSpPr/>
          <p:nvPr/>
        </p:nvSpPr>
        <p:spPr>
          <a:xfrm>
            <a:off x="4137304" y="113445"/>
            <a:ext cx="1482446" cy="7247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Motor or Fan</a:t>
            </a:r>
          </a:p>
          <a:p>
            <a:pPr algn="ctr"/>
            <a:endParaRPr lang="en-US"/>
          </a:p>
        </p:txBody>
      </p:sp>
    </p:spTree>
    <p:extLst>
      <p:ext uri="{BB962C8B-B14F-4D97-AF65-F5344CB8AC3E}">
        <p14:creationId xmlns:p14="http://schemas.microsoft.com/office/powerpoint/2010/main" val="1230532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3D25A-B6CE-D11C-1187-FDDC1D5F3E36}"/>
              </a:ext>
            </a:extLst>
          </p:cNvPr>
          <p:cNvSpPr>
            <a:spLocks noGrp="1"/>
          </p:cNvSpPr>
          <p:nvPr>
            <p:ph type="title"/>
          </p:nvPr>
        </p:nvSpPr>
        <p:spPr/>
        <p:txBody>
          <a:bodyPr/>
          <a:lstStyle/>
          <a:p>
            <a:r>
              <a:rPr lang="en-US"/>
              <a:t>5V test the fan first</a:t>
            </a:r>
          </a:p>
        </p:txBody>
      </p:sp>
      <p:sp>
        <p:nvSpPr>
          <p:cNvPr id="3" name="Content Placeholder 2">
            <a:extLst>
              <a:ext uri="{FF2B5EF4-FFF2-40B4-BE49-F238E27FC236}">
                <a16:creationId xmlns:a16="http://schemas.microsoft.com/office/drawing/2014/main" id="{B4018841-490C-5948-152C-F036AE9E0FD4}"/>
              </a:ext>
            </a:extLst>
          </p:cNvPr>
          <p:cNvSpPr>
            <a:spLocks noGrp="1"/>
          </p:cNvSpPr>
          <p:nvPr>
            <p:ph idx="1"/>
          </p:nvPr>
        </p:nvSpPr>
        <p:spPr>
          <a:xfrm>
            <a:off x="742950" y="1556204"/>
            <a:ext cx="10515600" cy="934200"/>
          </a:xfrm>
        </p:spPr>
        <p:txBody>
          <a:bodyPr>
            <a:normAutofit fontScale="85000" lnSpcReduction="20000"/>
          </a:bodyPr>
          <a:lstStyle/>
          <a:p>
            <a:r>
              <a:rPr lang="en-US"/>
              <a:t>Hook the fan up as below and make sure it turns on. If it does, you have wired the battery packs correctly. Make sure you also have batteries in both of your battery packs.</a:t>
            </a:r>
          </a:p>
        </p:txBody>
      </p:sp>
      <p:pic>
        <p:nvPicPr>
          <p:cNvPr id="5" name="Picture 4" descr="A group of wires connected to a fan&#10;&#10;Description automatically generated">
            <a:extLst>
              <a:ext uri="{FF2B5EF4-FFF2-40B4-BE49-F238E27FC236}">
                <a16:creationId xmlns:a16="http://schemas.microsoft.com/office/drawing/2014/main" id="{3A062476-6D27-300A-568B-1888C5EDF77C}"/>
              </a:ext>
            </a:extLst>
          </p:cNvPr>
          <p:cNvPicPr>
            <a:picLocks noChangeAspect="1"/>
          </p:cNvPicPr>
          <p:nvPr/>
        </p:nvPicPr>
        <p:blipFill>
          <a:blip r:embed="rId2">
            <a:extLst>
              <a:ext uri="{28A0092B-C50C-407E-A947-70E740481C1C}">
                <a14:useLocalDpi xmlns:a14="http://schemas.microsoft.com/office/drawing/2010/main" val="0"/>
              </a:ext>
            </a:extLst>
          </a:blip>
          <a:srcRect l="26621" r="13889"/>
          <a:stretch/>
        </p:blipFill>
        <p:spPr>
          <a:xfrm rot="5400000">
            <a:off x="4053143" y="1785596"/>
            <a:ext cx="4079878" cy="5143500"/>
          </a:xfrm>
          <a:prstGeom prst="rect">
            <a:avLst/>
          </a:prstGeom>
        </p:spPr>
      </p:pic>
    </p:spTree>
    <p:extLst>
      <p:ext uri="{BB962C8B-B14F-4D97-AF65-F5344CB8AC3E}">
        <p14:creationId xmlns:p14="http://schemas.microsoft.com/office/powerpoint/2010/main" val="1773029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9E9360-F96E-B687-54FB-487E99992F54}"/>
              </a:ext>
            </a:extLst>
          </p:cNvPr>
          <p:cNvPicPr>
            <a:picLocks noChangeAspect="1"/>
          </p:cNvPicPr>
          <p:nvPr/>
        </p:nvPicPr>
        <p:blipFill>
          <a:blip r:embed="rId2"/>
          <a:stretch>
            <a:fillRect/>
          </a:stretch>
        </p:blipFill>
        <p:spPr>
          <a:xfrm rot="8236461" flipH="1">
            <a:off x="4990462" y="152875"/>
            <a:ext cx="2073617" cy="2469515"/>
          </a:xfrm>
          <a:prstGeom prst="rect">
            <a:avLst/>
          </a:prstGeom>
        </p:spPr>
      </p:pic>
      <p:pic>
        <p:nvPicPr>
          <p:cNvPr id="7" name="Picture 6" descr="A close-up of a switch&#10;&#10;Description automatically generated with low confidence">
            <a:extLst>
              <a:ext uri="{FF2B5EF4-FFF2-40B4-BE49-F238E27FC236}">
                <a16:creationId xmlns:a16="http://schemas.microsoft.com/office/drawing/2014/main" id="{13B9AC92-9C6A-C435-6AAE-ACE184C034B3}"/>
              </a:ext>
            </a:extLst>
          </p:cNvPr>
          <p:cNvPicPr>
            <a:picLocks noChangeAspect="1"/>
          </p:cNvPicPr>
          <p:nvPr/>
        </p:nvPicPr>
        <p:blipFill rotWithShape="1">
          <a:blip r:embed="rId3">
            <a:extLst>
              <a:ext uri="{28A0092B-C50C-407E-A947-70E740481C1C}">
                <a14:useLocalDpi xmlns:a14="http://schemas.microsoft.com/office/drawing/2010/main" val="0"/>
              </a:ext>
            </a:extLst>
          </a:blip>
          <a:srcRect l="9447" t="51898" r="12238" b="4206"/>
          <a:stretch/>
        </p:blipFill>
        <p:spPr>
          <a:xfrm rot="16200000" flipV="1">
            <a:off x="8141478" y="245955"/>
            <a:ext cx="3006089" cy="4045799"/>
          </a:xfrm>
          <a:prstGeom prst="rect">
            <a:avLst/>
          </a:prstGeom>
          <a:ln w="12700">
            <a:solidFill>
              <a:srgbClr val="010001"/>
            </a:solidFill>
          </a:ln>
        </p:spPr>
      </p:pic>
      <p:cxnSp>
        <p:nvCxnSpPr>
          <p:cNvPr id="8" name="Connector: Elbow 7">
            <a:extLst>
              <a:ext uri="{FF2B5EF4-FFF2-40B4-BE49-F238E27FC236}">
                <a16:creationId xmlns:a16="http://schemas.microsoft.com/office/drawing/2014/main" id="{18076312-8B8F-1079-20CB-DD7B1569158D}"/>
              </a:ext>
            </a:extLst>
          </p:cNvPr>
          <p:cNvCxnSpPr>
            <a:cxnSpLocks/>
          </p:cNvCxnSpPr>
          <p:nvPr/>
        </p:nvCxnSpPr>
        <p:spPr>
          <a:xfrm>
            <a:off x="2954025" y="2268854"/>
            <a:ext cx="2798705" cy="208016"/>
          </a:xfrm>
          <a:prstGeom prst="bentConnector3">
            <a:avLst>
              <a:gd name="adj1" fmla="val 50000"/>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74A97922-837D-9358-3B53-EA15B42AA75D}"/>
              </a:ext>
            </a:extLst>
          </p:cNvPr>
          <p:cNvCxnSpPr>
            <a:cxnSpLocks/>
          </p:cNvCxnSpPr>
          <p:nvPr/>
        </p:nvCxnSpPr>
        <p:spPr>
          <a:xfrm flipV="1">
            <a:off x="6365024" y="2268854"/>
            <a:ext cx="2725710" cy="134837"/>
          </a:xfrm>
          <a:prstGeom prst="bent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55DE72DE-8FF6-ABA8-2393-1F522E0B79CF}"/>
              </a:ext>
            </a:extLst>
          </p:cNvPr>
          <p:cNvCxnSpPr>
            <a:cxnSpLocks/>
          </p:cNvCxnSpPr>
          <p:nvPr/>
        </p:nvCxnSpPr>
        <p:spPr>
          <a:xfrm>
            <a:off x="2954025" y="2105779"/>
            <a:ext cx="5818098" cy="1071708"/>
          </a:xfrm>
          <a:prstGeom prst="bentConnector3">
            <a:avLst>
              <a:gd name="adj1" fmla="val 46033"/>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57E1453-54B2-79FE-3782-16E5B8DF6158}"/>
              </a:ext>
            </a:extLst>
          </p:cNvPr>
          <p:cNvSpPr txBox="1"/>
          <p:nvPr/>
        </p:nvSpPr>
        <p:spPr>
          <a:xfrm>
            <a:off x="3048740" y="3835631"/>
            <a:ext cx="3873268" cy="923330"/>
          </a:xfrm>
          <a:prstGeom prst="rect">
            <a:avLst/>
          </a:prstGeom>
          <a:noFill/>
        </p:spPr>
        <p:txBody>
          <a:bodyPr wrap="square">
            <a:spAutoFit/>
          </a:bodyPr>
          <a:lstStyle/>
          <a:p>
            <a:r>
              <a:rPr lang="en-US" sz="1800"/>
              <a:t>Unplug the fan from the battery packs and then wire it up to the relay as shown. </a:t>
            </a:r>
          </a:p>
        </p:txBody>
      </p:sp>
      <p:sp>
        <p:nvSpPr>
          <p:cNvPr id="2" name="Title 1">
            <a:extLst>
              <a:ext uri="{FF2B5EF4-FFF2-40B4-BE49-F238E27FC236}">
                <a16:creationId xmlns:a16="http://schemas.microsoft.com/office/drawing/2014/main" id="{30244C9C-FADA-4A8E-36ED-F0D9970473FF}"/>
              </a:ext>
            </a:extLst>
          </p:cNvPr>
          <p:cNvSpPr>
            <a:spLocks noGrp="1"/>
          </p:cNvSpPr>
          <p:nvPr>
            <p:ph type="title"/>
          </p:nvPr>
        </p:nvSpPr>
        <p:spPr>
          <a:xfrm>
            <a:off x="648884" y="270461"/>
            <a:ext cx="3790950" cy="1071708"/>
          </a:xfrm>
        </p:spPr>
        <p:txBody>
          <a:bodyPr>
            <a:normAutofit/>
          </a:bodyPr>
          <a:lstStyle/>
          <a:p>
            <a:r>
              <a:rPr lang="en-US"/>
              <a:t>5V Assembly</a:t>
            </a:r>
          </a:p>
        </p:txBody>
      </p:sp>
      <p:pic>
        <p:nvPicPr>
          <p:cNvPr id="5" name="Picture 4" descr="A group of electrical wires on a table&#10;&#10;Description automatically generated">
            <a:extLst>
              <a:ext uri="{FF2B5EF4-FFF2-40B4-BE49-F238E27FC236}">
                <a16:creationId xmlns:a16="http://schemas.microsoft.com/office/drawing/2014/main" id="{8149304A-580A-6C52-AE82-E97AA319B0D7}"/>
              </a:ext>
            </a:extLst>
          </p:cNvPr>
          <p:cNvPicPr>
            <a:picLocks noChangeAspect="1"/>
          </p:cNvPicPr>
          <p:nvPr/>
        </p:nvPicPr>
        <p:blipFill>
          <a:blip r:embed="rId4">
            <a:extLst>
              <a:ext uri="{28A0092B-C50C-407E-A947-70E740481C1C}">
                <a14:useLocalDpi xmlns:a14="http://schemas.microsoft.com/office/drawing/2010/main" val="0"/>
              </a:ext>
            </a:extLst>
          </a:blip>
          <a:srcRect l="31111" r="14445" b="50000"/>
          <a:stretch/>
        </p:blipFill>
        <p:spPr>
          <a:xfrm rot="16200000" flipH="1">
            <a:off x="-198751" y="2281844"/>
            <a:ext cx="3733800" cy="2571750"/>
          </a:xfrm>
          <a:prstGeom prst="rect">
            <a:avLst/>
          </a:prstGeom>
        </p:spPr>
      </p:pic>
      <p:sp>
        <p:nvSpPr>
          <p:cNvPr id="11" name="Rectangle 10">
            <a:extLst>
              <a:ext uri="{FF2B5EF4-FFF2-40B4-BE49-F238E27FC236}">
                <a16:creationId xmlns:a16="http://schemas.microsoft.com/office/drawing/2014/main" id="{036F5926-EABD-E360-C9E6-B267176E681D}"/>
              </a:ext>
            </a:extLst>
          </p:cNvPr>
          <p:cNvSpPr/>
          <p:nvPr/>
        </p:nvSpPr>
        <p:spPr>
          <a:xfrm>
            <a:off x="4137304" y="113445"/>
            <a:ext cx="1482446" cy="7247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Motor or Fan</a:t>
            </a:r>
          </a:p>
          <a:p>
            <a:pPr algn="ctr"/>
            <a:endParaRPr lang="en-US"/>
          </a:p>
        </p:txBody>
      </p:sp>
      <p:pic>
        <p:nvPicPr>
          <p:cNvPr id="3" name="Content Placeholder 4" descr="A close up of a device&#10;&#10;AI-generated content may be incorrect.">
            <a:extLst>
              <a:ext uri="{FF2B5EF4-FFF2-40B4-BE49-F238E27FC236}">
                <a16:creationId xmlns:a16="http://schemas.microsoft.com/office/drawing/2014/main" id="{345EC570-64F8-4C7E-5C27-33298283B8A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978838" y="3835631"/>
            <a:ext cx="3995710" cy="2996781"/>
          </a:xfrm>
        </p:spPr>
      </p:pic>
      <p:sp>
        <p:nvSpPr>
          <p:cNvPr id="6" name="TextBox 5">
            <a:extLst>
              <a:ext uri="{FF2B5EF4-FFF2-40B4-BE49-F238E27FC236}">
                <a16:creationId xmlns:a16="http://schemas.microsoft.com/office/drawing/2014/main" id="{FA80EC5D-1E8A-54B9-B6EC-3E8E481D08E8}"/>
              </a:ext>
            </a:extLst>
          </p:cNvPr>
          <p:cNvSpPr txBox="1"/>
          <p:nvPr/>
        </p:nvSpPr>
        <p:spPr>
          <a:xfrm>
            <a:off x="4213163" y="4822693"/>
            <a:ext cx="3873268" cy="1754326"/>
          </a:xfrm>
          <a:prstGeom prst="rect">
            <a:avLst/>
          </a:prstGeom>
          <a:noFill/>
        </p:spPr>
        <p:txBody>
          <a:bodyPr wrap="square">
            <a:spAutoFit/>
          </a:bodyPr>
          <a:lstStyle/>
          <a:p>
            <a:r>
              <a:rPr lang="en-US" sz="1800"/>
              <a:t>The wiring and programming for a traditional motor and vibration motor will be identical. The only difference is the vibration motor will only need one battery pack to turn on and looks like this.</a:t>
            </a:r>
          </a:p>
        </p:txBody>
      </p:sp>
    </p:spTree>
    <p:extLst>
      <p:ext uri="{BB962C8B-B14F-4D97-AF65-F5344CB8AC3E}">
        <p14:creationId xmlns:p14="http://schemas.microsoft.com/office/powerpoint/2010/main" val="3738123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CAA4E-DAD9-27C8-1AAC-354F30CF71A3}"/>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EA987242-4CFE-8E24-8B09-6C594E934DD2}"/>
              </a:ext>
            </a:extLst>
          </p:cNvPr>
          <p:cNvSpPr txBox="1"/>
          <p:nvPr/>
        </p:nvSpPr>
        <p:spPr>
          <a:xfrm>
            <a:off x="216106" y="5587475"/>
            <a:ext cx="6094520" cy="923330"/>
          </a:xfrm>
          <a:prstGeom prst="rect">
            <a:avLst/>
          </a:prstGeom>
          <a:noFill/>
        </p:spPr>
        <p:txBody>
          <a:bodyPr wrap="square" lIns="91440" tIns="45720" rIns="91440" bIns="45720" anchor="t">
            <a:spAutoFit/>
          </a:bodyPr>
          <a:lstStyle/>
          <a:p>
            <a:r>
              <a:rPr lang="en-US">
                <a:ea typeface="Calibri"/>
                <a:cs typeface="Calibri"/>
              </a:rPr>
              <a:t>Here are pictures of how the fan should be connected with the dragon tail, make sure the positive (red) wire of the fan is connected to the 3V row of the breadboard. </a:t>
            </a:r>
            <a:endParaRPr lang="en-US" sz="1800">
              <a:ea typeface="Calibri"/>
              <a:cs typeface="Calibri"/>
            </a:endParaRPr>
          </a:p>
        </p:txBody>
      </p:sp>
      <p:sp>
        <p:nvSpPr>
          <p:cNvPr id="2" name="Title 1">
            <a:extLst>
              <a:ext uri="{FF2B5EF4-FFF2-40B4-BE49-F238E27FC236}">
                <a16:creationId xmlns:a16="http://schemas.microsoft.com/office/drawing/2014/main" id="{2BE43295-2522-757E-E5B0-E2847B06E56B}"/>
              </a:ext>
            </a:extLst>
          </p:cNvPr>
          <p:cNvSpPr>
            <a:spLocks noGrp="1"/>
          </p:cNvSpPr>
          <p:nvPr>
            <p:ph type="title"/>
          </p:nvPr>
        </p:nvSpPr>
        <p:spPr>
          <a:xfrm>
            <a:off x="648884" y="270461"/>
            <a:ext cx="3790950" cy="1071708"/>
          </a:xfrm>
        </p:spPr>
        <p:txBody>
          <a:bodyPr>
            <a:normAutofit fontScale="90000"/>
          </a:bodyPr>
          <a:lstStyle/>
          <a:p>
            <a:r>
              <a:rPr lang="en-US">
                <a:latin typeface="Roboto Condensed"/>
                <a:ea typeface="Roboto Condensed"/>
                <a:cs typeface="Roboto Condensed"/>
              </a:rPr>
              <a:t>Fan with Dragon Tail </a:t>
            </a:r>
            <a:endParaRPr lang="en-US"/>
          </a:p>
        </p:txBody>
      </p:sp>
      <p:pic>
        <p:nvPicPr>
          <p:cNvPr id="9" name="Picture 8" descr="A circuit board with wires connected to it&#10;&#10;AI-generated content may be incorrect.">
            <a:extLst>
              <a:ext uri="{FF2B5EF4-FFF2-40B4-BE49-F238E27FC236}">
                <a16:creationId xmlns:a16="http://schemas.microsoft.com/office/drawing/2014/main" id="{FFD98B83-D7F3-CB4A-E743-647F7D30EBF2}"/>
              </a:ext>
            </a:extLst>
          </p:cNvPr>
          <p:cNvPicPr>
            <a:picLocks noChangeAspect="1"/>
          </p:cNvPicPr>
          <p:nvPr/>
        </p:nvPicPr>
        <p:blipFill>
          <a:blip r:embed="rId2"/>
          <a:stretch>
            <a:fillRect/>
          </a:stretch>
        </p:blipFill>
        <p:spPr>
          <a:xfrm>
            <a:off x="368300" y="1314450"/>
            <a:ext cx="5156200" cy="3829050"/>
          </a:xfrm>
          <a:prstGeom prst="rect">
            <a:avLst/>
          </a:prstGeom>
        </p:spPr>
      </p:pic>
      <p:pic>
        <p:nvPicPr>
          <p:cNvPr id="13" name="Picture 12" descr="A circuit board with wires connected to it&#10;&#10;AI-generated content may be incorrect.">
            <a:extLst>
              <a:ext uri="{FF2B5EF4-FFF2-40B4-BE49-F238E27FC236}">
                <a16:creationId xmlns:a16="http://schemas.microsoft.com/office/drawing/2014/main" id="{A98970EE-9933-8E20-9EC2-3515CC145884}"/>
              </a:ext>
            </a:extLst>
          </p:cNvPr>
          <p:cNvPicPr>
            <a:picLocks noChangeAspect="1"/>
          </p:cNvPicPr>
          <p:nvPr/>
        </p:nvPicPr>
        <p:blipFill>
          <a:blip r:embed="rId3"/>
          <a:stretch>
            <a:fillRect/>
          </a:stretch>
        </p:blipFill>
        <p:spPr>
          <a:xfrm>
            <a:off x="5937250" y="1130300"/>
            <a:ext cx="5721350" cy="4260850"/>
          </a:xfrm>
          <a:prstGeom prst="rect">
            <a:avLst/>
          </a:prstGeom>
        </p:spPr>
      </p:pic>
    </p:spTree>
    <p:extLst>
      <p:ext uri="{BB962C8B-B14F-4D97-AF65-F5344CB8AC3E}">
        <p14:creationId xmlns:p14="http://schemas.microsoft.com/office/powerpoint/2010/main" val="1305846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3DD06-4064-6360-42DB-4B2CA7160494}"/>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76874438-5119-E3B9-66BC-D81C8FEBF711}"/>
              </a:ext>
            </a:extLst>
          </p:cNvPr>
          <p:cNvSpPr txBox="1"/>
          <p:nvPr/>
        </p:nvSpPr>
        <p:spPr>
          <a:xfrm>
            <a:off x="3206956" y="5847825"/>
            <a:ext cx="6094520" cy="646331"/>
          </a:xfrm>
          <a:prstGeom prst="rect">
            <a:avLst/>
          </a:prstGeom>
          <a:noFill/>
        </p:spPr>
        <p:txBody>
          <a:bodyPr wrap="square" lIns="91440" tIns="45720" rIns="91440" bIns="45720" anchor="t">
            <a:spAutoFit/>
          </a:bodyPr>
          <a:lstStyle/>
          <a:p>
            <a:r>
              <a:rPr lang="en-US">
                <a:ea typeface="Calibri"/>
                <a:cs typeface="Calibri"/>
              </a:rPr>
              <a:t>Here are close up pictures of the relays and how they should be connected </a:t>
            </a:r>
            <a:endParaRPr lang="en-US" sz="1800">
              <a:ea typeface="Calibri"/>
              <a:cs typeface="Calibri"/>
            </a:endParaRPr>
          </a:p>
        </p:txBody>
      </p:sp>
      <p:sp>
        <p:nvSpPr>
          <p:cNvPr id="2" name="Title 1">
            <a:extLst>
              <a:ext uri="{FF2B5EF4-FFF2-40B4-BE49-F238E27FC236}">
                <a16:creationId xmlns:a16="http://schemas.microsoft.com/office/drawing/2014/main" id="{51B4D246-4168-B795-0946-A91074A51A9E}"/>
              </a:ext>
            </a:extLst>
          </p:cNvPr>
          <p:cNvSpPr>
            <a:spLocks noGrp="1"/>
          </p:cNvSpPr>
          <p:nvPr>
            <p:ph type="title"/>
          </p:nvPr>
        </p:nvSpPr>
        <p:spPr>
          <a:xfrm>
            <a:off x="648884" y="270461"/>
            <a:ext cx="3790950" cy="1071708"/>
          </a:xfrm>
        </p:spPr>
        <p:txBody>
          <a:bodyPr>
            <a:normAutofit fontScale="90000"/>
          </a:bodyPr>
          <a:lstStyle/>
          <a:p>
            <a:r>
              <a:rPr lang="en-US">
                <a:latin typeface="Roboto Condensed"/>
                <a:ea typeface="Roboto Condensed"/>
                <a:cs typeface="Roboto Condensed"/>
              </a:rPr>
              <a:t>Fan with Dragon Tail </a:t>
            </a:r>
            <a:endParaRPr lang="en-US"/>
          </a:p>
        </p:txBody>
      </p:sp>
      <p:pic>
        <p:nvPicPr>
          <p:cNvPr id="3" name="Picture 2" descr="A green and yellow electrical device&#10;&#10;AI-generated content may be incorrect.">
            <a:extLst>
              <a:ext uri="{FF2B5EF4-FFF2-40B4-BE49-F238E27FC236}">
                <a16:creationId xmlns:a16="http://schemas.microsoft.com/office/drawing/2014/main" id="{9FE077E4-473E-E1B6-C9C7-8F7CEF668AAB}"/>
              </a:ext>
            </a:extLst>
          </p:cNvPr>
          <p:cNvPicPr>
            <a:picLocks noChangeAspect="1"/>
          </p:cNvPicPr>
          <p:nvPr/>
        </p:nvPicPr>
        <p:blipFill>
          <a:blip r:embed="rId2"/>
          <a:stretch>
            <a:fillRect/>
          </a:stretch>
        </p:blipFill>
        <p:spPr>
          <a:xfrm>
            <a:off x="6727825" y="1616075"/>
            <a:ext cx="5105400" cy="3829050"/>
          </a:xfrm>
          <a:prstGeom prst="rect">
            <a:avLst/>
          </a:prstGeom>
        </p:spPr>
      </p:pic>
      <p:pic>
        <p:nvPicPr>
          <p:cNvPr id="6" name="Picture 5" descr="A hand holding a blue and green device with two wires&#10;&#10;AI-generated content may be incorrect.">
            <a:extLst>
              <a:ext uri="{FF2B5EF4-FFF2-40B4-BE49-F238E27FC236}">
                <a16:creationId xmlns:a16="http://schemas.microsoft.com/office/drawing/2014/main" id="{DF02FAB1-DF30-B363-8B10-80D64C960AE2}"/>
              </a:ext>
            </a:extLst>
          </p:cNvPr>
          <p:cNvPicPr>
            <a:picLocks noChangeAspect="1"/>
          </p:cNvPicPr>
          <p:nvPr/>
        </p:nvPicPr>
        <p:blipFill>
          <a:blip r:embed="rId3"/>
          <a:stretch>
            <a:fillRect/>
          </a:stretch>
        </p:blipFill>
        <p:spPr>
          <a:xfrm>
            <a:off x="139700" y="1619250"/>
            <a:ext cx="4806950" cy="3613150"/>
          </a:xfrm>
          <a:prstGeom prst="rect">
            <a:avLst/>
          </a:prstGeom>
        </p:spPr>
      </p:pic>
    </p:spTree>
    <p:extLst>
      <p:ext uri="{BB962C8B-B14F-4D97-AF65-F5344CB8AC3E}">
        <p14:creationId xmlns:p14="http://schemas.microsoft.com/office/powerpoint/2010/main" val="241373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3AB2-4A5D-7204-2529-20434CB3E692}"/>
              </a:ext>
            </a:extLst>
          </p:cNvPr>
          <p:cNvSpPr>
            <a:spLocks noGrp="1"/>
          </p:cNvSpPr>
          <p:nvPr>
            <p:ph type="title"/>
          </p:nvPr>
        </p:nvSpPr>
        <p:spPr/>
        <p:txBody>
          <a:bodyPr/>
          <a:lstStyle/>
          <a:p>
            <a:r>
              <a:rPr lang="en-US"/>
              <a:t>Test Code</a:t>
            </a:r>
          </a:p>
        </p:txBody>
      </p:sp>
      <p:pic>
        <p:nvPicPr>
          <p:cNvPr id="5" name="Picture 4">
            <a:extLst>
              <a:ext uri="{FF2B5EF4-FFF2-40B4-BE49-F238E27FC236}">
                <a16:creationId xmlns:a16="http://schemas.microsoft.com/office/drawing/2014/main" id="{156597CD-74D7-EEA1-E73F-3B69C8072221}"/>
              </a:ext>
            </a:extLst>
          </p:cNvPr>
          <p:cNvPicPr>
            <a:picLocks noChangeAspect="1"/>
          </p:cNvPicPr>
          <p:nvPr/>
        </p:nvPicPr>
        <p:blipFill>
          <a:blip r:embed="rId2"/>
          <a:stretch>
            <a:fillRect/>
          </a:stretch>
        </p:blipFill>
        <p:spPr>
          <a:xfrm>
            <a:off x="3712992" y="0"/>
            <a:ext cx="4766015" cy="6858000"/>
          </a:xfrm>
          <a:prstGeom prst="rect">
            <a:avLst/>
          </a:prstGeom>
        </p:spPr>
      </p:pic>
      <p:sp>
        <p:nvSpPr>
          <p:cNvPr id="7" name="TextBox 6">
            <a:extLst>
              <a:ext uri="{FF2B5EF4-FFF2-40B4-BE49-F238E27FC236}">
                <a16:creationId xmlns:a16="http://schemas.microsoft.com/office/drawing/2014/main" id="{6E2BE37A-71AE-109F-D502-A73E53301DA3}"/>
              </a:ext>
            </a:extLst>
          </p:cNvPr>
          <p:cNvSpPr txBox="1"/>
          <p:nvPr/>
        </p:nvSpPr>
        <p:spPr>
          <a:xfrm>
            <a:off x="1002790" y="2951726"/>
            <a:ext cx="2033017" cy="1200329"/>
          </a:xfrm>
          <a:prstGeom prst="rect">
            <a:avLst/>
          </a:prstGeom>
          <a:noFill/>
        </p:spPr>
        <p:txBody>
          <a:bodyPr wrap="square">
            <a:spAutoFit/>
          </a:bodyPr>
          <a:lstStyle/>
          <a:p>
            <a:r>
              <a:rPr lang="en-US">
                <a:hlinkClick r:id="rId3"/>
              </a:rPr>
              <a:t>https://makecode.microbit.org/S50988-10418-16415-21579</a:t>
            </a:r>
            <a:r>
              <a:rPr lang="en-US"/>
              <a:t> </a:t>
            </a:r>
          </a:p>
        </p:txBody>
      </p:sp>
    </p:spTree>
    <p:extLst>
      <p:ext uri="{BB962C8B-B14F-4D97-AF65-F5344CB8AC3E}">
        <p14:creationId xmlns:p14="http://schemas.microsoft.com/office/powerpoint/2010/main" val="2821438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7E7C8-26DC-24B5-8F37-6ED25393B9F2}"/>
              </a:ext>
            </a:extLst>
          </p:cNvPr>
          <p:cNvSpPr>
            <a:spLocks noGrp="1"/>
          </p:cNvSpPr>
          <p:nvPr>
            <p:ph type="title"/>
          </p:nvPr>
        </p:nvSpPr>
        <p:spPr/>
        <p:txBody>
          <a:bodyPr/>
          <a:lstStyle/>
          <a:p>
            <a:r>
              <a:rPr lang="en-US"/>
              <a:t>Contents</a:t>
            </a:r>
          </a:p>
        </p:txBody>
      </p:sp>
      <p:sp>
        <p:nvSpPr>
          <p:cNvPr id="3" name="Content Placeholder 2">
            <a:extLst>
              <a:ext uri="{FF2B5EF4-FFF2-40B4-BE49-F238E27FC236}">
                <a16:creationId xmlns:a16="http://schemas.microsoft.com/office/drawing/2014/main" id="{1D70D5E1-102F-34ED-D9BB-847EA239A7D6}"/>
              </a:ext>
            </a:extLst>
          </p:cNvPr>
          <p:cNvSpPr>
            <a:spLocks noGrp="1"/>
          </p:cNvSpPr>
          <p:nvPr>
            <p:ph idx="1"/>
          </p:nvPr>
        </p:nvSpPr>
        <p:spPr/>
        <p:txBody>
          <a:bodyPr vert="horz" lIns="91440" tIns="45720" rIns="91440" bIns="45720" rtlCol="0" anchor="t">
            <a:normAutofit lnSpcReduction="10000"/>
          </a:bodyPr>
          <a:lstStyle/>
          <a:p>
            <a:r>
              <a:rPr lang="en-US">
                <a:hlinkClick r:id="rId2" action="ppaction://hlinksldjump"/>
              </a:rPr>
              <a:t>TMP36 Temperature Sensor</a:t>
            </a:r>
            <a:endParaRPr lang="en-US"/>
          </a:p>
          <a:p>
            <a:r>
              <a:rPr lang="en-US">
                <a:hlinkClick r:id="rId3" action="ppaction://hlinksldjump"/>
              </a:rPr>
              <a:t>Fans and Motors</a:t>
            </a:r>
            <a:endParaRPr lang="en-US"/>
          </a:p>
          <a:p>
            <a:r>
              <a:rPr lang="en-US">
                <a:hlinkClick r:id="rId4" action="ppaction://hlinksldjump"/>
              </a:rPr>
              <a:t>How to easily connect many devices to a single micro:bit</a:t>
            </a:r>
            <a:endParaRPr lang="en-US"/>
          </a:p>
          <a:p>
            <a:r>
              <a:rPr lang="en-US">
                <a:hlinkClick r:id="rId5" action="ppaction://hlinksldjump"/>
              </a:rPr>
              <a:t>CHANZON Multicolor LED</a:t>
            </a:r>
            <a:endParaRPr lang="en-US"/>
          </a:p>
          <a:p>
            <a:r>
              <a:rPr lang="en-US">
                <a:hlinkClick r:id="rId6" action="ppaction://hlinksldjump"/>
              </a:rPr>
              <a:t>External Audio Devices</a:t>
            </a:r>
            <a:endParaRPr lang="en-US"/>
          </a:p>
          <a:p>
            <a:r>
              <a:rPr lang="en-US">
                <a:hlinkClick r:id="rId7" action="ppaction://hlinksldjump"/>
              </a:rPr>
              <a:t>External Switches/Pushbuttons</a:t>
            </a:r>
            <a:endParaRPr lang="en-US"/>
          </a:p>
          <a:p>
            <a:r>
              <a:rPr lang="en-US">
                <a:hlinkClick r:id="rId8" action="ppaction://hlinksldjump"/>
              </a:rPr>
              <a:t>Servo Motors</a:t>
            </a:r>
            <a:endParaRPr lang="en-US"/>
          </a:p>
          <a:p>
            <a:r>
              <a:rPr lang="en-US">
                <a:hlinkClick r:id="rId9" action="ppaction://hlinksldjump"/>
              </a:rPr>
              <a:t>Radio Messages</a:t>
            </a:r>
            <a:endParaRPr lang="en-US"/>
          </a:p>
          <a:p>
            <a:r>
              <a:rPr lang="en-US">
                <a:hlinkClick r:id="rId10" action="ppaction://hlinksldjump"/>
              </a:rPr>
              <a:t>OLED Display Messages</a:t>
            </a:r>
            <a:endParaRPr lang="en-US"/>
          </a:p>
          <a:p>
            <a:endParaRPr lang="en-US"/>
          </a:p>
          <a:p>
            <a:endParaRPr lang="en-US"/>
          </a:p>
        </p:txBody>
      </p:sp>
    </p:spTree>
    <p:extLst>
      <p:ext uri="{BB962C8B-B14F-4D97-AF65-F5344CB8AC3E}">
        <p14:creationId xmlns:p14="http://schemas.microsoft.com/office/powerpoint/2010/main" val="3777604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19EF-524F-838D-0ABE-5E8665F7E566}"/>
              </a:ext>
            </a:extLst>
          </p:cNvPr>
          <p:cNvSpPr>
            <a:spLocks noGrp="1"/>
          </p:cNvSpPr>
          <p:nvPr>
            <p:ph type="title"/>
          </p:nvPr>
        </p:nvSpPr>
        <p:spPr/>
        <p:txBody>
          <a:bodyPr/>
          <a:lstStyle/>
          <a:p>
            <a:r>
              <a:rPr lang="en-US"/>
              <a:t>How to easily connect many devices to a single Micro:bit</a:t>
            </a:r>
          </a:p>
        </p:txBody>
      </p:sp>
      <p:sp>
        <p:nvSpPr>
          <p:cNvPr id="3" name="Text Placeholder 2">
            <a:extLst>
              <a:ext uri="{FF2B5EF4-FFF2-40B4-BE49-F238E27FC236}">
                <a16:creationId xmlns:a16="http://schemas.microsoft.com/office/drawing/2014/main" id="{2EB845F9-A999-9E6E-A517-85E85BFB8697}"/>
              </a:ext>
            </a:extLst>
          </p:cNvPr>
          <p:cNvSpPr>
            <a:spLocks noGrp="1"/>
          </p:cNvSpPr>
          <p:nvPr>
            <p:ph type="body" idx="1"/>
          </p:nvPr>
        </p:nvSpPr>
        <p:spPr/>
        <p:txBody>
          <a:bodyPr/>
          <a:lstStyle/>
          <a:p>
            <a:r>
              <a:rPr lang="en-US"/>
              <a:t>Breadboards and Dragon Tails</a:t>
            </a:r>
          </a:p>
          <a:p>
            <a:endParaRPr lang="en-US"/>
          </a:p>
          <a:p>
            <a:r>
              <a:rPr lang="en-US">
                <a:hlinkClick r:id="rId2" action="ppaction://hlinksldjump"/>
              </a:rPr>
              <a:t>Return to Contents</a:t>
            </a:r>
            <a:endParaRPr lang="en-US"/>
          </a:p>
          <a:p>
            <a:endParaRPr lang="en-US"/>
          </a:p>
        </p:txBody>
      </p:sp>
    </p:spTree>
    <p:extLst>
      <p:ext uri="{BB962C8B-B14F-4D97-AF65-F5344CB8AC3E}">
        <p14:creationId xmlns:p14="http://schemas.microsoft.com/office/powerpoint/2010/main" val="189249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80CEC-7E2F-EE00-6C1A-C25FB76383B8}"/>
              </a:ext>
            </a:extLst>
          </p:cNvPr>
          <p:cNvSpPr>
            <a:spLocks noGrp="1"/>
          </p:cNvSpPr>
          <p:nvPr>
            <p:ph type="title"/>
          </p:nvPr>
        </p:nvSpPr>
        <p:spPr/>
        <p:txBody>
          <a:bodyPr/>
          <a:lstStyle/>
          <a:p>
            <a:r>
              <a:rPr lang="en-US"/>
              <a:t>Breadboard</a:t>
            </a:r>
          </a:p>
        </p:txBody>
      </p:sp>
      <p:sp>
        <p:nvSpPr>
          <p:cNvPr id="3" name="Content Placeholder 2">
            <a:extLst>
              <a:ext uri="{FF2B5EF4-FFF2-40B4-BE49-F238E27FC236}">
                <a16:creationId xmlns:a16="http://schemas.microsoft.com/office/drawing/2014/main" id="{29261583-1478-7EF9-6EF6-4B7E5A69E631}"/>
              </a:ext>
            </a:extLst>
          </p:cNvPr>
          <p:cNvSpPr>
            <a:spLocks noGrp="1"/>
          </p:cNvSpPr>
          <p:nvPr>
            <p:ph idx="1"/>
          </p:nvPr>
        </p:nvSpPr>
        <p:spPr>
          <a:xfrm>
            <a:off x="838200" y="1825625"/>
            <a:ext cx="4879019" cy="4351338"/>
          </a:xfrm>
        </p:spPr>
        <p:txBody>
          <a:bodyPr>
            <a:normAutofit fontScale="92500" lnSpcReduction="10000"/>
          </a:bodyPr>
          <a:lstStyle/>
          <a:p>
            <a:r>
              <a:rPr lang="en-US"/>
              <a:t>A breadboard allows you to easily wire up circuits more easily than the alligator clips we have been using.</a:t>
            </a:r>
          </a:p>
          <a:p>
            <a:r>
              <a:rPr lang="en-US"/>
              <a:t>Look at the picture to the right that shows the front of the breadboard and the back (without a back cover). The horizontal metal pieces connect the rows in the middle together. The vertical pieces connect the two outer columns together i.e. + and -. </a:t>
            </a:r>
          </a:p>
        </p:txBody>
      </p:sp>
      <p:pic>
        <p:nvPicPr>
          <p:cNvPr id="3074" name="Picture 2">
            <a:extLst>
              <a:ext uri="{FF2B5EF4-FFF2-40B4-BE49-F238E27FC236}">
                <a16:creationId xmlns:a16="http://schemas.microsoft.com/office/drawing/2014/main" id="{CACDD5CD-4E2B-5B5E-DEE0-68D5908AA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675" y="1382237"/>
            <a:ext cx="6634595" cy="44385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D52896-1E39-EF59-F3A7-968C19276A49}"/>
              </a:ext>
            </a:extLst>
          </p:cNvPr>
          <p:cNvSpPr txBox="1"/>
          <p:nvPr/>
        </p:nvSpPr>
        <p:spPr>
          <a:xfrm>
            <a:off x="5968366" y="6017711"/>
            <a:ext cx="6223634" cy="646331"/>
          </a:xfrm>
          <a:prstGeom prst="rect">
            <a:avLst/>
          </a:prstGeom>
          <a:noFill/>
        </p:spPr>
        <p:txBody>
          <a:bodyPr wrap="square">
            <a:spAutoFit/>
          </a:bodyPr>
          <a:lstStyle/>
          <a:p>
            <a:r>
              <a:rPr lang="en-US"/>
              <a:t>https://cdn.sparkfun.com/assets/3/d/f/a/9/518c0b34ce395fea62000002.jpg</a:t>
            </a:r>
          </a:p>
        </p:txBody>
      </p:sp>
    </p:spTree>
    <p:extLst>
      <p:ext uri="{BB962C8B-B14F-4D97-AF65-F5344CB8AC3E}">
        <p14:creationId xmlns:p14="http://schemas.microsoft.com/office/powerpoint/2010/main" val="1508450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80CEC-7E2F-EE00-6C1A-C25FB76383B8}"/>
              </a:ext>
            </a:extLst>
          </p:cNvPr>
          <p:cNvSpPr>
            <a:spLocks noGrp="1"/>
          </p:cNvSpPr>
          <p:nvPr>
            <p:ph type="title"/>
          </p:nvPr>
        </p:nvSpPr>
        <p:spPr>
          <a:xfrm>
            <a:off x="838200" y="365125"/>
            <a:ext cx="3254406" cy="1325563"/>
          </a:xfrm>
        </p:spPr>
        <p:txBody>
          <a:bodyPr/>
          <a:lstStyle/>
          <a:p>
            <a:r>
              <a:rPr lang="en-US"/>
              <a:t>Breadboard Another Look</a:t>
            </a:r>
          </a:p>
        </p:txBody>
      </p:sp>
      <p:sp>
        <p:nvSpPr>
          <p:cNvPr id="3" name="Content Placeholder 2">
            <a:extLst>
              <a:ext uri="{FF2B5EF4-FFF2-40B4-BE49-F238E27FC236}">
                <a16:creationId xmlns:a16="http://schemas.microsoft.com/office/drawing/2014/main" id="{29261583-1478-7EF9-6EF6-4B7E5A69E631}"/>
              </a:ext>
            </a:extLst>
          </p:cNvPr>
          <p:cNvSpPr>
            <a:spLocks noGrp="1"/>
          </p:cNvSpPr>
          <p:nvPr>
            <p:ph idx="1"/>
          </p:nvPr>
        </p:nvSpPr>
        <p:spPr>
          <a:xfrm>
            <a:off x="838200" y="1825625"/>
            <a:ext cx="4879019" cy="4351338"/>
          </a:xfrm>
        </p:spPr>
        <p:txBody>
          <a:bodyPr>
            <a:normAutofit/>
          </a:bodyPr>
          <a:lstStyle/>
          <a:p>
            <a:r>
              <a:rPr lang="en-US"/>
              <a:t>Here the red, black, and yellow rectangles show you which pins are connected together.</a:t>
            </a:r>
          </a:p>
          <a:p>
            <a:r>
              <a:rPr lang="en-US"/>
              <a:t>On the next slide, we will show you how a dragon tail uses these</a:t>
            </a:r>
          </a:p>
        </p:txBody>
      </p:sp>
      <p:pic>
        <p:nvPicPr>
          <p:cNvPr id="3074" name="Picture 2">
            <a:extLst>
              <a:ext uri="{FF2B5EF4-FFF2-40B4-BE49-F238E27FC236}">
                <a16:creationId xmlns:a16="http://schemas.microsoft.com/office/drawing/2014/main" id="{CACDD5CD-4E2B-5B5E-DEE0-68D5908AAC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96" t="6949" r="50190" b="70261"/>
          <a:stretch/>
        </p:blipFill>
        <p:spPr bwMode="auto">
          <a:xfrm>
            <a:off x="5894772" y="196703"/>
            <a:ext cx="4879019" cy="17875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E50EF27-AC8F-5A67-70A8-767671DDB818}"/>
              </a:ext>
            </a:extLst>
          </p:cNvPr>
          <p:cNvSpPr/>
          <p:nvPr/>
        </p:nvSpPr>
        <p:spPr>
          <a:xfrm>
            <a:off x="6261802" y="657733"/>
            <a:ext cx="71415" cy="1326516"/>
          </a:xfrm>
          <a:prstGeom prst="rect">
            <a:avLst/>
          </a:prstGeom>
          <a:solidFill>
            <a:srgbClr val="FF0000">
              <a:alpha val="52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1ACF31-2326-3611-D8B0-1E4580C48688}"/>
              </a:ext>
            </a:extLst>
          </p:cNvPr>
          <p:cNvSpPr/>
          <p:nvPr/>
        </p:nvSpPr>
        <p:spPr>
          <a:xfrm>
            <a:off x="6464471" y="657733"/>
            <a:ext cx="71415" cy="1326516"/>
          </a:xfrm>
          <a:prstGeom prst="rect">
            <a:avLst/>
          </a:prstGeom>
          <a:solidFill>
            <a:schemeClr val="tx1">
              <a:alpha val="52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3AD621-B7DF-965C-51C5-86C2D17F9417}"/>
              </a:ext>
            </a:extLst>
          </p:cNvPr>
          <p:cNvSpPr/>
          <p:nvPr/>
        </p:nvSpPr>
        <p:spPr>
          <a:xfrm rot="5400000">
            <a:off x="7382759" y="217974"/>
            <a:ext cx="108008" cy="937603"/>
          </a:xfrm>
          <a:prstGeom prst="rect">
            <a:avLst/>
          </a:prstGeom>
          <a:solidFill>
            <a:srgbClr val="FFFF00">
              <a:alpha val="52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23B4E18-CF56-AF2F-BE1D-782BA4BBBAA6}"/>
              </a:ext>
            </a:extLst>
          </p:cNvPr>
          <p:cNvSpPr/>
          <p:nvPr/>
        </p:nvSpPr>
        <p:spPr>
          <a:xfrm rot="5400000">
            <a:off x="7405909" y="397362"/>
            <a:ext cx="108008" cy="937603"/>
          </a:xfrm>
          <a:prstGeom prst="rect">
            <a:avLst/>
          </a:prstGeom>
          <a:solidFill>
            <a:srgbClr val="FFFF00">
              <a:alpha val="52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FD97EBB-1408-1919-5E75-3DF84EB4379F}"/>
              </a:ext>
            </a:extLst>
          </p:cNvPr>
          <p:cNvSpPr/>
          <p:nvPr/>
        </p:nvSpPr>
        <p:spPr>
          <a:xfrm rot="5400000">
            <a:off x="7429114" y="613109"/>
            <a:ext cx="108008" cy="937603"/>
          </a:xfrm>
          <a:prstGeom prst="rect">
            <a:avLst/>
          </a:prstGeom>
          <a:solidFill>
            <a:srgbClr val="FFFF00">
              <a:alpha val="52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E7D7EC6-BB68-0CA8-1875-7B4E019DB8D7}"/>
              </a:ext>
            </a:extLst>
          </p:cNvPr>
          <p:cNvPicPr>
            <a:picLocks noChangeAspect="1"/>
          </p:cNvPicPr>
          <p:nvPr/>
        </p:nvPicPr>
        <p:blipFill>
          <a:blip r:embed="rId3"/>
          <a:stretch>
            <a:fillRect/>
          </a:stretch>
        </p:blipFill>
        <p:spPr>
          <a:xfrm>
            <a:off x="5645804" y="2912471"/>
            <a:ext cx="5161447" cy="2254738"/>
          </a:xfrm>
          <a:prstGeom prst="rect">
            <a:avLst/>
          </a:prstGeom>
        </p:spPr>
      </p:pic>
    </p:spTree>
    <p:extLst>
      <p:ext uri="{BB962C8B-B14F-4D97-AF65-F5344CB8AC3E}">
        <p14:creationId xmlns:p14="http://schemas.microsoft.com/office/powerpoint/2010/main" val="985962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A29CA7-6418-F9A7-34F8-49C20E7236CF}"/>
              </a:ext>
            </a:extLst>
          </p:cNvPr>
          <p:cNvSpPr>
            <a:spLocks noGrp="1"/>
          </p:cNvSpPr>
          <p:nvPr>
            <p:ph type="title"/>
          </p:nvPr>
        </p:nvSpPr>
        <p:spPr>
          <a:xfrm>
            <a:off x="5297762" y="329184"/>
            <a:ext cx="6251110" cy="1783080"/>
          </a:xfrm>
        </p:spPr>
        <p:txBody>
          <a:bodyPr anchor="b">
            <a:normAutofit/>
          </a:bodyPr>
          <a:lstStyle/>
          <a:p>
            <a:r>
              <a:rPr lang="en-US" sz="5400"/>
              <a:t>Dragon Tail</a:t>
            </a:r>
          </a:p>
        </p:txBody>
      </p:sp>
      <p:pic>
        <p:nvPicPr>
          <p:cNvPr id="6146" name="Picture 2" descr="Fully assembled Adafruit DragonTail for micro:bit.">
            <a:extLst>
              <a:ext uri="{FF2B5EF4-FFF2-40B4-BE49-F238E27FC236}">
                <a16:creationId xmlns:a16="http://schemas.microsoft.com/office/drawing/2014/main" id="{5CCB8CDD-71E5-636B-8EAB-BD7DACA64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570" r="23497"/>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15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6099B9-A703-5D23-03E4-E1B296EBD269}"/>
              </a:ext>
            </a:extLst>
          </p:cNvPr>
          <p:cNvSpPr>
            <a:spLocks noGrp="1"/>
          </p:cNvSpPr>
          <p:nvPr>
            <p:ph idx="1"/>
          </p:nvPr>
        </p:nvSpPr>
        <p:spPr>
          <a:xfrm>
            <a:off x="5297762" y="2706624"/>
            <a:ext cx="6251110" cy="3483864"/>
          </a:xfrm>
        </p:spPr>
        <p:txBody>
          <a:bodyPr>
            <a:normAutofit/>
          </a:bodyPr>
          <a:lstStyle/>
          <a:p>
            <a:r>
              <a:rPr lang="en-US" sz="2200"/>
              <a:t>This allows for all the </a:t>
            </a:r>
            <a:r>
              <a:rPr lang="en-US" sz="2200" err="1"/>
              <a:t>micro:bit</a:t>
            </a:r>
            <a:r>
              <a:rPr lang="en-US" sz="2200"/>
              <a:t> pins to be accessed. It looks like this.</a:t>
            </a:r>
          </a:p>
          <a:p>
            <a:endParaRPr lang="en-US" sz="2200"/>
          </a:p>
        </p:txBody>
      </p:sp>
      <p:sp>
        <p:nvSpPr>
          <p:cNvPr id="5" name="TextBox 4">
            <a:extLst>
              <a:ext uri="{FF2B5EF4-FFF2-40B4-BE49-F238E27FC236}">
                <a16:creationId xmlns:a16="http://schemas.microsoft.com/office/drawing/2014/main" id="{E1CDEB44-C0D8-FEEE-D72E-524E812B2C5B}"/>
              </a:ext>
            </a:extLst>
          </p:cNvPr>
          <p:cNvSpPr txBox="1"/>
          <p:nvPr/>
        </p:nvSpPr>
        <p:spPr>
          <a:xfrm>
            <a:off x="5058918" y="5636458"/>
            <a:ext cx="6094476" cy="923330"/>
          </a:xfrm>
          <a:prstGeom prst="rect">
            <a:avLst/>
          </a:prstGeom>
          <a:noFill/>
        </p:spPr>
        <p:txBody>
          <a:bodyPr wrap="square">
            <a:spAutoFit/>
          </a:bodyPr>
          <a:lstStyle/>
          <a:p>
            <a:r>
              <a:rPr lang="en-US">
                <a:hlinkClick r:id="rId3"/>
              </a:rPr>
              <a:t>https://www.adafruit.com/product/3695?gad_source=1&amp;gclid=CjwKCAiAxea5BhBeEiwAh4t5K3EZhW_CHisOPp2REVTQLm44mEs4-xoO_lDbqPCa760MqTU6hUY81BoCr6oQAvD_BwE</a:t>
            </a:r>
            <a:r>
              <a:rPr lang="en-US"/>
              <a:t> </a:t>
            </a:r>
          </a:p>
        </p:txBody>
      </p:sp>
    </p:spTree>
    <p:extLst>
      <p:ext uri="{BB962C8B-B14F-4D97-AF65-F5344CB8AC3E}">
        <p14:creationId xmlns:p14="http://schemas.microsoft.com/office/powerpoint/2010/main" val="947219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A80C7-9643-A0C6-5E60-1DB71D1CE1FB}"/>
              </a:ext>
            </a:extLst>
          </p:cNvPr>
          <p:cNvSpPr>
            <a:spLocks noGrp="1"/>
          </p:cNvSpPr>
          <p:nvPr>
            <p:ph type="title"/>
          </p:nvPr>
        </p:nvSpPr>
        <p:spPr>
          <a:xfrm>
            <a:off x="344424" y="365125"/>
            <a:ext cx="11753088" cy="1325563"/>
          </a:xfrm>
        </p:spPr>
        <p:txBody>
          <a:bodyPr/>
          <a:lstStyle/>
          <a:p>
            <a:r>
              <a:rPr lang="en-US"/>
              <a:t>How the Dragon Tail allows for more inputs/outputs</a:t>
            </a:r>
          </a:p>
        </p:txBody>
      </p:sp>
      <p:sp>
        <p:nvSpPr>
          <p:cNvPr id="3" name="Content Placeholder 2">
            <a:extLst>
              <a:ext uri="{FF2B5EF4-FFF2-40B4-BE49-F238E27FC236}">
                <a16:creationId xmlns:a16="http://schemas.microsoft.com/office/drawing/2014/main" id="{3B86E08A-7E41-5B52-1CBE-FFA30201353B}"/>
              </a:ext>
            </a:extLst>
          </p:cNvPr>
          <p:cNvSpPr>
            <a:spLocks noGrp="1"/>
          </p:cNvSpPr>
          <p:nvPr>
            <p:ph idx="1"/>
          </p:nvPr>
        </p:nvSpPr>
        <p:spPr>
          <a:xfrm>
            <a:off x="344424" y="2650172"/>
            <a:ext cx="5066670" cy="2874391"/>
          </a:xfrm>
        </p:spPr>
        <p:txBody>
          <a:bodyPr>
            <a:normAutofit/>
          </a:bodyPr>
          <a:lstStyle/>
          <a:p>
            <a:pPr algn="ctr"/>
            <a:r>
              <a:rPr lang="en-US"/>
              <a:t>This picture shows how the </a:t>
            </a:r>
            <a:r>
              <a:rPr lang="en-US" err="1"/>
              <a:t>Micro:bit</a:t>
            </a:r>
            <a:r>
              <a:rPr lang="en-US"/>
              <a:t> has more than 3 pins. They are incredibly hard to access without the Dragon Tail, which takes these small pins and allows them to be easily accessed by the breadboard. </a:t>
            </a:r>
          </a:p>
        </p:txBody>
      </p:sp>
      <p:pic>
        <p:nvPicPr>
          <p:cNvPr id="5" name="Picture 4">
            <a:extLst>
              <a:ext uri="{FF2B5EF4-FFF2-40B4-BE49-F238E27FC236}">
                <a16:creationId xmlns:a16="http://schemas.microsoft.com/office/drawing/2014/main" id="{3E313DA1-01FE-A927-8518-3DE676C771E8}"/>
              </a:ext>
            </a:extLst>
          </p:cNvPr>
          <p:cNvPicPr>
            <a:picLocks noChangeAspect="1"/>
          </p:cNvPicPr>
          <p:nvPr/>
        </p:nvPicPr>
        <p:blipFill>
          <a:blip r:embed="rId2"/>
          <a:stretch>
            <a:fillRect/>
          </a:stretch>
        </p:blipFill>
        <p:spPr>
          <a:xfrm>
            <a:off x="5904870" y="1435608"/>
            <a:ext cx="6287130" cy="5303520"/>
          </a:xfrm>
          <a:prstGeom prst="rect">
            <a:avLst/>
          </a:prstGeom>
        </p:spPr>
      </p:pic>
    </p:spTree>
    <p:extLst>
      <p:ext uri="{BB962C8B-B14F-4D97-AF65-F5344CB8AC3E}">
        <p14:creationId xmlns:p14="http://schemas.microsoft.com/office/powerpoint/2010/main" val="617211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04462-011F-B460-9D52-36FEE12FD129}"/>
              </a:ext>
            </a:extLst>
          </p:cNvPr>
          <p:cNvSpPr>
            <a:spLocks noGrp="1"/>
          </p:cNvSpPr>
          <p:nvPr>
            <p:ph type="title"/>
          </p:nvPr>
        </p:nvSpPr>
        <p:spPr>
          <a:xfrm>
            <a:off x="618744" y="483997"/>
            <a:ext cx="10515600" cy="1325563"/>
          </a:xfrm>
        </p:spPr>
        <p:txBody>
          <a:bodyPr/>
          <a:lstStyle/>
          <a:p>
            <a:r>
              <a:rPr lang="en-US"/>
              <a:t>Using more than 3 pins on your </a:t>
            </a:r>
            <a:r>
              <a:rPr lang="en-US" err="1"/>
              <a:t>Micro:bit</a:t>
            </a:r>
            <a:endParaRPr lang="en-US"/>
          </a:p>
        </p:txBody>
      </p:sp>
      <p:sp>
        <p:nvSpPr>
          <p:cNvPr id="3" name="Content Placeholder 2">
            <a:extLst>
              <a:ext uri="{FF2B5EF4-FFF2-40B4-BE49-F238E27FC236}">
                <a16:creationId xmlns:a16="http://schemas.microsoft.com/office/drawing/2014/main" id="{9D5F8C09-12F5-49D3-80DD-84BB96F6CB14}"/>
              </a:ext>
            </a:extLst>
          </p:cNvPr>
          <p:cNvSpPr>
            <a:spLocks noGrp="1"/>
          </p:cNvSpPr>
          <p:nvPr>
            <p:ph idx="1"/>
          </p:nvPr>
        </p:nvSpPr>
        <p:spPr>
          <a:xfrm>
            <a:off x="838200" y="1825625"/>
            <a:ext cx="5257800" cy="4351338"/>
          </a:xfrm>
        </p:spPr>
        <p:txBody>
          <a:bodyPr/>
          <a:lstStyle/>
          <a:p>
            <a:r>
              <a:rPr lang="en-US"/>
              <a:t>If you want to use more than 3 pins for your project, you must disable all LED pins and will not be able to use any display. </a:t>
            </a:r>
            <a:br>
              <a:rPr lang="en-US"/>
            </a:br>
            <a:endParaRPr lang="en-US"/>
          </a:p>
          <a:p>
            <a:pPr marL="0" indent="0">
              <a:buNone/>
            </a:pPr>
            <a:endParaRPr lang="en-US"/>
          </a:p>
          <a:p>
            <a:r>
              <a:rPr lang="en-US"/>
              <a:t>Use the following code to disable your LED pins</a:t>
            </a:r>
          </a:p>
        </p:txBody>
      </p:sp>
      <p:pic>
        <p:nvPicPr>
          <p:cNvPr id="5" name="Picture 4">
            <a:extLst>
              <a:ext uri="{FF2B5EF4-FFF2-40B4-BE49-F238E27FC236}">
                <a16:creationId xmlns:a16="http://schemas.microsoft.com/office/drawing/2014/main" id="{B5394D43-53BE-7A44-C476-FABAE96EEA92}"/>
              </a:ext>
            </a:extLst>
          </p:cNvPr>
          <p:cNvPicPr>
            <a:picLocks noChangeAspect="1"/>
          </p:cNvPicPr>
          <p:nvPr/>
        </p:nvPicPr>
        <p:blipFill>
          <a:blip r:embed="rId2"/>
          <a:stretch>
            <a:fillRect/>
          </a:stretch>
        </p:blipFill>
        <p:spPr>
          <a:xfrm>
            <a:off x="6096000" y="2291366"/>
            <a:ext cx="5821707" cy="3419855"/>
          </a:xfrm>
          <a:prstGeom prst="rect">
            <a:avLst/>
          </a:prstGeom>
        </p:spPr>
      </p:pic>
    </p:spTree>
    <p:extLst>
      <p:ext uri="{BB962C8B-B14F-4D97-AF65-F5344CB8AC3E}">
        <p14:creationId xmlns:p14="http://schemas.microsoft.com/office/powerpoint/2010/main" val="1443210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74D265-B2BC-BB57-F23F-6ACA524E18B6}"/>
              </a:ext>
            </a:extLst>
          </p:cNvPr>
          <p:cNvSpPr>
            <a:spLocks noGrp="1"/>
          </p:cNvSpPr>
          <p:nvPr>
            <p:ph idx="1"/>
          </p:nvPr>
        </p:nvSpPr>
        <p:spPr/>
        <p:txBody>
          <a:bodyPr/>
          <a:lstStyle/>
          <a:p>
            <a:endParaRPr lang="en-US">
              <a:hlinkClick r:id="rId2"/>
            </a:endParaRPr>
          </a:p>
          <a:p>
            <a:endParaRPr lang="en-US">
              <a:hlinkClick r:id="rId2"/>
            </a:endParaRPr>
          </a:p>
          <a:p>
            <a:endParaRPr lang="en-US"/>
          </a:p>
        </p:txBody>
      </p:sp>
      <p:pic>
        <p:nvPicPr>
          <p:cNvPr id="5" name="Picture 4">
            <a:extLst>
              <a:ext uri="{FF2B5EF4-FFF2-40B4-BE49-F238E27FC236}">
                <a16:creationId xmlns:a16="http://schemas.microsoft.com/office/drawing/2014/main" id="{E464AE39-58BF-3402-106B-66CCC9EAB7E2}"/>
              </a:ext>
            </a:extLst>
          </p:cNvPr>
          <p:cNvPicPr>
            <a:picLocks noChangeAspect="1"/>
          </p:cNvPicPr>
          <p:nvPr/>
        </p:nvPicPr>
        <p:blipFill>
          <a:blip r:embed="rId3"/>
          <a:srcRect l="12450" t="27678" r="29735" b="21775"/>
          <a:stretch/>
        </p:blipFill>
        <p:spPr>
          <a:xfrm rot="5400000">
            <a:off x="4879249" y="1558132"/>
            <a:ext cx="6069768" cy="3995932"/>
          </a:xfrm>
          <a:prstGeom prst="rect">
            <a:avLst/>
          </a:prstGeom>
        </p:spPr>
      </p:pic>
      <p:sp>
        <p:nvSpPr>
          <p:cNvPr id="6" name="Rectangle 5">
            <a:extLst>
              <a:ext uri="{FF2B5EF4-FFF2-40B4-BE49-F238E27FC236}">
                <a16:creationId xmlns:a16="http://schemas.microsoft.com/office/drawing/2014/main" id="{8FD4118A-F82E-68E2-5F1B-EE376B96EB82}"/>
              </a:ext>
            </a:extLst>
          </p:cNvPr>
          <p:cNvSpPr/>
          <p:nvPr/>
        </p:nvSpPr>
        <p:spPr>
          <a:xfrm>
            <a:off x="6388786" y="4688117"/>
            <a:ext cx="91777" cy="1902864"/>
          </a:xfrm>
          <a:prstGeom prst="rect">
            <a:avLst/>
          </a:prstGeom>
          <a:solidFill>
            <a:srgbClr val="FF0000">
              <a:alpha val="52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28FC27D-AD33-3519-6A79-6FBDD7A0C059}"/>
              </a:ext>
            </a:extLst>
          </p:cNvPr>
          <p:cNvSpPr/>
          <p:nvPr/>
        </p:nvSpPr>
        <p:spPr>
          <a:xfrm>
            <a:off x="6555911" y="4684240"/>
            <a:ext cx="91777" cy="1906741"/>
          </a:xfrm>
          <a:prstGeom prst="rect">
            <a:avLst/>
          </a:prstGeom>
          <a:solidFill>
            <a:schemeClr val="tx1">
              <a:alpha val="52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FE296F0-61C0-1861-9110-9133935F08CB}"/>
              </a:ext>
            </a:extLst>
          </p:cNvPr>
          <p:cNvSpPr/>
          <p:nvPr/>
        </p:nvSpPr>
        <p:spPr>
          <a:xfrm rot="5400000">
            <a:off x="7174693" y="4194736"/>
            <a:ext cx="162013" cy="558340"/>
          </a:xfrm>
          <a:prstGeom prst="rect">
            <a:avLst/>
          </a:prstGeom>
          <a:solidFill>
            <a:srgbClr val="FFFF00">
              <a:alpha val="52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6048B2-5CA5-ADDF-0FCD-D2CC8AA5B079}"/>
              </a:ext>
            </a:extLst>
          </p:cNvPr>
          <p:cNvSpPr/>
          <p:nvPr/>
        </p:nvSpPr>
        <p:spPr>
          <a:xfrm rot="5400000">
            <a:off x="7199760" y="4354743"/>
            <a:ext cx="111875" cy="558342"/>
          </a:xfrm>
          <a:prstGeom prst="rect">
            <a:avLst/>
          </a:prstGeom>
          <a:solidFill>
            <a:srgbClr val="FFFF00">
              <a:alpha val="52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4E8B33-28D4-F028-2996-BC39A127B82F}"/>
              </a:ext>
            </a:extLst>
          </p:cNvPr>
          <p:cNvSpPr/>
          <p:nvPr/>
        </p:nvSpPr>
        <p:spPr>
          <a:xfrm rot="5400000">
            <a:off x="7177224" y="4534150"/>
            <a:ext cx="111093" cy="512491"/>
          </a:xfrm>
          <a:prstGeom prst="rect">
            <a:avLst/>
          </a:prstGeom>
          <a:solidFill>
            <a:srgbClr val="FFFF00">
              <a:alpha val="52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8CB1AD81-D852-D8C4-AF7C-41C7574B159D}"/>
              </a:ext>
            </a:extLst>
          </p:cNvPr>
          <p:cNvSpPr txBox="1">
            <a:spLocks/>
          </p:cNvSpPr>
          <p:nvPr/>
        </p:nvSpPr>
        <p:spPr>
          <a:xfrm>
            <a:off x="838200" y="1825625"/>
            <a:ext cx="487901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Here the red, black, and yellow rectangles show you which pins are connected together. With the dragon tail plugged in you can see connections for 3V (red), GND (black), and different pin numbers (yellow). The second yellow rectangle is how to hook into pin 0 </a:t>
            </a:r>
          </a:p>
        </p:txBody>
      </p:sp>
    </p:spTree>
    <p:extLst>
      <p:ext uri="{BB962C8B-B14F-4D97-AF65-F5344CB8AC3E}">
        <p14:creationId xmlns:p14="http://schemas.microsoft.com/office/powerpoint/2010/main" val="82044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9B29-493F-6403-3F6A-146CEE2AF2B8}"/>
              </a:ext>
            </a:extLst>
          </p:cNvPr>
          <p:cNvSpPr>
            <a:spLocks noGrp="1"/>
          </p:cNvSpPr>
          <p:nvPr>
            <p:ph type="title"/>
          </p:nvPr>
        </p:nvSpPr>
        <p:spPr/>
        <p:txBody>
          <a:bodyPr/>
          <a:lstStyle/>
          <a:p>
            <a:r>
              <a:rPr lang="en-US"/>
              <a:t>IMPORTANT </a:t>
            </a:r>
          </a:p>
        </p:txBody>
      </p:sp>
      <p:sp>
        <p:nvSpPr>
          <p:cNvPr id="3" name="Content Placeholder 2">
            <a:extLst>
              <a:ext uri="{FF2B5EF4-FFF2-40B4-BE49-F238E27FC236}">
                <a16:creationId xmlns:a16="http://schemas.microsoft.com/office/drawing/2014/main" id="{F152ADC5-CD74-AE35-660A-E993B824C4E4}"/>
              </a:ext>
            </a:extLst>
          </p:cNvPr>
          <p:cNvSpPr>
            <a:spLocks noGrp="1"/>
          </p:cNvSpPr>
          <p:nvPr>
            <p:ph idx="1"/>
          </p:nvPr>
        </p:nvSpPr>
        <p:spPr>
          <a:xfrm>
            <a:off x="838200" y="1825625"/>
            <a:ext cx="4355592" cy="4351338"/>
          </a:xfrm>
        </p:spPr>
        <p:txBody>
          <a:bodyPr/>
          <a:lstStyle/>
          <a:p>
            <a:r>
              <a:rPr lang="en-US"/>
              <a:t>If you plan to use more than the 3 default </a:t>
            </a:r>
            <a:r>
              <a:rPr lang="en-US" err="1"/>
              <a:t>Micro:bit</a:t>
            </a:r>
            <a:r>
              <a:rPr lang="en-US"/>
              <a:t> pins, please note that certain pins are reserved. Use the following table to see which pins can be used as general purpose inputs and outputs</a:t>
            </a:r>
          </a:p>
        </p:txBody>
      </p:sp>
      <p:graphicFrame>
        <p:nvGraphicFramePr>
          <p:cNvPr id="9" name="Table 8">
            <a:extLst>
              <a:ext uri="{FF2B5EF4-FFF2-40B4-BE49-F238E27FC236}">
                <a16:creationId xmlns:a16="http://schemas.microsoft.com/office/drawing/2014/main" id="{F453968B-DD64-4679-C775-EEDAA44512D5}"/>
              </a:ext>
            </a:extLst>
          </p:cNvPr>
          <p:cNvGraphicFramePr>
            <a:graphicFrameLocks noGrp="1"/>
          </p:cNvGraphicFramePr>
          <p:nvPr>
            <p:extLst>
              <p:ext uri="{D42A27DB-BD31-4B8C-83A1-F6EECF244321}">
                <p14:modId xmlns:p14="http://schemas.microsoft.com/office/powerpoint/2010/main" val="40837456"/>
              </p:ext>
            </p:extLst>
          </p:nvPr>
        </p:nvGraphicFramePr>
        <p:xfrm>
          <a:off x="5303520" y="2008970"/>
          <a:ext cx="6804152" cy="4389120"/>
        </p:xfrm>
        <a:graphic>
          <a:graphicData uri="http://schemas.openxmlformats.org/drawingml/2006/table">
            <a:tbl>
              <a:tblPr firstRow="1" bandRow="1">
                <a:tableStyleId>{7E9639D4-E3E2-4D34-9284-5A2195B3D0D7}</a:tableStyleId>
              </a:tblPr>
              <a:tblGrid>
                <a:gridCol w="3402076">
                  <a:extLst>
                    <a:ext uri="{9D8B030D-6E8A-4147-A177-3AD203B41FA5}">
                      <a16:colId xmlns:a16="http://schemas.microsoft.com/office/drawing/2014/main" val="3926678086"/>
                    </a:ext>
                  </a:extLst>
                </a:gridCol>
                <a:gridCol w="3402076">
                  <a:extLst>
                    <a:ext uri="{9D8B030D-6E8A-4147-A177-3AD203B41FA5}">
                      <a16:colId xmlns:a16="http://schemas.microsoft.com/office/drawing/2014/main" val="3069661507"/>
                    </a:ext>
                  </a:extLst>
                </a:gridCol>
              </a:tblGrid>
              <a:tr h="296973">
                <a:tc>
                  <a:txBody>
                    <a:bodyPr/>
                    <a:lstStyle/>
                    <a:p>
                      <a:r>
                        <a:rPr lang="en-US"/>
                        <a:t>Usable Pins</a:t>
                      </a:r>
                    </a:p>
                  </a:txBody>
                  <a:tcPr/>
                </a:tc>
                <a:tc>
                  <a:txBody>
                    <a:bodyPr/>
                    <a:lstStyle/>
                    <a:p>
                      <a:r>
                        <a:rPr lang="en-US"/>
                        <a:t>Analog/Digital</a:t>
                      </a:r>
                    </a:p>
                  </a:txBody>
                  <a:tcPr/>
                </a:tc>
                <a:extLst>
                  <a:ext uri="{0D108BD9-81ED-4DB2-BD59-A6C34878D82A}">
                    <a16:rowId xmlns:a16="http://schemas.microsoft.com/office/drawing/2014/main" val="2441442427"/>
                  </a:ext>
                </a:extLst>
              </a:tr>
              <a:tr h="296973">
                <a:tc>
                  <a:txBody>
                    <a:bodyPr/>
                    <a:lstStyle/>
                    <a:p>
                      <a:r>
                        <a:rPr lang="en-US"/>
                        <a:t>P0</a:t>
                      </a:r>
                    </a:p>
                  </a:txBody>
                  <a:tcPr/>
                </a:tc>
                <a:tc>
                  <a:txBody>
                    <a:bodyPr/>
                    <a:lstStyle/>
                    <a:p>
                      <a:r>
                        <a:rPr lang="en-US"/>
                        <a:t>Analog/Digital</a:t>
                      </a:r>
                    </a:p>
                  </a:txBody>
                  <a:tcPr/>
                </a:tc>
                <a:extLst>
                  <a:ext uri="{0D108BD9-81ED-4DB2-BD59-A6C34878D82A}">
                    <a16:rowId xmlns:a16="http://schemas.microsoft.com/office/drawing/2014/main" val="1888857718"/>
                  </a:ext>
                </a:extLst>
              </a:tr>
              <a:tr h="296973">
                <a:tc>
                  <a:txBody>
                    <a:bodyPr/>
                    <a:lstStyle/>
                    <a:p>
                      <a:r>
                        <a:rPr lang="en-US"/>
                        <a:t>P1</a:t>
                      </a:r>
                    </a:p>
                  </a:txBody>
                  <a:tcPr/>
                </a:tc>
                <a:tc>
                  <a:txBody>
                    <a:bodyPr/>
                    <a:lstStyle/>
                    <a:p>
                      <a:r>
                        <a:rPr lang="en-US"/>
                        <a:t>Analog/Digital</a:t>
                      </a:r>
                    </a:p>
                  </a:txBody>
                  <a:tcPr/>
                </a:tc>
                <a:extLst>
                  <a:ext uri="{0D108BD9-81ED-4DB2-BD59-A6C34878D82A}">
                    <a16:rowId xmlns:a16="http://schemas.microsoft.com/office/drawing/2014/main" val="539588388"/>
                  </a:ext>
                </a:extLst>
              </a:tr>
              <a:tr h="296973">
                <a:tc>
                  <a:txBody>
                    <a:bodyPr/>
                    <a:lstStyle/>
                    <a:p>
                      <a:r>
                        <a:rPr lang="en-US"/>
                        <a:t>P2</a:t>
                      </a:r>
                    </a:p>
                  </a:txBody>
                  <a:tcPr/>
                </a:tc>
                <a:tc>
                  <a:txBody>
                    <a:bodyPr/>
                    <a:lstStyle/>
                    <a:p>
                      <a:r>
                        <a:rPr lang="en-US"/>
                        <a:t>Analog/Digital</a:t>
                      </a:r>
                    </a:p>
                  </a:txBody>
                  <a:tcPr/>
                </a:tc>
                <a:extLst>
                  <a:ext uri="{0D108BD9-81ED-4DB2-BD59-A6C34878D82A}">
                    <a16:rowId xmlns:a16="http://schemas.microsoft.com/office/drawing/2014/main" val="2925465298"/>
                  </a:ext>
                </a:extLst>
              </a:tr>
              <a:tr h="296973">
                <a:tc>
                  <a:txBody>
                    <a:bodyPr/>
                    <a:lstStyle/>
                    <a:p>
                      <a:r>
                        <a:rPr lang="en-US"/>
                        <a:t>P3</a:t>
                      </a:r>
                    </a:p>
                  </a:txBody>
                  <a:tcPr/>
                </a:tc>
                <a:tc>
                  <a:txBody>
                    <a:bodyPr/>
                    <a:lstStyle/>
                    <a:p>
                      <a:r>
                        <a:rPr lang="en-US"/>
                        <a:t>Analog/Digital</a:t>
                      </a:r>
                    </a:p>
                  </a:txBody>
                  <a:tcPr/>
                </a:tc>
                <a:extLst>
                  <a:ext uri="{0D108BD9-81ED-4DB2-BD59-A6C34878D82A}">
                    <a16:rowId xmlns:a16="http://schemas.microsoft.com/office/drawing/2014/main" val="378208408"/>
                  </a:ext>
                </a:extLst>
              </a:tr>
              <a:tr h="296973">
                <a:tc>
                  <a:txBody>
                    <a:bodyPr/>
                    <a:lstStyle/>
                    <a:p>
                      <a:r>
                        <a:rPr lang="en-US"/>
                        <a:t>P4</a:t>
                      </a:r>
                    </a:p>
                  </a:txBody>
                  <a:tcPr/>
                </a:tc>
                <a:tc>
                  <a:txBody>
                    <a:bodyPr/>
                    <a:lstStyle/>
                    <a:p>
                      <a:r>
                        <a:rPr lang="en-US"/>
                        <a:t>Analog/Digital</a:t>
                      </a:r>
                    </a:p>
                  </a:txBody>
                  <a:tcPr/>
                </a:tc>
                <a:extLst>
                  <a:ext uri="{0D108BD9-81ED-4DB2-BD59-A6C34878D82A}">
                    <a16:rowId xmlns:a16="http://schemas.microsoft.com/office/drawing/2014/main" val="4061132087"/>
                  </a:ext>
                </a:extLst>
              </a:tr>
              <a:tr h="296973">
                <a:tc>
                  <a:txBody>
                    <a:bodyPr/>
                    <a:lstStyle/>
                    <a:p>
                      <a:r>
                        <a:rPr lang="en-US"/>
                        <a:t>P6</a:t>
                      </a:r>
                    </a:p>
                  </a:txBody>
                  <a:tcPr/>
                </a:tc>
                <a:tc>
                  <a:txBody>
                    <a:bodyPr/>
                    <a:lstStyle/>
                    <a:p>
                      <a:r>
                        <a:rPr lang="en-US"/>
                        <a:t>Digital</a:t>
                      </a:r>
                    </a:p>
                  </a:txBody>
                  <a:tcPr/>
                </a:tc>
                <a:extLst>
                  <a:ext uri="{0D108BD9-81ED-4DB2-BD59-A6C34878D82A}">
                    <a16:rowId xmlns:a16="http://schemas.microsoft.com/office/drawing/2014/main" val="1953928836"/>
                  </a:ext>
                </a:extLst>
              </a:tr>
              <a:tr h="296973">
                <a:tc>
                  <a:txBody>
                    <a:bodyPr/>
                    <a:lstStyle/>
                    <a:p>
                      <a:r>
                        <a:rPr lang="en-US"/>
                        <a:t>P7</a:t>
                      </a:r>
                    </a:p>
                  </a:txBody>
                  <a:tcPr/>
                </a:tc>
                <a:tc>
                  <a:txBody>
                    <a:bodyPr/>
                    <a:lstStyle/>
                    <a:p>
                      <a:r>
                        <a:rPr lang="en-US"/>
                        <a:t>Digital</a:t>
                      </a:r>
                    </a:p>
                  </a:txBody>
                  <a:tcPr/>
                </a:tc>
                <a:extLst>
                  <a:ext uri="{0D108BD9-81ED-4DB2-BD59-A6C34878D82A}">
                    <a16:rowId xmlns:a16="http://schemas.microsoft.com/office/drawing/2014/main" val="2352628015"/>
                  </a:ext>
                </a:extLst>
              </a:tr>
              <a:tr h="296973">
                <a:tc>
                  <a:txBody>
                    <a:bodyPr/>
                    <a:lstStyle/>
                    <a:p>
                      <a:r>
                        <a:rPr lang="en-US"/>
                        <a:t>P8</a:t>
                      </a:r>
                    </a:p>
                  </a:txBody>
                  <a:tcPr/>
                </a:tc>
                <a:tc>
                  <a:txBody>
                    <a:bodyPr/>
                    <a:lstStyle/>
                    <a:p>
                      <a:r>
                        <a:rPr lang="en-US"/>
                        <a:t>Digital</a:t>
                      </a:r>
                    </a:p>
                  </a:txBody>
                  <a:tcPr/>
                </a:tc>
                <a:extLst>
                  <a:ext uri="{0D108BD9-81ED-4DB2-BD59-A6C34878D82A}">
                    <a16:rowId xmlns:a16="http://schemas.microsoft.com/office/drawing/2014/main" val="2376870382"/>
                  </a:ext>
                </a:extLst>
              </a:tr>
              <a:tr h="296973">
                <a:tc>
                  <a:txBody>
                    <a:bodyPr/>
                    <a:lstStyle/>
                    <a:p>
                      <a:r>
                        <a:rPr lang="en-US"/>
                        <a:t>P9</a:t>
                      </a:r>
                    </a:p>
                  </a:txBody>
                  <a:tcPr/>
                </a:tc>
                <a:tc>
                  <a:txBody>
                    <a:bodyPr/>
                    <a:lstStyle/>
                    <a:p>
                      <a:r>
                        <a:rPr lang="en-US"/>
                        <a:t>Digital</a:t>
                      </a:r>
                    </a:p>
                  </a:txBody>
                  <a:tcPr/>
                </a:tc>
                <a:extLst>
                  <a:ext uri="{0D108BD9-81ED-4DB2-BD59-A6C34878D82A}">
                    <a16:rowId xmlns:a16="http://schemas.microsoft.com/office/drawing/2014/main" val="2977307767"/>
                  </a:ext>
                </a:extLst>
              </a:tr>
              <a:tr h="296973">
                <a:tc>
                  <a:txBody>
                    <a:bodyPr/>
                    <a:lstStyle/>
                    <a:p>
                      <a:r>
                        <a:rPr lang="en-US"/>
                        <a:t>P10</a:t>
                      </a:r>
                    </a:p>
                  </a:txBody>
                  <a:tcPr/>
                </a:tc>
                <a:tc>
                  <a:txBody>
                    <a:bodyPr/>
                    <a:lstStyle/>
                    <a:p>
                      <a:r>
                        <a:rPr lang="en-US"/>
                        <a:t>Analog/Digital</a:t>
                      </a:r>
                    </a:p>
                  </a:txBody>
                  <a:tcPr/>
                </a:tc>
                <a:extLst>
                  <a:ext uri="{0D108BD9-81ED-4DB2-BD59-A6C34878D82A}">
                    <a16:rowId xmlns:a16="http://schemas.microsoft.com/office/drawing/2014/main" val="268860112"/>
                  </a:ext>
                </a:extLst>
              </a:tr>
              <a:tr h="296973">
                <a:tc>
                  <a:txBody>
                    <a:bodyPr/>
                    <a:lstStyle/>
                    <a:p>
                      <a:r>
                        <a:rPr lang="en-US"/>
                        <a:t>P16</a:t>
                      </a:r>
                    </a:p>
                  </a:txBody>
                  <a:tcPr/>
                </a:tc>
                <a:tc>
                  <a:txBody>
                    <a:bodyPr/>
                    <a:lstStyle/>
                    <a:p>
                      <a:r>
                        <a:rPr lang="en-US"/>
                        <a:t>Digital</a:t>
                      </a:r>
                    </a:p>
                  </a:txBody>
                  <a:tcPr/>
                </a:tc>
                <a:extLst>
                  <a:ext uri="{0D108BD9-81ED-4DB2-BD59-A6C34878D82A}">
                    <a16:rowId xmlns:a16="http://schemas.microsoft.com/office/drawing/2014/main" val="1111260037"/>
                  </a:ext>
                </a:extLst>
              </a:tr>
            </a:tbl>
          </a:graphicData>
        </a:graphic>
      </p:graphicFrame>
    </p:spTree>
    <p:extLst>
      <p:ext uri="{BB962C8B-B14F-4D97-AF65-F5344CB8AC3E}">
        <p14:creationId xmlns:p14="http://schemas.microsoft.com/office/powerpoint/2010/main" val="1767708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0D376D-EABA-814A-C6B6-CD91A374AB6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kern="1200">
                <a:solidFill>
                  <a:schemeClr val="tx1"/>
                </a:solidFill>
                <a:latin typeface="+mj-lt"/>
                <a:ea typeface="+mj-ea"/>
                <a:cs typeface="+mj-cs"/>
              </a:rPr>
              <a:t>How do we do this with the dragontail?</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rectangular object with red and yellow wires&#10;&#10;Description automatically generated">
            <a:extLst>
              <a:ext uri="{FF2B5EF4-FFF2-40B4-BE49-F238E27FC236}">
                <a16:creationId xmlns:a16="http://schemas.microsoft.com/office/drawing/2014/main" id="{2472E489-2CDA-0413-A15F-A02BD3549FA5}"/>
              </a:ext>
            </a:extLst>
          </p:cNvPr>
          <p:cNvPicPr>
            <a:picLocks noChangeAspect="1"/>
          </p:cNvPicPr>
          <p:nvPr/>
        </p:nvPicPr>
        <p:blipFill>
          <a:blip r:embed="rId2"/>
          <a:stretch>
            <a:fillRect/>
          </a:stretch>
        </p:blipFill>
        <p:spPr>
          <a:xfrm>
            <a:off x="5363218" y="640080"/>
            <a:ext cx="5796771" cy="5550408"/>
          </a:xfrm>
          <a:prstGeom prst="rect">
            <a:avLst/>
          </a:prstGeom>
        </p:spPr>
      </p:pic>
    </p:spTree>
    <p:extLst>
      <p:ext uri="{BB962C8B-B14F-4D97-AF65-F5344CB8AC3E}">
        <p14:creationId xmlns:p14="http://schemas.microsoft.com/office/powerpoint/2010/main" val="3273001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A3BA-59DC-38DD-B404-0EC3C67480C6}"/>
              </a:ext>
            </a:extLst>
          </p:cNvPr>
          <p:cNvSpPr>
            <a:spLocks noGrp="1"/>
          </p:cNvSpPr>
          <p:nvPr>
            <p:ph type="title"/>
          </p:nvPr>
        </p:nvSpPr>
        <p:spPr/>
        <p:txBody>
          <a:bodyPr/>
          <a:lstStyle/>
          <a:p>
            <a:r>
              <a:rPr lang="en-US"/>
              <a:t>TMP36 to Breadboard</a:t>
            </a:r>
          </a:p>
        </p:txBody>
      </p:sp>
      <p:sp>
        <p:nvSpPr>
          <p:cNvPr id="3" name="Content Placeholder 2">
            <a:extLst>
              <a:ext uri="{FF2B5EF4-FFF2-40B4-BE49-F238E27FC236}">
                <a16:creationId xmlns:a16="http://schemas.microsoft.com/office/drawing/2014/main" id="{E074D265-B2BC-BB57-F23F-6ACA524E18B6}"/>
              </a:ext>
            </a:extLst>
          </p:cNvPr>
          <p:cNvSpPr>
            <a:spLocks noGrp="1"/>
          </p:cNvSpPr>
          <p:nvPr>
            <p:ph idx="1"/>
          </p:nvPr>
        </p:nvSpPr>
        <p:spPr/>
        <p:txBody>
          <a:bodyPr/>
          <a:lstStyle/>
          <a:p>
            <a:endParaRPr lang="en-US">
              <a:hlinkClick r:id="rId2"/>
            </a:endParaRPr>
          </a:p>
          <a:p>
            <a:endParaRPr lang="en-US">
              <a:hlinkClick r:id="rId2"/>
            </a:endParaRPr>
          </a:p>
          <a:p>
            <a:endParaRPr lang="en-US"/>
          </a:p>
        </p:txBody>
      </p:sp>
      <p:sp>
        <p:nvSpPr>
          <p:cNvPr id="11" name="Content Placeholder 2">
            <a:extLst>
              <a:ext uri="{FF2B5EF4-FFF2-40B4-BE49-F238E27FC236}">
                <a16:creationId xmlns:a16="http://schemas.microsoft.com/office/drawing/2014/main" id="{8CB1AD81-D852-D8C4-AF7C-41C7574B159D}"/>
              </a:ext>
            </a:extLst>
          </p:cNvPr>
          <p:cNvSpPr txBox="1">
            <a:spLocks/>
          </p:cNvSpPr>
          <p:nvPr/>
        </p:nvSpPr>
        <p:spPr>
          <a:xfrm>
            <a:off x="435864" y="1863792"/>
            <a:ext cx="4879019" cy="132556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First connect the TMP36 to Female to Male Jumpers as shown below. Note: you can do it without the jumpers by bending the metal ends of the TMP36 as well</a:t>
            </a:r>
          </a:p>
        </p:txBody>
      </p:sp>
      <p:pic>
        <p:nvPicPr>
          <p:cNvPr id="12" name="Picture 11">
            <a:extLst>
              <a:ext uri="{FF2B5EF4-FFF2-40B4-BE49-F238E27FC236}">
                <a16:creationId xmlns:a16="http://schemas.microsoft.com/office/drawing/2014/main" id="{E386B74F-E1B3-0BF6-EDF2-456B3B027D72}"/>
              </a:ext>
            </a:extLst>
          </p:cNvPr>
          <p:cNvPicPr>
            <a:picLocks noChangeAspect="1"/>
          </p:cNvPicPr>
          <p:nvPr/>
        </p:nvPicPr>
        <p:blipFill>
          <a:blip r:embed="rId3"/>
          <a:srcRect l="36785" t="45949" r="26579" b="34722"/>
          <a:stretch/>
        </p:blipFill>
        <p:spPr>
          <a:xfrm>
            <a:off x="838200" y="3215196"/>
            <a:ext cx="4300728" cy="3011865"/>
          </a:xfrm>
          <a:prstGeom prst="rect">
            <a:avLst/>
          </a:prstGeom>
        </p:spPr>
      </p:pic>
      <p:sp>
        <p:nvSpPr>
          <p:cNvPr id="13" name="Content Placeholder 2">
            <a:extLst>
              <a:ext uri="{FF2B5EF4-FFF2-40B4-BE49-F238E27FC236}">
                <a16:creationId xmlns:a16="http://schemas.microsoft.com/office/drawing/2014/main" id="{1F835EF5-126D-2FD6-41FC-6B83562C7173}"/>
              </a:ext>
            </a:extLst>
          </p:cNvPr>
          <p:cNvSpPr txBox="1">
            <a:spLocks/>
          </p:cNvSpPr>
          <p:nvPr/>
        </p:nvSpPr>
        <p:spPr>
          <a:xfrm>
            <a:off x="5416296" y="1828546"/>
            <a:ext cx="4879019" cy="132556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Then connect the male end of the jumps to the dragon tail breadboard as shown below – the blue wire is in row 2 – or pin 0 of the </a:t>
            </a:r>
            <a:r>
              <a:rPr lang="en-US" err="1"/>
              <a:t>microbit</a:t>
            </a:r>
            <a:endParaRPr lang="en-US"/>
          </a:p>
        </p:txBody>
      </p:sp>
      <p:pic>
        <p:nvPicPr>
          <p:cNvPr id="15" name="Picture 14">
            <a:extLst>
              <a:ext uri="{FF2B5EF4-FFF2-40B4-BE49-F238E27FC236}">
                <a16:creationId xmlns:a16="http://schemas.microsoft.com/office/drawing/2014/main" id="{602E5FB6-7A0C-6EB5-CEA8-E5140E2EDE44}"/>
              </a:ext>
            </a:extLst>
          </p:cNvPr>
          <p:cNvPicPr>
            <a:picLocks noChangeAspect="1"/>
          </p:cNvPicPr>
          <p:nvPr/>
        </p:nvPicPr>
        <p:blipFill>
          <a:blip r:embed="rId4"/>
          <a:srcRect l="31475" t="33867" r="13481" b="34400"/>
          <a:stretch/>
        </p:blipFill>
        <p:spPr>
          <a:xfrm>
            <a:off x="6096000" y="3166117"/>
            <a:ext cx="3999805" cy="3060944"/>
          </a:xfrm>
          <a:prstGeom prst="rect">
            <a:avLst/>
          </a:prstGeom>
        </p:spPr>
      </p:pic>
    </p:spTree>
    <p:extLst>
      <p:ext uri="{BB962C8B-B14F-4D97-AF65-F5344CB8AC3E}">
        <p14:creationId xmlns:p14="http://schemas.microsoft.com/office/powerpoint/2010/main" val="2278510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CC0CF-14B5-8579-F492-97CB96550AF9}"/>
              </a:ext>
            </a:extLst>
          </p:cNvPr>
          <p:cNvSpPr>
            <a:spLocks noGrp="1"/>
          </p:cNvSpPr>
          <p:nvPr>
            <p:ph type="title"/>
          </p:nvPr>
        </p:nvSpPr>
        <p:spPr/>
        <p:txBody>
          <a:bodyPr/>
          <a:lstStyle/>
          <a:p>
            <a:r>
              <a:rPr lang="en-US"/>
              <a:t>TMP36 Temperature Sensor</a:t>
            </a:r>
          </a:p>
        </p:txBody>
      </p:sp>
      <p:sp>
        <p:nvSpPr>
          <p:cNvPr id="3" name="Text Placeholder 2">
            <a:extLst>
              <a:ext uri="{FF2B5EF4-FFF2-40B4-BE49-F238E27FC236}">
                <a16:creationId xmlns:a16="http://schemas.microsoft.com/office/drawing/2014/main" id="{D071D0F4-79CA-D28B-8D34-FB6481F0DB24}"/>
              </a:ext>
            </a:extLst>
          </p:cNvPr>
          <p:cNvSpPr>
            <a:spLocks noGrp="1"/>
          </p:cNvSpPr>
          <p:nvPr>
            <p:ph type="body" idx="1"/>
          </p:nvPr>
        </p:nvSpPr>
        <p:spPr/>
        <p:txBody>
          <a:bodyPr/>
          <a:lstStyle/>
          <a:p>
            <a:r>
              <a:rPr lang="en-US"/>
              <a:t>A more accurate temperature sensor</a:t>
            </a:r>
          </a:p>
          <a:p>
            <a:endParaRPr lang="en-US"/>
          </a:p>
          <a:p>
            <a:r>
              <a:rPr lang="en-US">
                <a:hlinkClick r:id="rId2" action="ppaction://hlinksldjump"/>
              </a:rPr>
              <a:t>Return to Contents</a:t>
            </a:r>
            <a:endParaRPr lang="en-US"/>
          </a:p>
        </p:txBody>
      </p:sp>
    </p:spTree>
    <p:extLst>
      <p:ext uri="{BB962C8B-B14F-4D97-AF65-F5344CB8AC3E}">
        <p14:creationId xmlns:p14="http://schemas.microsoft.com/office/powerpoint/2010/main" val="2664097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E52FC-A62F-1888-FBE4-A4E4E037C4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951014-C8FA-5B42-99D7-C1A986C876F4}"/>
              </a:ext>
            </a:extLst>
          </p:cNvPr>
          <p:cNvSpPr>
            <a:spLocks noGrp="1"/>
          </p:cNvSpPr>
          <p:nvPr>
            <p:ph type="title"/>
          </p:nvPr>
        </p:nvSpPr>
        <p:spPr/>
        <p:txBody>
          <a:bodyPr/>
          <a:lstStyle/>
          <a:p>
            <a:r>
              <a:rPr lang="en-US"/>
              <a:t>CHANZON Multicolor LED</a:t>
            </a:r>
          </a:p>
        </p:txBody>
      </p:sp>
      <p:sp>
        <p:nvSpPr>
          <p:cNvPr id="3" name="Text Placeholder 2">
            <a:extLst>
              <a:ext uri="{FF2B5EF4-FFF2-40B4-BE49-F238E27FC236}">
                <a16:creationId xmlns:a16="http://schemas.microsoft.com/office/drawing/2014/main" id="{FB6BAF6E-EA74-CB2C-0C2F-5ED15450F79A}"/>
              </a:ext>
            </a:extLst>
          </p:cNvPr>
          <p:cNvSpPr>
            <a:spLocks noGrp="1"/>
          </p:cNvSpPr>
          <p:nvPr>
            <p:ph type="body" idx="1"/>
          </p:nvPr>
        </p:nvSpPr>
        <p:spPr/>
        <p:txBody>
          <a:bodyPr/>
          <a:lstStyle/>
          <a:p>
            <a:r>
              <a:rPr lang="en-US"/>
              <a:t>A guide on connecting your LED to the </a:t>
            </a:r>
            <a:r>
              <a:rPr lang="en-US" err="1"/>
              <a:t>Micro:bit</a:t>
            </a:r>
            <a:endParaRPr lang="en-US"/>
          </a:p>
          <a:p>
            <a:endParaRPr lang="en-US"/>
          </a:p>
          <a:p>
            <a:r>
              <a:rPr lang="en-US">
                <a:hlinkClick r:id="rId2" action="ppaction://hlinksldjump"/>
              </a:rPr>
              <a:t>Return to Contents</a:t>
            </a:r>
            <a:endParaRPr lang="en-US"/>
          </a:p>
          <a:p>
            <a:endParaRPr lang="en-US"/>
          </a:p>
        </p:txBody>
      </p:sp>
    </p:spTree>
    <p:extLst>
      <p:ext uri="{BB962C8B-B14F-4D97-AF65-F5344CB8AC3E}">
        <p14:creationId xmlns:p14="http://schemas.microsoft.com/office/powerpoint/2010/main" val="663375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69BFC-4F7A-C435-8894-1609161CD7EF}"/>
              </a:ext>
            </a:extLst>
          </p:cNvPr>
          <p:cNvSpPr>
            <a:spLocks noGrp="1"/>
          </p:cNvSpPr>
          <p:nvPr>
            <p:ph type="title"/>
          </p:nvPr>
        </p:nvSpPr>
        <p:spPr>
          <a:xfrm>
            <a:off x="630936" y="639520"/>
            <a:ext cx="3429000" cy="1719072"/>
          </a:xfrm>
        </p:spPr>
        <p:txBody>
          <a:bodyPr anchor="b">
            <a:normAutofit fontScale="90000"/>
          </a:bodyPr>
          <a:lstStyle/>
          <a:p>
            <a:r>
              <a:rPr lang="en-US" sz="5400"/>
              <a:t>Hooking the LED to the </a:t>
            </a:r>
            <a:r>
              <a:rPr lang="en-US" sz="5400" err="1"/>
              <a:t>Micro:bit</a:t>
            </a:r>
            <a:endParaRPr lang="en-US" sz="5400"/>
          </a:p>
        </p:txBody>
      </p:sp>
      <p:sp>
        <p:nvSpPr>
          <p:cNvPr id="3" name="Content Placeholder 2">
            <a:extLst>
              <a:ext uri="{FF2B5EF4-FFF2-40B4-BE49-F238E27FC236}">
                <a16:creationId xmlns:a16="http://schemas.microsoft.com/office/drawing/2014/main" id="{4C3075F3-C91B-65C0-1944-ADDFB31C7535}"/>
              </a:ext>
            </a:extLst>
          </p:cNvPr>
          <p:cNvSpPr>
            <a:spLocks noGrp="1"/>
          </p:cNvSpPr>
          <p:nvPr>
            <p:ph idx="1"/>
          </p:nvPr>
        </p:nvSpPr>
        <p:spPr>
          <a:xfrm>
            <a:off x="630936" y="2807208"/>
            <a:ext cx="3429000" cy="3410712"/>
          </a:xfrm>
        </p:spPr>
        <p:txBody>
          <a:bodyPr anchor="t">
            <a:normAutofit/>
          </a:bodyPr>
          <a:lstStyle/>
          <a:p>
            <a:r>
              <a:rPr lang="en-US" sz="2200"/>
              <a:t>The long pin on the LED connects to the Micro:bit ground pin</a:t>
            </a:r>
          </a:p>
          <a:p>
            <a:r>
              <a:rPr lang="en-US" sz="2200"/>
              <a:t>The LED Colors are the short pins, which we turn on and off with the pins of the Micro:bit</a:t>
            </a:r>
          </a:p>
        </p:txBody>
      </p:sp>
      <p:pic>
        <p:nvPicPr>
          <p:cNvPr id="37" name="Picture 36" descr="A diagram of a circuit board&#10;&#10;AI-generated content may be incorrect.">
            <a:extLst>
              <a:ext uri="{FF2B5EF4-FFF2-40B4-BE49-F238E27FC236}">
                <a16:creationId xmlns:a16="http://schemas.microsoft.com/office/drawing/2014/main" id="{7E952106-2CF4-C302-3F03-11C818C7BD79}"/>
              </a:ext>
            </a:extLst>
          </p:cNvPr>
          <p:cNvPicPr>
            <a:picLocks noChangeAspect="1"/>
          </p:cNvPicPr>
          <p:nvPr/>
        </p:nvPicPr>
        <p:blipFill>
          <a:blip r:embed="rId2"/>
          <a:stretch>
            <a:fillRect/>
          </a:stretch>
        </p:blipFill>
        <p:spPr>
          <a:xfrm>
            <a:off x="4654296" y="960920"/>
            <a:ext cx="6903720" cy="4936159"/>
          </a:xfrm>
          <a:prstGeom prst="rect">
            <a:avLst/>
          </a:prstGeom>
        </p:spPr>
      </p:pic>
    </p:spTree>
    <p:extLst>
      <p:ext uri="{BB962C8B-B14F-4D97-AF65-F5344CB8AC3E}">
        <p14:creationId xmlns:p14="http://schemas.microsoft.com/office/powerpoint/2010/main" val="1648745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9DC21-6ECD-2785-9FA1-D09AABB51C03}"/>
              </a:ext>
            </a:extLst>
          </p:cNvPr>
          <p:cNvSpPr>
            <a:spLocks noGrp="1"/>
          </p:cNvSpPr>
          <p:nvPr>
            <p:ph type="title"/>
          </p:nvPr>
        </p:nvSpPr>
        <p:spPr>
          <a:xfrm>
            <a:off x="411480" y="991443"/>
            <a:ext cx="4443154" cy="1087819"/>
          </a:xfrm>
        </p:spPr>
        <p:txBody>
          <a:bodyPr vert="horz" lIns="91440" tIns="45720" rIns="91440" bIns="45720" rtlCol="0" anchor="b">
            <a:normAutofit/>
          </a:bodyPr>
          <a:lstStyle/>
          <a:p>
            <a:r>
              <a:rPr lang="en-US" sz="3600"/>
              <a:t>Test Code</a:t>
            </a:r>
            <a:endParaRPr lang="en-US" sz="3400" kern="1200">
              <a:solidFill>
                <a:schemeClr val="tx1"/>
              </a:solidFill>
              <a:latin typeface="+mj-lt"/>
              <a:ea typeface="+mj-ea"/>
              <a:cs typeface="+mj-cs"/>
            </a:endParaRPr>
          </a:p>
        </p:txBody>
      </p:sp>
      <p:sp>
        <p:nvSpPr>
          <p:cNvPr id="8" name="TextBox 7">
            <a:extLst>
              <a:ext uri="{FF2B5EF4-FFF2-40B4-BE49-F238E27FC236}">
                <a16:creationId xmlns:a16="http://schemas.microsoft.com/office/drawing/2014/main" id="{86A34AFE-6978-54FD-6453-026C1D65CD56}"/>
              </a:ext>
            </a:extLst>
          </p:cNvPr>
          <p:cNvSpPr txBox="1"/>
          <p:nvPr/>
        </p:nvSpPr>
        <p:spPr>
          <a:xfrm>
            <a:off x="411480" y="2684095"/>
            <a:ext cx="4443154" cy="3492868"/>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a:t>When we send the 1023 signal, we fully turn on the LED.</a:t>
            </a:r>
          </a:p>
          <a:p>
            <a:pPr indent="-228600">
              <a:lnSpc>
                <a:spcPct val="90000"/>
              </a:lnSpc>
              <a:spcAft>
                <a:spcPts val="600"/>
              </a:spcAft>
              <a:buFont typeface="Arial" panose="020B0604020202020204" pitchFamily="34" charset="0"/>
              <a:buChar char="•"/>
            </a:pPr>
            <a:endParaRPr lang="en-US"/>
          </a:p>
          <a:p>
            <a:pPr>
              <a:lnSpc>
                <a:spcPct val="90000"/>
              </a:lnSpc>
              <a:spcAft>
                <a:spcPts val="600"/>
              </a:spcAft>
            </a:pPr>
            <a:r>
              <a:rPr lang="en-US"/>
              <a:t>When we send the 0 signal, we fully turn off the LED.</a:t>
            </a:r>
          </a:p>
          <a:p>
            <a:pPr indent="-228600">
              <a:lnSpc>
                <a:spcPct val="90000"/>
              </a:lnSpc>
              <a:spcAft>
                <a:spcPts val="600"/>
              </a:spcAft>
              <a:buFont typeface="Arial" panose="020B0604020202020204" pitchFamily="34" charset="0"/>
              <a:buChar char="•"/>
            </a:pPr>
            <a:endParaRPr lang="en-US"/>
          </a:p>
          <a:p>
            <a:pPr>
              <a:lnSpc>
                <a:spcPct val="90000"/>
              </a:lnSpc>
              <a:spcAft>
                <a:spcPts val="600"/>
              </a:spcAft>
            </a:pPr>
            <a:r>
              <a:rPr lang="en-US"/>
              <a:t>To control the brightness, change the write value between 0-1023.</a:t>
            </a:r>
          </a:p>
          <a:p>
            <a:pPr>
              <a:lnSpc>
                <a:spcPct val="90000"/>
              </a:lnSpc>
              <a:spcAft>
                <a:spcPts val="600"/>
              </a:spcAft>
            </a:pPr>
            <a:endParaRPr lang="en-US"/>
          </a:p>
          <a:p>
            <a:pPr>
              <a:lnSpc>
                <a:spcPct val="90000"/>
              </a:lnSpc>
              <a:spcAft>
                <a:spcPts val="600"/>
              </a:spcAft>
            </a:pPr>
            <a:r>
              <a:rPr lang="en-US"/>
              <a:t>This code only turns on one pin but just repeat the process with the other LED pins. </a:t>
            </a:r>
          </a:p>
          <a:p>
            <a:pPr>
              <a:lnSpc>
                <a:spcPct val="90000"/>
              </a:lnSpc>
              <a:spcAft>
                <a:spcPts val="600"/>
              </a:spcAft>
            </a:pPr>
            <a:endParaRPr lang="en-US"/>
          </a:p>
          <a:p>
            <a:pPr>
              <a:lnSpc>
                <a:spcPct val="90000"/>
              </a:lnSpc>
              <a:spcAft>
                <a:spcPts val="600"/>
              </a:spcAft>
            </a:pPr>
            <a:r>
              <a:rPr lang="en-US"/>
              <a:t>Here is a </a:t>
            </a:r>
            <a:r>
              <a:rPr lang="en-US">
                <a:hlinkClick r:id="rId2"/>
              </a:rPr>
              <a:t>link to the code</a:t>
            </a:r>
            <a:r>
              <a:rPr lang="en-US"/>
              <a:t>.</a:t>
            </a:r>
          </a:p>
          <a:p>
            <a:pPr>
              <a:lnSpc>
                <a:spcPct val="90000"/>
              </a:lnSpc>
              <a:spcAft>
                <a:spcPts val="600"/>
              </a:spcAft>
            </a:pPr>
            <a:endParaRPr lang="en-US"/>
          </a:p>
        </p:txBody>
      </p:sp>
      <p:pic>
        <p:nvPicPr>
          <p:cNvPr id="7" name="Picture 6" descr="A screenshot of a computer&#10;&#10;AI-generated content may be incorrect.">
            <a:extLst>
              <a:ext uri="{FF2B5EF4-FFF2-40B4-BE49-F238E27FC236}">
                <a16:creationId xmlns:a16="http://schemas.microsoft.com/office/drawing/2014/main" id="{663D1CE5-7E92-CA28-040F-330FC4EEBA45}"/>
              </a:ext>
            </a:extLst>
          </p:cNvPr>
          <p:cNvPicPr>
            <a:picLocks noChangeAspect="1"/>
          </p:cNvPicPr>
          <p:nvPr/>
        </p:nvPicPr>
        <p:blipFill>
          <a:blip r:embed="rId3"/>
          <a:stretch>
            <a:fillRect/>
          </a:stretch>
        </p:blipFill>
        <p:spPr>
          <a:xfrm>
            <a:off x="6336942" y="625683"/>
            <a:ext cx="4538171" cy="5551280"/>
          </a:xfrm>
          <a:prstGeom prst="rect">
            <a:avLst/>
          </a:prstGeom>
        </p:spPr>
      </p:pic>
      <p:sp>
        <p:nvSpPr>
          <p:cNvPr id="9" name="TextBox 8">
            <a:extLst>
              <a:ext uri="{FF2B5EF4-FFF2-40B4-BE49-F238E27FC236}">
                <a16:creationId xmlns:a16="http://schemas.microsoft.com/office/drawing/2014/main" id="{0A77F98C-5592-B712-001B-BF8CFC499A43}"/>
              </a:ext>
            </a:extLst>
          </p:cNvPr>
          <p:cNvSpPr txBox="1"/>
          <p:nvPr/>
        </p:nvSpPr>
        <p:spPr>
          <a:xfrm>
            <a:off x="7013448" y="2285541"/>
            <a:ext cx="928909" cy="369332"/>
          </a:xfrm>
          <a:prstGeom prst="rect">
            <a:avLst/>
          </a:prstGeom>
          <a:noFill/>
        </p:spPr>
        <p:txBody>
          <a:bodyPr wrap="none" rtlCol="0">
            <a:spAutoFit/>
          </a:bodyPr>
          <a:lstStyle/>
          <a:p>
            <a:r>
              <a:rPr lang="en-US" b="1"/>
              <a:t>Full On</a:t>
            </a:r>
          </a:p>
        </p:txBody>
      </p:sp>
      <p:sp>
        <p:nvSpPr>
          <p:cNvPr id="10" name="TextBox 9">
            <a:extLst>
              <a:ext uri="{FF2B5EF4-FFF2-40B4-BE49-F238E27FC236}">
                <a16:creationId xmlns:a16="http://schemas.microsoft.com/office/drawing/2014/main" id="{6BBF6AEB-F115-3825-2D4D-4A09EB16A154}"/>
              </a:ext>
            </a:extLst>
          </p:cNvPr>
          <p:cNvSpPr txBox="1"/>
          <p:nvPr/>
        </p:nvSpPr>
        <p:spPr>
          <a:xfrm>
            <a:off x="7013448" y="4130065"/>
            <a:ext cx="949747" cy="369332"/>
          </a:xfrm>
          <a:prstGeom prst="rect">
            <a:avLst/>
          </a:prstGeom>
          <a:noFill/>
        </p:spPr>
        <p:txBody>
          <a:bodyPr wrap="none" rtlCol="0">
            <a:spAutoFit/>
          </a:bodyPr>
          <a:lstStyle/>
          <a:p>
            <a:r>
              <a:rPr lang="en-US" b="1"/>
              <a:t>Full Off</a:t>
            </a:r>
          </a:p>
        </p:txBody>
      </p:sp>
    </p:spTree>
    <p:extLst>
      <p:ext uri="{BB962C8B-B14F-4D97-AF65-F5344CB8AC3E}">
        <p14:creationId xmlns:p14="http://schemas.microsoft.com/office/powerpoint/2010/main" val="440879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38C48-CC43-0B29-7E7E-DDB26ABDAA9C}"/>
              </a:ext>
            </a:extLst>
          </p:cNvPr>
          <p:cNvSpPr>
            <a:spLocks noGrp="1"/>
          </p:cNvSpPr>
          <p:nvPr>
            <p:ph type="title"/>
          </p:nvPr>
        </p:nvSpPr>
        <p:spPr/>
        <p:txBody>
          <a:bodyPr/>
          <a:lstStyle/>
          <a:p>
            <a:r>
              <a:rPr lang="en-US"/>
              <a:t>Using the Dragon Tail</a:t>
            </a:r>
          </a:p>
        </p:txBody>
      </p:sp>
      <p:pic>
        <p:nvPicPr>
          <p:cNvPr id="13" name="Content Placeholder 12" descr="A hand holding wires on a table&#10;&#10;AI-generated content may be incorrect.">
            <a:extLst>
              <a:ext uri="{FF2B5EF4-FFF2-40B4-BE49-F238E27FC236}">
                <a16:creationId xmlns:a16="http://schemas.microsoft.com/office/drawing/2014/main" id="{C93915B3-0190-10B0-B4BD-A702434E64F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8583" r="17728"/>
          <a:stretch>
            <a:fillRect/>
          </a:stretch>
        </p:blipFill>
        <p:spPr>
          <a:xfrm rot="5400000">
            <a:off x="7253054" y="1197103"/>
            <a:ext cx="1799357" cy="2513546"/>
          </a:xfrm>
        </p:spPr>
      </p:pic>
      <p:pic>
        <p:nvPicPr>
          <p:cNvPr id="15" name="Picture 14" descr="A circuit board with wires&#10;&#10;AI-generated content may be incorrect.">
            <a:extLst>
              <a:ext uri="{FF2B5EF4-FFF2-40B4-BE49-F238E27FC236}">
                <a16:creationId xmlns:a16="http://schemas.microsoft.com/office/drawing/2014/main" id="{9CA71F81-58CB-934C-F997-956372B781D7}"/>
              </a:ext>
            </a:extLst>
          </p:cNvPr>
          <p:cNvPicPr>
            <a:picLocks noChangeAspect="1"/>
          </p:cNvPicPr>
          <p:nvPr/>
        </p:nvPicPr>
        <p:blipFill>
          <a:blip r:embed="rId3">
            <a:extLst>
              <a:ext uri="{28A0092B-C50C-407E-A947-70E740481C1C}">
                <a14:useLocalDpi xmlns:a14="http://schemas.microsoft.com/office/drawing/2010/main" val="0"/>
              </a:ext>
            </a:extLst>
          </a:blip>
          <a:srcRect l="43368" t="26096" r="29527" b="7299"/>
          <a:stretch>
            <a:fillRect/>
          </a:stretch>
        </p:blipFill>
        <p:spPr>
          <a:xfrm rot="5400000">
            <a:off x="1798609" y="2504068"/>
            <a:ext cx="2748718" cy="5065776"/>
          </a:xfrm>
          <a:prstGeom prst="rect">
            <a:avLst/>
          </a:prstGeom>
        </p:spPr>
      </p:pic>
      <p:sp>
        <p:nvSpPr>
          <p:cNvPr id="17" name="TextBox 16">
            <a:extLst>
              <a:ext uri="{FF2B5EF4-FFF2-40B4-BE49-F238E27FC236}">
                <a16:creationId xmlns:a16="http://schemas.microsoft.com/office/drawing/2014/main" id="{E2544259-A371-21B8-3FE0-4DB084F0CCA5}"/>
              </a:ext>
            </a:extLst>
          </p:cNvPr>
          <p:cNvSpPr txBox="1"/>
          <p:nvPr/>
        </p:nvSpPr>
        <p:spPr>
          <a:xfrm>
            <a:off x="996695" y="1554480"/>
            <a:ext cx="4299347" cy="1200329"/>
          </a:xfrm>
          <a:prstGeom prst="rect">
            <a:avLst/>
          </a:prstGeom>
          <a:noFill/>
        </p:spPr>
        <p:txBody>
          <a:bodyPr wrap="square" rtlCol="0">
            <a:spAutoFit/>
          </a:bodyPr>
          <a:lstStyle/>
          <a:p>
            <a:r>
              <a:rPr lang="en-US"/>
              <a:t>First connect the CHANZON multicolor LED to Female to Male Jumpers as shown below. Note: you can do it without the jumpers by bending the metal ends of the LED as well</a:t>
            </a:r>
          </a:p>
        </p:txBody>
      </p:sp>
      <p:sp>
        <p:nvSpPr>
          <p:cNvPr id="20" name="TextBox 19">
            <a:extLst>
              <a:ext uri="{FF2B5EF4-FFF2-40B4-BE49-F238E27FC236}">
                <a16:creationId xmlns:a16="http://schemas.microsoft.com/office/drawing/2014/main" id="{BDDE8A1E-7F26-C82B-486E-22F9B5220A75}"/>
              </a:ext>
            </a:extLst>
          </p:cNvPr>
          <p:cNvSpPr txBox="1"/>
          <p:nvPr/>
        </p:nvSpPr>
        <p:spPr>
          <a:xfrm>
            <a:off x="5954409" y="3353554"/>
            <a:ext cx="6094476" cy="3139321"/>
          </a:xfrm>
          <a:prstGeom prst="rect">
            <a:avLst/>
          </a:prstGeom>
          <a:noFill/>
        </p:spPr>
        <p:txBody>
          <a:bodyPr wrap="square">
            <a:spAutoFit/>
          </a:bodyPr>
          <a:lstStyle/>
          <a:p>
            <a:r>
              <a:rPr lang="en-US"/>
              <a:t>Then connect the male end of the jumps to the dragon tail breadboard as shown below:</a:t>
            </a:r>
          </a:p>
          <a:p>
            <a:pPr marL="285750" indent="-285750">
              <a:buFont typeface="Arial" panose="020B0604020202020204" pitchFamily="34" charset="0"/>
              <a:buChar char="•"/>
            </a:pPr>
            <a:r>
              <a:rPr lang="en-US"/>
              <a:t>The red wire controlling the red LED connects to row 2 of the breadboard, pin 0 of the </a:t>
            </a:r>
            <a:r>
              <a:rPr lang="en-US" err="1"/>
              <a:t>Micro:bit</a:t>
            </a:r>
            <a:endParaRPr lang="en-US"/>
          </a:p>
          <a:p>
            <a:pPr marL="285750" indent="-285750">
              <a:buFont typeface="Arial" panose="020B0604020202020204" pitchFamily="34" charset="0"/>
              <a:buChar char="•"/>
            </a:pPr>
            <a:r>
              <a:rPr lang="en-US"/>
              <a:t>The green wire controlling the green LED connects to row 3 of the breadboard, pin 1 of the </a:t>
            </a:r>
            <a:r>
              <a:rPr lang="en-US" err="1"/>
              <a:t>Micro:bit</a:t>
            </a:r>
            <a:endParaRPr lang="en-US"/>
          </a:p>
          <a:p>
            <a:pPr marL="285750" indent="-285750">
              <a:buFont typeface="Arial" panose="020B0604020202020204" pitchFamily="34" charset="0"/>
              <a:buChar char="•"/>
            </a:pPr>
            <a:r>
              <a:rPr lang="en-US"/>
              <a:t>The blue wire controlling the blue LED connects to row 4 of the breadboard, pin 2 of the </a:t>
            </a:r>
            <a:r>
              <a:rPr lang="en-US" err="1"/>
              <a:t>Micro:bit</a:t>
            </a:r>
            <a:endParaRPr lang="en-US"/>
          </a:p>
          <a:p>
            <a:pPr marL="285750" indent="-285750">
              <a:buFont typeface="Arial" panose="020B0604020202020204" pitchFamily="34" charset="0"/>
              <a:buChar char="•"/>
            </a:pPr>
            <a:r>
              <a:rPr lang="en-US"/>
              <a:t>The black wire is the ground, connecting to the blue(negative) rail on the breadboard, ground pin on the </a:t>
            </a:r>
            <a:r>
              <a:rPr lang="en-US" err="1"/>
              <a:t>Micro:bit</a:t>
            </a:r>
            <a:endParaRPr lang="en-US"/>
          </a:p>
        </p:txBody>
      </p:sp>
    </p:spTree>
    <p:extLst>
      <p:ext uri="{BB962C8B-B14F-4D97-AF65-F5344CB8AC3E}">
        <p14:creationId xmlns:p14="http://schemas.microsoft.com/office/powerpoint/2010/main" val="3438970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A4E54-7CE9-9914-F172-AED115E0A0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4F45F-DB04-B68C-4AB0-C4BB2A4FAD4E}"/>
              </a:ext>
            </a:extLst>
          </p:cNvPr>
          <p:cNvSpPr>
            <a:spLocks noGrp="1"/>
          </p:cNvSpPr>
          <p:nvPr>
            <p:ph type="title"/>
          </p:nvPr>
        </p:nvSpPr>
        <p:spPr/>
        <p:txBody>
          <a:bodyPr/>
          <a:lstStyle/>
          <a:p>
            <a:r>
              <a:rPr lang="en-US"/>
              <a:t>External Audio Devices</a:t>
            </a:r>
          </a:p>
        </p:txBody>
      </p:sp>
      <p:sp>
        <p:nvSpPr>
          <p:cNvPr id="3" name="Text Placeholder 2">
            <a:extLst>
              <a:ext uri="{FF2B5EF4-FFF2-40B4-BE49-F238E27FC236}">
                <a16:creationId xmlns:a16="http://schemas.microsoft.com/office/drawing/2014/main" id="{73BFF9D6-2206-AC5A-9758-8D601C2A0D4A}"/>
              </a:ext>
            </a:extLst>
          </p:cNvPr>
          <p:cNvSpPr>
            <a:spLocks noGrp="1"/>
          </p:cNvSpPr>
          <p:nvPr>
            <p:ph type="body" idx="1"/>
          </p:nvPr>
        </p:nvSpPr>
        <p:spPr/>
        <p:txBody>
          <a:bodyPr/>
          <a:lstStyle/>
          <a:p>
            <a:r>
              <a:rPr lang="en-US"/>
              <a:t>A guide on letting the world hear your feedback</a:t>
            </a:r>
          </a:p>
          <a:p>
            <a:endParaRPr lang="en-US"/>
          </a:p>
          <a:p>
            <a:r>
              <a:rPr lang="en-US">
                <a:hlinkClick r:id="rId2" action="ppaction://hlinksldjump"/>
              </a:rPr>
              <a:t>Return to Contents</a:t>
            </a:r>
            <a:endParaRPr lang="en-US"/>
          </a:p>
          <a:p>
            <a:endParaRPr lang="en-US"/>
          </a:p>
        </p:txBody>
      </p:sp>
    </p:spTree>
    <p:extLst>
      <p:ext uri="{BB962C8B-B14F-4D97-AF65-F5344CB8AC3E}">
        <p14:creationId xmlns:p14="http://schemas.microsoft.com/office/powerpoint/2010/main" val="2618154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0717E-3DA8-DD66-47B6-4A2933CD36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586907-07CC-E541-5E9E-D04DA94B1A36}"/>
              </a:ext>
            </a:extLst>
          </p:cNvPr>
          <p:cNvSpPr>
            <a:spLocks noGrp="1"/>
          </p:cNvSpPr>
          <p:nvPr>
            <p:ph type="title"/>
          </p:nvPr>
        </p:nvSpPr>
        <p:spPr>
          <a:xfrm>
            <a:off x="630936" y="639520"/>
            <a:ext cx="3429000" cy="1719072"/>
          </a:xfrm>
        </p:spPr>
        <p:txBody>
          <a:bodyPr anchor="b">
            <a:normAutofit/>
          </a:bodyPr>
          <a:lstStyle/>
          <a:p>
            <a:r>
              <a:rPr lang="en-US" sz="3800"/>
              <a:t>How to Connect an Audio Jack to </a:t>
            </a:r>
            <a:r>
              <a:rPr lang="en-US" sz="3800" err="1"/>
              <a:t>Micro:bit</a:t>
            </a:r>
            <a:endParaRPr lang="en-US" sz="3800"/>
          </a:p>
        </p:txBody>
      </p:sp>
      <p:sp>
        <p:nvSpPr>
          <p:cNvPr id="5" name="Content Placeholder 4">
            <a:extLst>
              <a:ext uri="{FF2B5EF4-FFF2-40B4-BE49-F238E27FC236}">
                <a16:creationId xmlns:a16="http://schemas.microsoft.com/office/drawing/2014/main" id="{B069FB6B-73D4-DA2A-5BD4-2831BA015DAD}"/>
              </a:ext>
            </a:extLst>
          </p:cNvPr>
          <p:cNvSpPr>
            <a:spLocks noGrp="1"/>
          </p:cNvSpPr>
          <p:nvPr>
            <p:ph idx="1"/>
          </p:nvPr>
        </p:nvSpPr>
        <p:spPr>
          <a:xfrm>
            <a:off x="630936" y="2807208"/>
            <a:ext cx="3429000" cy="3410712"/>
          </a:xfrm>
        </p:spPr>
        <p:txBody>
          <a:bodyPr anchor="t">
            <a:normAutofit/>
          </a:bodyPr>
          <a:lstStyle/>
          <a:p>
            <a:r>
              <a:rPr lang="en-US" sz="2200">
                <a:effectLst/>
                <a:latin typeface="Calibri" panose="020F0502020204030204" pitchFamily="34" charset="0"/>
                <a:ea typeface="Calibri" panose="020F0502020204030204" pitchFamily="34" charset="0"/>
                <a:cs typeface="Arial" panose="020B0604020202020204" pitchFamily="34" charset="0"/>
              </a:rPr>
              <a:t>When we want to create an audio output using the </a:t>
            </a:r>
            <a:r>
              <a:rPr lang="en-US" sz="2200" err="1">
                <a:effectLst/>
                <a:latin typeface="Calibri" panose="020F0502020204030204" pitchFamily="34" charset="0"/>
                <a:ea typeface="Calibri" panose="020F0502020204030204" pitchFamily="34" charset="0"/>
                <a:cs typeface="Arial" panose="020B0604020202020204" pitchFamily="34" charset="0"/>
              </a:rPr>
              <a:t>Micro:bit</a:t>
            </a:r>
            <a:r>
              <a:rPr lang="en-US" sz="2200">
                <a:effectLst/>
                <a:latin typeface="Calibri" panose="020F0502020204030204" pitchFamily="34" charset="0"/>
                <a:ea typeface="Calibri" panose="020F0502020204030204" pitchFamily="34" charset="0"/>
                <a:cs typeface="Arial" panose="020B0604020202020204" pitchFamily="34" charset="0"/>
              </a:rPr>
              <a:t>, we connect the outermost ring of the audio jack to pin 0, and the innermost ring to the ground pin</a:t>
            </a:r>
          </a:p>
          <a:p>
            <a:endParaRPr lang="en-US" sz="2200"/>
          </a:p>
        </p:txBody>
      </p:sp>
      <p:pic>
        <p:nvPicPr>
          <p:cNvPr id="8" name="Picture 7">
            <a:extLst>
              <a:ext uri="{FF2B5EF4-FFF2-40B4-BE49-F238E27FC236}">
                <a16:creationId xmlns:a16="http://schemas.microsoft.com/office/drawing/2014/main" id="{CCF4E93C-DB80-2EF4-5BEE-249C0E847C4D}"/>
              </a:ext>
            </a:extLst>
          </p:cNvPr>
          <p:cNvPicPr>
            <a:picLocks noChangeAspect="1"/>
          </p:cNvPicPr>
          <p:nvPr/>
        </p:nvPicPr>
        <p:blipFill>
          <a:blip r:embed="rId2"/>
          <a:stretch>
            <a:fillRect/>
          </a:stretch>
        </p:blipFill>
        <p:spPr>
          <a:xfrm>
            <a:off x="4586838" y="1700784"/>
            <a:ext cx="7513054" cy="3588167"/>
          </a:xfrm>
          <a:prstGeom prst="rect">
            <a:avLst/>
          </a:prstGeom>
        </p:spPr>
      </p:pic>
    </p:spTree>
    <p:extLst>
      <p:ext uri="{BB962C8B-B14F-4D97-AF65-F5344CB8AC3E}">
        <p14:creationId xmlns:p14="http://schemas.microsoft.com/office/powerpoint/2010/main" val="1831921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AB950-0A19-DF34-D0C4-DFD41FEE67A4}"/>
              </a:ext>
            </a:extLst>
          </p:cNvPr>
          <p:cNvSpPr>
            <a:spLocks noGrp="1"/>
          </p:cNvSpPr>
          <p:nvPr>
            <p:ph type="title"/>
          </p:nvPr>
        </p:nvSpPr>
        <p:spPr>
          <a:xfrm>
            <a:off x="838200" y="365125"/>
            <a:ext cx="8223504" cy="1325563"/>
          </a:xfrm>
        </p:spPr>
        <p:txBody>
          <a:bodyPr/>
          <a:lstStyle/>
          <a:p>
            <a:r>
              <a:rPr lang="en-US"/>
              <a:t>Using an adapter for audio connections</a:t>
            </a:r>
          </a:p>
        </p:txBody>
      </p:sp>
      <p:sp>
        <p:nvSpPr>
          <p:cNvPr id="3" name="Content Placeholder 2">
            <a:extLst>
              <a:ext uri="{FF2B5EF4-FFF2-40B4-BE49-F238E27FC236}">
                <a16:creationId xmlns:a16="http://schemas.microsoft.com/office/drawing/2014/main" id="{BA4FA304-4B3C-A0C8-8CD7-5120B3B603F0}"/>
              </a:ext>
            </a:extLst>
          </p:cNvPr>
          <p:cNvSpPr>
            <a:spLocks noGrp="1"/>
          </p:cNvSpPr>
          <p:nvPr>
            <p:ph idx="1"/>
          </p:nvPr>
        </p:nvSpPr>
        <p:spPr>
          <a:xfrm>
            <a:off x="838200" y="1825625"/>
            <a:ext cx="4401312" cy="1905128"/>
          </a:xfrm>
        </p:spPr>
        <p:txBody>
          <a:bodyPr>
            <a:normAutofit lnSpcReduction="10000"/>
          </a:bodyPr>
          <a:lstStyle/>
          <a:p>
            <a:r>
              <a:rPr lang="en-US"/>
              <a:t>To make it easier to use headphones or speakers that have an audio jack for the </a:t>
            </a:r>
            <a:r>
              <a:rPr lang="en-US" err="1"/>
              <a:t>Micro:bit</a:t>
            </a:r>
            <a:r>
              <a:rPr lang="en-US"/>
              <a:t>, use the provided adapter</a:t>
            </a:r>
          </a:p>
        </p:txBody>
      </p:sp>
      <p:pic>
        <p:nvPicPr>
          <p:cNvPr id="6" name="Picture 5" descr="A black and green electrical plug&#10;&#10;AI-generated content may be incorrect.">
            <a:extLst>
              <a:ext uri="{FF2B5EF4-FFF2-40B4-BE49-F238E27FC236}">
                <a16:creationId xmlns:a16="http://schemas.microsoft.com/office/drawing/2014/main" id="{D051802B-6478-EDF0-9B20-94FED5400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077" y="3609009"/>
            <a:ext cx="4015531" cy="3011648"/>
          </a:xfrm>
          <a:prstGeom prst="rect">
            <a:avLst/>
          </a:prstGeom>
        </p:spPr>
      </p:pic>
      <p:pic>
        <p:nvPicPr>
          <p:cNvPr id="8" name="Picture 7" descr="A circuit board with wires and wires&#10;&#10;AI-generated content may be incorrect.">
            <a:extLst>
              <a:ext uri="{FF2B5EF4-FFF2-40B4-BE49-F238E27FC236}">
                <a16:creationId xmlns:a16="http://schemas.microsoft.com/office/drawing/2014/main" id="{1B784A8B-8776-9307-CB51-1B0D21489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848" y="3609009"/>
            <a:ext cx="4074670" cy="3056002"/>
          </a:xfrm>
          <a:prstGeom prst="rect">
            <a:avLst/>
          </a:prstGeom>
        </p:spPr>
      </p:pic>
      <p:sp>
        <p:nvSpPr>
          <p:cNvPr id="10" name="TextBox 9">
            <a:extLst>
              <a:ext uri="{FF2B5EF4-FFF2-40B4-BE49-F238E27FC236}">
                <a16:creationId xmlns:a16="http://schemas.microsoft.com/office/drawing/2014/main" id="{D432F0AA-2A48-5480-FFF5-16DA67C46FB3}"/>
              </a:ext>
            </a:extLst>
          </p:cNvPr>
          <p:cNvSpPr txBox="1"/>
          <p:nvPr/>
        </p:nvSpPr>
        <p:spPr>
          <a:xfrm>
            <a:off x="5900166" y="1426779"/>
            <a:ext cx="6094476" cy="1815882"/>
          </a:xfrm>
          <a:prstGeom prst="rect">
            <a:avLst/>
          </a:prstGeom>
          <a:noFill/>
        </p:spPr>
        <p:txBody>
          <a:bodyPr wrap="square">
            <a:spAutoFit/>
          </a:bodyPr>
          <a:lstStyle/>
          <a:p>
            <a:pPr marL="457200" indent="-457200">
              <a:buFont typeface="Arial" panose="020B0604020202020204" pitchFamily="34" charset="0"/>
              <a:buChar char="•"/>
            </a:pPr>
            <a:r>
              <a:rPr lang="en-US" sz="2800"/>
              <a:t>Connect the left and right pins of the adapter to pin 0 on your </a:t>
            </a:r>
            <a:r>
              <a:rPr lang="en-US" sz="2800" err="1"/>
              <a:t>Micro:bit</a:t>
            </a:r>
            <a:r>
              <a:rPr lang="en-US" sz="2800"/>
              <a:t> and connect the ground pin to the – pin on your </a:t>
            </a:r>
            <a:r>
              <a:rPr lang="en-US" sz="2800" err="1"/>
              <a:t>Micro:bit</a:t>
            </a:r>
            <a:endParaRPr lang="en-US" sz="2800"/>
          </a:p>
        </p:txBody>
      </p:sp>
    </p:spTree>
    <p:extLst>
      <p:ext uri="{BB962C8B-B14F-4D97-AF65-F5344CB8AC3E}">
        <p14:creationId xmlns:p14="http://schemas.microsoft.com/office/powerpoint/2010/main" val="3334748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B08C5-0EE5-3792-FA99-06984E12CB9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627277B-2954-3438-BBD2-5BB5055EA54F}"/>
              </a:ext>
            </a:extLst>
          </p:cNvPr>
          <p:cNvSpPr>
            <a:spLocks noGrp="1"/>
          </p:cNvSpPr>
          <p:nvPr>
            <p:ph type="title"/>
          </p:nvPr>
        </p:nvSpPr>
        <p:spPr>
          <a:xfrm>
            <a:off x="630936" y="639520"/>
            <a:ext cx="3429000" cy="1719072"/>
          </a:xfrm>
        </p:spPr>
        <p:txBody>
          <a:bodyPr anchor="b">
            <a:normAutofit/>
          </a:bodyPr>
          <a:lstStyle/>
          <a:p>
            <a:r>
              <a:rPr lang="en-US" sz="3800"/>
              <a:t>How to Connect a Speaker to </a:t>
            </a:r>
            <a:r>
              <a:rPr lang="en-US" sz="3800" err="1"/>
              <a:t>Micro:bit</a:t>
            </a:r>
            <a:endParaRPr lang="en-US" sz="3800"/>
          </a:p>
        </p:txBody>
      </p:sp>
      <p:sp>
        <p:nvSpPr>
          <p:cNvPr id="5" name="Content Placeholder 4">
            <a:extLst>
              <a:ext uri="{FF2B5EF4-FFF2-40B4-BE49-F238E27FC236}">
                <a16:creationId xmlns:a16="http://schemas.microsoft.com/office/drawing/2014/main" id="{CE5994FA-4925-65F9-1611-F3C57EB29D32}"/>
              </a:ext>
            </a:extLst>
          </p:cNvPr>
          <p:cNvSpPr>
            <a:spLocks noGrp="1"/>
          </p:cNvSpPr>
          <p:nvPr>
            <p:ph idx="1"/>
          </p:nvPr>
        </p:nvSpPr>
        <p:spPr>
          <a:xfrm>
            <a:off x="630936" y="2807208"/>
            <a:ext cx="3429000" cy="3410712"/>
          </a:xfrm>
        </p:spPr>
        <p:txBody>
          <a:bodyPr anchor="t">
            <a:normAutofit/>
          </a:bodyPr>
          <a:lstStyle/>
          <a:p>
            <a:r>
              <a:rPr lang="en-US" sz="2200">
                <a:effectLst/>
                <a:latin typeface="Calibri" panose="020F0502020204030204" pitchFamily="34" charset="0"/>
                <a:ea typeface="Calibri" panose="020F0502020204030204" pitchFamily="34" charset="0"/>
                <a:cs typeface="Arial" panose="020B0604020202020204" pitchFamily="34" charset="0"/>
              </a:rPr>
              <a:t>When we want to create an audio output using the </a:t>
            </a:r>
            <a:r>
              <a:rPr lang="en-US" sz="2200" err="1">
                <a:effectLst/>
                <a:latin typeface="Calibri" panose="020F0502020204030204" pitchFamily="34" charset="0"/>
                <a:ea typeface="Calibri" panose="020F0502020204030204" pitchFamily="34" charset="0"/>
                <a:cs typeface="Arial" panose="020B0604020202020204" pitchFamily="34" charset="0"/>
              </a:rPr>
              <a:t>Micro:bit</a:t>
            </a:r>
            <a:r>
              <a:rPr lang="en-US" sz="2200">
                <a:effectLst/>
                <a:latin typeface="Calibri" panose="020F0502020204030204" pitchFamily="34" charset="0"/>
                <a:ea typeface="Calibri" panose="020F0502020204030204" pitchFamily="34" charset="0"/>
                <a:cs typeface="Arial" panose="020B0604020202020204" pitchFamily="34" charset="0"/>
              </a:rPr>
              <a:t>, we connect the red wire of the speaker to pin 0 and the black wire of the speaker to the ground pin</a:t>
            </a:r>
          </a:p>
          <a:p>
            <a:endParaRPr lang="en-US" sz="2200"/>
          </a:p>
        </p:txBody>
      </p:sp>
      <p:pic>
        <p:nvPicPr>
          <p:cNvPr id="3" name="Picture 2">
            <a:extLst>
              <a:ext uri="{FF2B5EF4-FFF2-40B4-BE49-F238E27FC236}">
                <a16:creationId xmlns:a16="http://schemas.microsoft.com/office/drawing/2014/main" id="{9871A762-74F9-6E38-4BEB-81A29CE8DE8C}"/>
              </a:ext>
            </a:extLst>
          </p:cNvPr>
          <p:cNvPicPr>
            <a:picLocks noChangeAspect="1"/>
          </p:cNvPicPr>
          <p:nvPr/>
        </p:nvPicPr>
        <p:blipFill>
          <a:blip r:embed="rId2"/>
          <a:stretch>
            <a:fillRect/>
          </a:stretch>
        </p:blipFill>
        <p:spPr>
          <a:xfrm>
            <a:off x="4352732" y="1464282"/>
            <a:ext cx="7306695" cy="4753638"/>
          </a:xfrm>
          <a:prstGeom prst="rect">
            <a:avLst/>
          </a:prstGeom>
        </p:spPr>
      </p:pic>
    </p:spTree>
    <p:extLst>
      <p:ext uri="{BB962C8B-B14F-4D97-AF65-F5344CB8AC3E}">
        <p14:creationId xmlns:p14="http://schemas.microsoft.com/office/powerpoint/2010/main" val="112658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A92BA-4BFB-DBD6-9490-CF5F41ED6B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AB433-8E73-9273-AA60-726E1EAD9197}"/>
              </a:ext>
            </a:extLst>
          </p:cNvPr>
          <p:cNvSpPr>
            <a:spLocks noGrp="1"/>
          </p:cNvSpPr>
          <p:nvPr>
            <p:ph type="title"/>
          </p:nvPr>
        </p:nvSpPr>
        <p:spPr>
          <a:xfrm>
            <a:off x="411480" y="991443"/>
            <a:ext cx="4443154" cy="1087819"/>
          </a:xfrm>
        </p:spPr>
        <p:txBody>
          <a:bodyPr vert="horz" lIns="91440" tIns="45720" rIns="91440" bIns="45720" rtlCol="0" anchor="b">
            <a:normAutofit/>
          </a:bodyPr>
          <a:lstStyle/>
          <a:p>
            <a:r>
              <a:rPr lang="en-US" sz="3600"/>
              <a:t>Test Code</a:t>
            </a:r>
            <a:endParaRPr lang="en-US" sz="3400" kern="1200">
              <a:solidFill>
                <a:schemeClr val="tx1"/>
              </a:solidFill>
              <a:latin typeface="+mj-lt"/>
              <a:ea typeface="+mj-ea"/>
              <a:cs typeface="+mj-cs"/>
            </a:endParaRPr>
          </a:p>
        </p:txBody>
      </p:sp>
      <p:sp>
        <p:nvSpPr>
          <p:cNvPr id="8" name="TextBox 7">
            <a:extLst>
              <a:ext uri="{FF2B5EF4-FFF2-40B4-BE49-F238E27FC236}">
                <a16:creationId xmlns:a16="http://schemas.microsoft.com/office/drawing/2014/main" id="{8D88CC2E-22DB-8AEB-D464-DE7B16415224}"/>
              </a:ext>
            </a:extLst>
          </p:cNvPr>
          <p:cNvSpPr txBox="1"/>
          <p:nvPr/>
        </p:nvSpPr>
        <p:spPr>
          <a:xfrm>
            <a:off x="411480" y="2509120"/>
            <a:ext cx="4443154" cy="2840120"/>
          </a:xfrm>
          <a:prstGeom prst="rect">
            <a:avLst/>
          </a:prstGeom>
        </p:spPr>
        <p:txBody>
          <a:bodyPr vert="horz" lIns="91440" tIns="45720" rIns="91440" bIns="45720" rtlCol="0" anchor="t">
            <a:normAutofit fontScale="92500" lnSpcReduction="20000"/>
          </a:bodyPr>
          <a:lstStyle/>
          <a:p>
            <a:pPr>
              <a:lnSpc>
                <a:spcPct val="90000"/>
              </a:lnSpc>
              <a:spcAft>
                <a:spcPts val="600"/>
              </a:spcAft>
            </a:pPr>
            <a:r>
              <a:rPr lang="en-US"/>
              <a:t>To play audio out of the </a:t>
            </a:r>
            <a:r>
              <a:rPr lang="en-US" err="1"/>
              <a:t>Micro:bit</a:t>
            </a:r>
            <a:r>
              <a:rPr lang="en-US"/>
              <a:t>, we go into the music section of block code and scroll down to “Melody Advanced”. Click and drag play in background to play audio out of pin 0.</a:t>
            </a:r>
          </a:p>
          <a:p>
            <a:pPr>
              <a:lnSpc>
                <a:spcPct val="90000"/>
              </a:lnSpc>
              <a:spcAft>
                <a:spcPts val="600"/>
              </a:spcAft>
            </a:pPr>
            <a:r>
              <a:rPr lang="en-US">
                <a:ea typeface="Calibri"/>
                <a:cs typeface="Calibri"/>
              </a:rPr>
              <a:t>Then we scroll even further to the very bottom of the music section and use "set built-in speaker off" on start.</a:t>
            </a:r>
          </a:p>
          <a:p>
            <a:pPr>
              <a:lnSpc>
                <a:spcPct val="90000"/>
              </a:lnSpc>
              <a:spcAft>
                <a:spcPts val="600"/>
              </a:spcAft>
            </a:pPr>
            <a:endParaRPr lang="en-US"/>
          </a:p>
          <a:p>
            <a:pPr>
              <a:lnSpc>
                <a:spcPct val="90000"/>
              </a:lnSpc>
              <a:spcAft>
                <a:spcPts val="600"/>
              </a:spcAft>
            </a:pPr>
            <a:r>
              <a:rPr lang="en-US"/>
              <a:t>This code plays a melody out the speaker when button A is pressed.</a:t>
            </a:r>
            <a:endParaRPr lang="en-US">
              <a:ea typeface="Calibri"/>
              <a:cs typeface="Calibri"/>
            </a:endParaRPr>
          </a:p>
          <a:p>
            <a:pPr>
              <a:lnSpc>
                <a:spcPct val="90000"/>
              </a:lnSpc>
              <a:spcAft>
                <a:spcPts val="600"/>
              </a:spcAft>
            </a:pPr>
            <a:endParaRPr lang="en-US"/>
          </a:p>
          <a:p>
            <a:pPr>
              <a:lnSpc>
                <a:spcPct val="90000"/>
              </a:lnSpc>
              <a:spcAft>
                <a:spcPts val="600"/>
              </a:spcAft>
            </a:pPr>
            <a:r>
              <a:rPr lang="en-US"/>
              <a:t>Here is a </a:t>
            </a:r>
            <a:r>
              <a:rPr lang="en-US">
                <a:hlinkClick r:id="rId2"/>
              </a:rPr>
              <a:t>link to the test code.</a:t>
            </a:r>
            <a:endParaRPr lang="en-US"/>
          </a:p>
          <a:p>
            <a:pPr>
              <a:lnSpc>
                <a:spcPct val="90000"/>
              </a:lnSpc>
              <a:spcAft>
                <a:spcPts val="600"/>
              </a:spcAft>
            </a:pPr>
            <a:endParaRPr lang="en-US"/>
          </a:p>
        </p:txBody>
      </p:sp>
      <p:pic>
        <p:nvPicPr>
          <p:cNvPr id="3" name="Picture 2" descr="A screenshot of a computer screen&#10;&#10;AI-generated content may be incorrect.">
            <a:extLst>
              <a:ext uri="{FF2B5EF4-FFF2-40B4-BE49-F238E27FC236}">
                <a16:creationId xmlns:a16="http://schemas.microsoft.com/office/drawing/2014/main" id="{87C4B368-638C-A0C0-6C21-A8BD68A9833F}"/>
              </a:ext>
            </a:extLst>
          </p:cNvPr>
          <p:cNvPicPr>
            <a:picLocks noChangeAspect="1"/>
          </p:cNvPicPr>
          <p:nvPr/>
        </p:nvPicPr>
        <p:blipFill>
          <a:blip r:embed="rId3"/>
          <a:stretch>
            <a:fillRect/>
          </a:stretch>
        </p:blipFill>
        <p:spPr>
          <a:xfrm>
            <a:off x="6098703" y="2223058"/>
            <a:ext cx="5019675" cy="3400425"/>
          </a:xfrm>
          <a:prstGeom prst="rect">
            <a:avLst/>
          </a:prstGeom>
        </p:spPr>
      </p:pic>
    </p:spTree>
    <p:extLst>
      <p:ext uri="{BB962C8B-B14F-4D97-AF65-F5344CB8AC3E}">
        <p14:creationId xmlns:p14="http://schemas.microsoft.com/office/powerpoint/2010/main" val="3571401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120A7-EE67-71F7-D570-5B20959C1C9B}"/>
              </a:ext>
            </a:extLst>
          </p:cNvPr>
          <p:cNvSpPr>
            <a:spLocks noGrp="1"/>
          </p:cNvSpPr>
          <p:nvPr>
            <p:ph type="title"/>
          </p:nvPr>
        </p:nvSpPr>
        <p:spPr/>
        <p:txBody>
          <a:bodyPr/>
          <a:lstStyle/>
          <a:p>
            <a:r>
              <a:rPr lang="en-US"/>
              <a:t>Further Information</a:t>
            </a:r>
          </a:p>
        </p:txBody>
      </p:sp>
      <p:sp>
        <p:nvSpPr>
          <p:cNvPr id="3" name="Content Placeholder 2">
            <a:extLst>
              <a:ext uri="{FF2B5EF4-FFF2-40B4-BE49-F238E27FC236}">
                <a16:creationId xmlns:a16="http://schemas.microsoft.com/office/drawing/2014/main" id="{BEB41C9F-9D40-0190-DA27-D77B9F4C3342}"/>
              </a:ext>
            </a:extLst>
          </p:cNvPr>
          <p:cNvSpPr>
            <a:spLocks noGrp="1"/>
          </p:cNvSpPr>
          <p:nvPr>
            <p:ph idx="1"/>
          </p:nvPr>
        </p:nvSpPr>
        <p:spPr>
          <a:xfrm>
            <a:off x="838200" y="1825625"/>
            <a:ext cx="6696456" cy="4351338"/>
          </a:xfrm>
        </p:spPr>
        <p:txBody>
          <a:bodyPr/>
          <a:lstStyle/>
          <a:p>
            <a:r>
              <a:rPr lang="en-US"/>
              <a:t>Make sure that you only use pin 0 for audio outputs, as this is the only pin we can produce audio from.</a:t>
            </a:r>
          </a:p>
          <a:p>
            <a:r>
              <a:rPr lang="en-US"/>
              <a:t>If you would like to know more about using audio with the </a:t>
            </a:r>
            <a:r>
              <a:rPr lang="en-US" err="1"/>
              <a:t>Micro:bit</a:t>
            </a:r>
            <a:r>
              <a:rPr lang="en-US"/>
              <a:t>, here is the official </a:t>
            </a:r>
            <a:r>
              <a:rPr lang="en-US">
                <a:hlinkClick r:id="rId2"/>
              </a:rPr>
              <a:t>link to audio control from </a:t>
            </a:r>
            <a:r>
              <a:rPr lang="en-US" err="1">
                <a:hlinkClick r:id="rId2"/>
              </a:rPr>
              <a:t>Makecode</a:t>
            </a:r>
            <a:r>
              <a:rPr lang="en-US">
                <a:hlinkClick r:id="rId2"/>
              </a:rPr>
              <a:t>. </a:t>
            </a:r>
            <a:endParaRPr lang="en-US"/>
          </a:p>
        </p:txBody>
      </p:sp>
    </p:spTree>
    <p:extLst>
      <p:ext uri="{BB962C8B-B14F-4D97-AF65-F5344CB8AC3E}">
        <p14:creationId xmlns:p14="http://schemas.microsoft.com/office/powerpoint/2010/main" val="2540528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8EA8EC7-D186-0F0D-9ED7-EA7EC13CB271}"/>
              </a:ext>
            </a:extLst>
          </p:cNvPr>
          <p:cNvSpPr>
            <a:spLocks noGrp="1"/>
          </p:cNvSpPr>
          <p:nvPr>
            <p:ph type="title"/>
          </p:nvPr>
        </p:nvSpPr>
        <p:spPr>
          <a:xfrm>
            <a:off x="640080" y="325369"/>
            <a:ext cx="4368602" cy="1956841"/>
          </a:xfrm>
        </p:spPr>
        <p:txBody>
          <a:bodyPr anchor="b">
            <a:normAutofit/>
          </a:bodyPr>
          <a:lstStyle/>
          <a:p>
            <a:r>
              <a:rPr lang="en-US" sz="5400"/>
              <a:t>What is the TMP36?</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446242DD-43BD-4635-B423-093A5B39A0F4}"/>
              </a:ext>
            </a:extLst>
          </p:cNvPr>
          <p:cNvSpPr>
            <a:spLocks noGrp="1"/>
          </p:cNvSpPr>
          <p:nvPr>
            <p:ph idx="1"/>
          </p:nvPr>
        </p:nvSpPr>
        <p:spPr>
          <a:xfrm>
            <a:off x="469662" y="2959571"/>
            <a:ext cx="4243589" cy="3320668"/>
          </a:xfrm>
        </p:spPr>
        <p:txBody>
          <a:bodyPr>
            <a:normAutofit fontScale="85000" lnSpcReduction="10000"/>
          </a:bodyPr>
          <a:lstStyle/>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Analog sensors produce a continuous output signal or voltage which is proportional to the quantity being measured. Digital sensors digitally convert data and then transmit. </a:t>
            </a:r>
          </a:p>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TMP36 Temperature Sensors – these analog sensors use a solid-state technique to determine the temperature (not mercury, </a:t>
            </a:r>
            <a:r>
              <a:rPr lang="en-US" sz="1800" err="1">
                <a:effectLst/>
                <a:latin typeface="Calibri" panose="020F0502020204030204" pitchFamily="34" charset="0"/>
                <a:ea typeface="Calibri" panose="020F0502020204030204" pitchFamily="34" charset="0"/>
                <a:cs typeface="Arial" panose="020B0604020202020204" pitchFamily="34" charset="0"/>
              </a:rPr>
              <a:t>bimetalic</a:t>
            </a:r>
            <a:r>
              <a:rPr lang="en-US" sz="1800">
                <a:effectLst/>
                <a:latin typeface="Calibri" panose="020F0502020204030204" pitchFamily="34" charset="0"/>
                <a:ea typeface="Calibri" panose="020F0502020204030204" pitchFamily="34" charset="0"/>
                <a:cs typeface="Arial" panose="020B0604020202020204" pitchFamily="34" charset="0"/>
              </a:rPr>
              <a:t> strips, or thermistors). They rely on the fact that as temperature increases, the voltage across a diode increases at a known rate. (Diodes conduct current in primarily one direction only...high resistance in 1 direction; little to no resistance in other direction) </a:t>
            </a:r>
          </a:p>
          <a:p>
            <a:pPr marL="0" indent="0">
              <a:buNone/>
            </a:pPr>
            <a:endParaRPr lang="en-US"/>
          </a:p>
        </p:txBody>
      </p:sp>
      <p:pic>
        <p:nvPicPr>
          <p:cNvPr id="9" name="Picture 8">
            <a:extLst>
              <a:ext uri="{FF2B5EF4-FFF2-40B4-BE49-F238E27FC236}">
                <a16:creationId xmlns:a16="http://schemas.microsoft.com/office/drawing/2014/main" id="{BF70AE74-6BA9-BFDA-CB33-614B66470807}"/>
              </a:ext>
            </a:extLst>
          </p:cNvPr>
          <p:cNvPicPr>
            <a:picLocks noChangeAspect="1"/>
          </p:cNvPicPr>
          <p:nvPr/>
        </p:nvPicPr>
        <p:blipFill>
          <a:blip r:embed="rId2">
            <a:extLst>
              <a:ext uri="{28A0092B-C50C-407E-A947-70E740481C1C}">
                <a14:useLocalDpi xmlns:a14="http://schemas.microsoft.com/office/drawing/2010/main" val="0"/>
              </a:ext>
            </a:extLst>
          </a:blip>
          <a:srcRect l="1419" r="3897"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09854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6B0D5-D0D0-EE82-19EE-A9E7F37D5A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F3BAEA-E4E4-59D3-BCCE-DB2283DEE97B}"/>
              </a:ext>
            </a:extLst>
          </p:cNvPr>
          <p:cNvSpPr>
            <a:spLocks noGrp="1"/>
          </p:cNvSpPr>
          <p:nvPr>
            <p:ph type="title"/>
          </p:nvPr>
        </p:nvSpPr>
        <p:spPr/>
        <p:txBody>
          <a:bodyPr/>
          <a:lstStyle/>
          <a:p>
            <a:r>
              <a:rPr lang="en-US"/>
              <a:t>External Switches/Pushbuttons</a:t>
            </a:r>
          </a:p>
        </p:txBody>
      </p:sp>
      <p:sp>
        <p:nvSpPr>
          <p:cNvPr id="3" name="Text Placeholder 2">
            <a:extLst>
              <a:ext uri="{FF2B5EF4-FFF2-40B4-BE49-F238E27FC236}">
                <a16:creationId xmlns:a16="http://schemas.microsoft.com/office/drawing/2014/main" id="{37B6EE3D-03E9-01BE-4D51-E4D1F0C918AB}"/>
              </a:ext>
            </a:extLst>
          </p:cNvPr>
          <p:cNvSpPr>
            <a:spLocks noGrp="1"/>
          </p:cNvSpPr>
          <p:nvPr>
            <p:ph type="body" idx="1"/>
          </p:nvPr>
        </p:nvSpPr>
        <p:spPr/>
        <p:txBody>
          <a:bodyPr/>
          <a:lstStyle/>
          <a:p>
            <a:r>
              <a:rPr lang="en-US"/>
              <a:t>A guide on allowing external inputs dictate your </a:t>
            </a:r>
            <a:r>
              <a:rPr lang="en-US" err="1"/>
              <a:t>Micro:bit</a:t>
            </a:r>
            <a:r>
              <a:rPr lang="en-US"/>
              <a:t> logic</a:t>
            </a:r>
          </a:p>
          <a:p>
            <a:endParaRPr lang="en-US"/>
          </a:p>
          <a:p>
            <a:r>
              <a:rPr lang="en-US">
                <a:hlinkClick r:id="rId2" action="ppaction://hlinksldjump"/>
              </a:rPr>
              <a:t>Return to Contents</a:t>
            </a:r>
            <a:endParaRPr lang="en-US"/>
          </a:p>
          <a:p>
            <a:endParaRPr lang="en-US"/>
          </a:p>
        </p:txBody>
      </p:sp>
    </p:spTree>
    <p:extLst>
      <p:ext uri="{BB962C8B-B14F-4D97-AF65-F5344CB8AC3E}">
        <p14:creationId xmlns:p14="http://schemas.microsoft.com/office/powerpoint/2010/main" val="1551505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00" y="-222833"/>
            <a:ext cx="11360800" cy="1226400"/>
          </a:xfrm>
          <a:prstGeom prst="rect">
            <a:avLst/>
          </a:prstGeom>
        </p:spPr>
        <p:txBody>
          <a:bodyPr spcFirstLastPara="1" vert="horz" wrap="square" lIns="121900" tIns="121900" rIns="121900" bIns="121900" rtlCol="0" anchor="b" anchorCtr="0">
            <a:normAutofit/>
          </a:bodyPr>
          <a:lstStyle/>
          <a:p>
            <a:r>
              <a:rPr lang="en-GB" sz="4400" b="1">
                <a:solidFill>
                  <a:srgbClr val="A41E35"/>
                </a:solidFill>
                <a:latin typeface="Roboto Condensed" panose="02000000000000000000" pitchFamily="2" charset="0"/>
                <a:ea typeface="Roboto Condensed" panose="02000000000000000000" pitchFamily="2" charset="0"/>
                <a:cs typeface="Roboto Condensed" panose="02000000000000000000" pitchFamily="2" charset="0"/>
              </a:rPr>
              <a:t>How to use a Push Button</a:t>
            </a:r>
            <a:endParaRPr sz="4400" b="1">
              <a:solidFill>
                <a:srgbClr val="A41E35"/>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55" name="Google Shape;55;p13"/>
          <p:cNvSpPr txBox="1">
            <a:spLocks noGrp="1"/>
          </p:cNvSpPr>
          <p:nvPr>
            <p:ph type="subTitle" idx="1"/>
          </p:nvPr>
        </p:nvSpPr>
        <p:spPr>
          <a:xfrm>
            <a:off x="415600" y="815934"/>
            <a:ext cx="11360800" cy="1056800"/>
          </a:xfrm>
          <a:prstGeom prst="rect">
            <a:avLst/>
          </a:prstGeom>
        </p:spPr>
        <p:txBody>
          <a:bodyPr spcFirstLastPara="1" vert="horz" wrap="square" lIns="121900" tIns="121900" rIns="121900" bIns="121900" rtlCol="0" anchor="t" anchorCtr="0">
            <a:normAutofit/>
          </a:bodyPr>
          <a:lstStyle/>
          <a:p>
            <a:pPr>
              <a:spcBef>
                <a:spcPts val="0"/>
              </a:spcBef>
            </a:pPr>
            <a:r>
              <a:rPr lang="en-GB"/>
              <a:t>Connect one side to P0, P1, or P2. No other pins will work using this method.</a:t>
            </a:r>
            <a:endParaRPr/>
          </a:p>
          <a:p>
            <a:pPr>
              <a:spcBef>
                <a:spcPts val="0"/>
              </a:spcBef>
            </a:pPr>
            <a:r>
              <a:rPr lang="en-GB"/>
              <a:t>Connect the other side to ground (GND). Below examples use P2:</a:t>
            </a:r>
            <a:endParaRPr/>
          </a:p>
        </p:txBody>
      </p:sp>
      <p:pic>
        <p:nvPicPr>
          <p:cNvPr id="56" name="Google Shape;56;p13" title="IMG_1227.jpeg"/>
          <p:cNvPicPr preferRelativeResize="0"/>
          <p:nvPr/>
        </p:nvPicPr>
        <p:blipFill>
          <a:blip r:embed="rId3">
            <a:alphaModFix/>
          </a:blip>
          <a:stretch>
            <a:fillRect/>
          </a:stretch>
        </p:blipFill>
        <p:spPr>
          <a:xfrm>
            <a:off x="8665734" y="2156334"/>
            <a:ext cx="3526252" cy="4701669"/>
          </a:xfrm>
          <a:prstGeom prst="rect">
            <a:avLst/>
          </a:prstGeom>
          <a:noFill/>
          <a:ln>
            <a:noFill/>
          </a:ln>
        </p:spPr>
      </p:pic>
      <p:sp>
        <p:nvSpPr>
          <p:cNvPr id="57" name="Google Shape;57;p13"/>
          <p:cNvSpPr txBox="1"/>
          <p:nvPr/>
        </p:nvSpPr>
        <p:spPr>
          <a:xfrm>
            <a:off x="8116067" y="1672667"/>
            <a:ext cx="4625600" cy="567200"/>
          </a:xfrm>
          <a:prstGeom prst="rect">
            <a:avLst/>
          </a:prstGeom>
          <a:noFill/>
          <a:ln>
            <a:noFill/>
          </a:ln>
        </p:spPr>
        <p:txBody>
          <a:bodyPr spcFirstLastPara="1" wrap="square" lIns="121900" tIns="121900" rIns="121900" bIns="121900" anchor="t" anchorCtr="0">
            <a:noAutofit/>
          </a:bodyPr>
          <a:lstStyle/>
          <a:p>
            <a:r>
              <a:rPr lang="en-GB" sz="2400">
                <a:solidFill>
                  <a:schemeClr val="dk2"/>
                </a:solidFill>
              </a:rPr>
              <a:t>Connecting to a breadboard</a:t>
            </a:r>
            <a:endParaRPr sz="2400">
              <a:solidFill>
                <a:schemeClr val="dk2"/>
              </a:solidFill>
            </a:endParaRPr>
          </a:p>
        </p:txBody>
      </p:sp>
      <p:sp>
        <p:nvSpPr>
          <p:cNvPr id="58" name="Google Shape;58;p13"/>
          <p:cNvSpPr txBox="1"/>
          <p:nvPr/>
        </p:nvSpPr>
        <p:spPr>
          <a:xfrm>
            <a:off x="106000" y="1672667"/>
            <a:ext cx="4966000" cy="567200"/>
          </a:xfrm>
          <a:prstGeom prst="rect">
            <a:avLst/>
          </a:prstGeom>
          <a:noFill/>
          <a:ln>
            <a:noFill/>
          </a:ln>
        </p:spPr>
        <p:txBody>
          <a:bodyPr spcFirstLastPara="1" wrap="square" lIns="121900" tIns="121900" rIns="121900" bIns="121900" anchor="t" anchorCtr="0">
            <a:noAutofit/>
          </a:bodyPr>
          <a:lstStyle/>
          <a:p>
            <a:r>
              <a:rPr lang="en-GB" sz="2400">
                <a:solidFill>
                  <a:schemeClr val="dk2"/>
                </a:solidFill>
              </a:rPr>
              <a:t>Connecting directly to the microbit</a:t>
            </a:r>
            <a:endParaRPr sz="2400">
              <a:solidFill>
                <a:schemeClr val="dk2"/>
              </a:solidFill>
            </a:endParaRPr>
          </a:p>
        </p:txBody>
      </p:sp>
      <p:pic>
        <p:nvPicPr>
          <p:cNvPr id="59" name="Google Shape;59;p13" title="IMG_1225.jpeg"/>
          <p:cNvPicPr preferRelativeResize="0"/>
          <p:nvPr/>
        </p:nvPicPr>
        <p:blipFill>
          <a:blip r:embed="rId4">
            <a:alphaModFix/>
          </a:blip>
          <a:stretch>
            <a:fillRect/>
          </a:stretch>
        </p:blipFill>
        <p:spPr>
          <a:xfrm>
            <a:off x="1" y="2239867"/>
            <a:ext cx="3463599" cy="4618131"/>
          </a:xfrm>
          <a:prstGeom prst="rect">
            <a:avLst/>
          </a:prstGeom>
          <a:noFill/>
          <a:ln>
            <a:noFill/>
          </a:ln>
        </p:spPr>
      </p:pic>
      <p:pic>
        <p:nvPicPr>
          <p:cNvPr id="60" name="Google Shape;60;p13"/>
          <p:cNvPicPr preferRelativeResize="0"/>
          <p:nvPr/>
        </p:nvPicPr>
        <p:blipFill>
          <a:blip r:embed="rId5">
            <a:alphaModFix/>
          </a:blip>
          <a:stretch>
            <a:fillRect/>
          </a:stretch>
        </p:blipFill>
        <p:spPr>
          <a:xfrm>
            <a:off x="3581667" y="3318200"/>
            <a:ext cx="4966000" cy="1879027"/>
          </a:xfrm>
          <a:prstGeom prst="rect">
            <a:avLst/>
          </a:prstGeom>
          <a:noFill/>
          <a:ln>
            <a:noFill/>
          </a:ln>
        </p:spPr>
      </p:pic>
      <p:sp>
        <p:nvSpPr>
          <p:cNvPr id="61" name="Google Shape;61;p13"/>
          <p:cNvSpPr txBox="1"/>
          <p:nvPr/>
        </p:nvSpPr>
        <p:spPr>
          <a:xfrm>
            <a:off x="3614067" y="2824300"/>
            <a:ext cx="4901200" cy="666800"/>
          </a:xfrm>
          <a:prstGeom prst="rect">
            <a:avLst/>
          </a:prstGeom>
          <a:noFill/>
          <a:ln>
            <a:noFill/>
          </a:ln>
        </p:spPr>
        <p:txBody>
          <a:bodyPr spcFirstLastPara="1" wrap="square" lIns="121900" tIns="121900" rIns="121900" bIns="121900" anchor="t" anchorCtr="0">
            <a:noAutofit/>
          </a:bodyPr>
          <a:lstStyle/>
          <a:p>
            <a:pPr algn="ctr"/>
            <a:r>
              <a:rPr lang="en-GB" sz="2400">
                <a:solidFill>
                  <a:schemeClr val="dk2"/>
                </a:solidFill>
              </a:rPr>
              <a:t>Block code example</a:t>
            </a:r>
            <a:endParaRPr sz="2400">
              <a:solidFill>
                <a:schemeClr val="dk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488752" y="182534"/>
            <a:ext cx="11360800" cy="763600"/>
          </a:xfrm>
          <a:prstGeom prst="rect">
            <a:avLst/>
          </a:prstGeom>
        </p:spPr>
        <p:txBody>
          <a:bodyPr spcFirstLastPara="1" vert="horz" wrap="square" lIns="121900" tIns="121900" rIns="121900" bIns="121900" rtlCol="0" anchor="t" anchorCtr="0">
            <a:normAutofit fontScale="90000"/>
          </a:bodyPr>
          <a:lstStyle/>
          <a:p>
            <a:pPr algn="ctr">
              <a:spcBef>
                <a:spcPct val="0"/>
              </a:spcBef>
              <a:buClr>
                <a:schemeClr val="dk1"/>
              </a:buClr>
              <a:buSzPts val="990"/>
            </a:pPr>
            <a:r>
              <a:rPr lang="en-GB" sz="4900" b="1">
                <a:solidFill>
                  <a:srgbClr val="A41E35"/>
                </a:solidFill>
                <a:latin typeface="Roboto Condensed" panose="02000000000000000000" pitchFamily="2" charset="0"/>
                <a:ea typeface="Roboto Condensed" panose="02000000000000000000" pitchFamily="2" charset="0"/>
                <a:cs typeface="Roboto Condensed" panose="02000000000000000000" pitchFamily="2" charset="0"/>
              </a:rPr>
              <a:t>How to use a Toggle Switch</a:t>
            </a:r>
            <a:endParaRPr sz="4900" b="1">
              <a:solidFill>
                <a:srgbClr val="A41E35"/>
              </a:solidFill>
              <a:latin typeface="Roboto Condensed" panose="02000000000000000000" pitchFamily="2" charset="0"/>
              <a:ea typeface="Roboto Condensed" panose="02000000000000000000" pitchFamily="2" charset="0"/>
              <a:cs typeface="Roboto Condensed" panose="02000000000000000000" pitchFamily="2" charset="0"/>
            </a:endParaRPr>
          </a:p>
          <a:p>
            <a:pPr algn="ctr"/>
            <a:endParaRPr/>
          </a:p>
        </p:txBody>
      </p:sp>
      <p:sp>
        <p:nvSpPr>
          <p:cNvPr id="67" name="Google Shape;67;p14"/>
          <p:cNvSpPr txBox="1">
            <a:spLocks noGrp="1"/>
          </p:cNvSpPr>
          <p:nvPr>
            <p:ph type="body" idx="1"/>
          </p:nvPr>
        </p:nvSpPr>
        <p:spPr>
          <a:xfrm>
            <a:off x="415600" y="813984"/>
            <a:ext cx="11360800" cy="949600"/>
          </a:xfrm>
          <a:prstGeom prst="rect">
            <a:avLst/>
          </a:prstGeom>
        </p:spPr>
        <p:txBody>
          <a:bodyPr spcFirstLastPara="1" vert="horz" wrap="square" lIns="121900" tIns="121900" rIns="121900" bIns="121900" rtlCol="0" anchor="t" anchorCtr="0">
            <a:noAutofit/>
          </a:bodyPr>
          <a:lstStyle/>
          <a:p>
            <a:pPr marL="0" indent="0">
              <a:lnSpc>
                <a:spcPct val="100000"/>
              </a:lnSpc>
              <a:buNone/>
            </a:pPr>
            <a:r>
              <a:rPr lang="en-GB" sz="2333"/>
              <a:t>Connect one end to 3V, connect the other end to P0, P1, P2, P8, or P16. Other pins may or may not work but the ones listed have been confirmed to be working. Below examples use P2:</a:t>
            </a:r>
            <a:endParaRPr sz="2333"/>
          </a:p>
          <a:p>
            <a:pPr marL="0" indent="0">
              <a:lnSpc>
                <a:spcPct val="100000"/>
              </a:lnSpc>
              <a:spcBef>
                <a:spcPts val="1600"/>
              </a:spcBef>
              <a:spcAft>
                <a:spcPts val="1600"/>
              </a:spcAft>
              <a:buNone/>
            </a:pPr>
            <a:endParaRPr sz="2333"/>
          </a:p>
        </p:txBody>
      </p:sp>
      <p:sp>
        <p:nvSpPr>
          <p:cNvPr id="68" name="Google Shape;68;p14"/>
          <p:cNvSpPr txBox="1"/>
          <p:nvPr/>
        </p:nvSpPr>
        <p:spPr>
          <a:xfrm>
            <a:off x="91900" y="1898433"/>
            <a:ext cx="4966000" cy="567200"/>
          </a:xfrm>
          <a:prstGeom prst="rect">
            <a:avLst/>
          </a:prstGeom>
          <a:noFill/>
          <a:ln>
            <a:noFill/>
          </a:ln>
        </p:spPr>
        <p:txBody>
          <a:bodyPr spcFirstLastPara="1" wrap="square" lIns="121900" tIns="121900" rIns="121900" bIns="121900" anchor="t" anchorCtr="0">
            <a:noAutofit/>
          </a:bodyPr>
          <a:lstStyle/>
          <a:p>
            <a:r>
              <a:rPr lang="en-GB" sz="2400">
                <a:solidFill>
                  <a:schemeClr val="dk2"/>
                </a:solidFill>
              </a:rPr>
              <a:t>Connecting directly to the </a:t>
            </a:r>
            <a:r>
              <a:rPr lang="en-GB" sz="2400" err="1">
                <a:solidFill>
                  <a:schemeClr val="dk2"/>
                </a:solidFill>
              </a:rPr>
              <a:t>Micro:bit</a:t>
            </a:r>
            <a:endParaRPr sz="2400">
              <a:solidFill>
                <a:schemeClr val="dk2"/>
              </a:solidFill>
            </a:endParaRPr>
          </a:p>
        </p:txBody>
      </p:sp>
      <p:sp>
        <p:nvSpPr>
          <p:cNvPr id="69" name="Google Shape;69;p14"/>
          <p:cNvSpPr txBox="1"/>
          <p:nvPr/>
        </p:nvSpPr>
        <p:spPr>
          <a:xfrm>
            <a:off x="8096833" y="1898433"/>
            <a:ext cx="4625600" cy="567200"/>
          </a:xfrm>
          <a:prstGeom prst="rect">
            <a:avLst/>
          </a:prstGeom>
          <a:noFill/>
          <a:ln>
            <a:noFill/>
          </a:ln>
        </p:spPr>
        <p:txBody>
          <a:bodyPr spcFirstLastPara="1" wrap="square" lIns="121900" tIns="121900" rIns="121900" bIns="121900" anchor="t" anchorCtr="0">
            <a:noAutofit/>
          </a:bodyPr>
          <a:lstStyle/>
          <a:p>
            <a:r>
              <a:rPr lang="en-GB" sz="2400">
                <a:solidFill>
                  <a:schemeClr val="dk2"/>
                </a:solidFill>
              </a:rPr>
              <a:t>Connecting to a breadboard</a:t>
            </a:r>
            <a:endParaRPr sz="2400">
              <a:solidFill>
                <a:schemeClr val="dk2"/>
              </a:solidFill>
            </a:endParaRPr>
          </a:p>
        </p:txBody>
      </p:sp>
      <p:pic>
        <p:nvPicPr>
          <p:cNvPr id="70" name="Google Shape;70;p14" title="IMG_1222.jpeg"/>
          <p:cNvPicPr preferRelativeResize="0"/>
          <p:nvPr/>
        </p:nvPicPr>
        <p:blipFill>
          <a:blip r:embed="rId3">
            <a:alphaModFix/>
          </a:blip>
          <a:stretch>
            <a:fillRect/>
          </a:stretch>
        </p:blipFill>
        <p:spPr>
          <a:xfrm>
            <a:off x="1" y="2388834"/>
            <a:ext cx="3943265" cy="4469167"/>
          </a:xfrm>
          <a:prstGeom prst="rect">
            <a:avLst/>
          </a:prstGeom>
          <a:noFill/>
          <a:ln>
            <a:noFill/>
          </a:ln>
        </p:spPr>
      </p:pic>
      <p:pic>
        <p:nvPicPr>
          <p:cNvPr id="71" name="Google Shape;71;p14" title="IMG_1221.jpeg"/>
          <p:cNvPicPr preferRelativeResize="0"/>
          <p:nvPr/>
        </p:nvPicPr>
        <p:blipFill>
          <a:blip r:embed="rId4">
            <a:alphaModFix/>
          </a:blip>
          <a:stretch>
            <a:fillRect/>
          </a:stretch>
        </p:blipFill>
        <p:spPr>
          <a:xfrm>
            <a:off x="8840133" y="2388834"/>
            <a:ext cx="3351864" cy="4469167"/>
          </a:xfrm>
          <a:prstGeom prst="rect">
            <a:avLst/>
          </a:prstGeom>
          <a:noFill/>
          <a:ln>
            <a:noFill/>
          </a:ln>
        </p:spPr>
      </p:pic>
      <p:pic>
        <p:nvPicPr>
          <p:cNvPr id="72" name="Google Shape;72;p14"/>
          <p:cNvPicPr preferRelativeResize="0"/>
          <p:nvPr/>
        </p:nvPicPr>
        <p:blipFill>
          <a:blip r:embed="rId5">
            <a:alphaModFix/>
          </a:blip>
          <a:stretch>
            <a:fillRect/>
          </a:stretch>
        </p:blipFill>
        <p:spPr>
          <a:xfrm>
            <a:off x="4146466" y="3261500"/>
            <a:ext cx="4490469" cy="2888973"/>
          </a:xfrm>
          <a:prstGeom prst="rect">
            <a:avLst/>
          </a:prstGeom>
          <a:noFill/>
          <a:ln>
            <a:noFill/>
          </a:ln>
        </p:spPr>
      </p:pic>
      <p:sp>
        <p:nvSpPr>
          <p:cNvPr id="73" name="Google Shape;73;p14"/>
          <p:cNvSpPr txBox="1"/>
          <p:nvPr/>
        </p:nvSpPr>
        <p:spPr>
          <a:xfrm>
            <a:off x="3871200" y="2762200"/>
            <a:ext cx="4901200" cy="666800"/>
          </a:xfrm>
          <a:prstGeom prst="rect">
            <a:avLst/>
          </a:prstGeom>
          <a:noFill/>
          <a:ln>
            <a:noFill/>
          </a:ln>
        </p:spPr>
        <p:txBody>
          <a:bodyPr spcFirstLastPara="1" wrap="square" lIns="121900" tIns="121900" rIns="121900" bIns="121900" anchor="t" anchorCtr="0">
            <a:noAutofit/>
          </a:bodyPr>
          <a:lstStyle/>
          <a:p>
            <a:pPr algn="ctr"/>
            <a:r>
              <a:rPr lang="en-GB" sz="2400">
                <a:solidFill>
                  <a:schemeClr val="dk2"/>
                </a:solidFill>
              </a:rPr>
              <a:t>Block code example</a:t>
            </a:r>
            <a:endParaRPr sz="2400">
              <a:solidFill>
                <a:schemeClr val="dk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65274-DB11-FA4F-0561-F240392B78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E6AB51-8D8A-BC84-1FDF-6E1C801E8DA3}"/>
              </a:ext>
            </a:extLst>
          </p:cNvPr>
          <p:cNvSpPr>
            <a:spLocks noGrp="1"/>
          </p:cNvSpPr>
          <p:nvPr>
            <p:ph type="title"/>
          </p:nvPr>
        </p:nvSpPr>
        <p:spPr/>
        <p:txBody>
          <a:bodyPr/>
          <a:lstStyle/>
          <a:p>
            <a:r>
              <a:rPr lang="en-US"/>
              <a:t>Servo Motors</a:t>
            </a:r>
          </a:p>
        </p:txBody>
      </p:sp>
      <p:sp>
        <p:nvSpPr>
          <p:cNvPr id="3" name="Text Placeholder 2">
            <a:extLst>
              <a:ext uri="{FF2B5EF4-FFF2-40B4-BE49-F238E27FC236}">
                <a16:creationId xmlns:a16="http://schemas.microsoft.com/office/drawing/2014/main" id="{E03F65F0-EFAA-4F32-9882-07BF4EB9CF22}"/>
              </a:ext>
            </a:extLst>
          </p:cNvPr>
          <p:cNvSpPr>
            <a:spLocks noGrp="1"/>
          </p:cNvSpPr>
          <p:nvPr>
            <p:ph type="body" idx="1"/>
          </p:nvPr>
        </p:nvSpPr>
        <p:spPr/>
        <p:txBody>
          <a:bodyPr/>
          <a:lstStyle/>
          <a:p>
            <a:r>
              <a:rPr lang="en-US"/>
              <a:t>A controlled motor movement device</a:t>
            </a:r>
          </a:p>
          <a:p>
            <a:endParaRPr lang="en-US"/>
          </a:p>
          <a:p>
            <a:r>
              <a:rPr lang="en-US">
                <a:hlinkClick r:id="rId2" action="ppaction://hlinksldjump"/>
              </a:rPr>
              <a:t>Return to Contents</a:t>
            </a:r>
            <a:endParaRPr lang="en-US"/>
          </a:p>
          <a:p>
            <a:endParaRPr lang="en-US"/>
          </a:p>
        </p:txBody>
      </p:sp>
    </p:spTree>
    <p:extLst>
      <p:ext uri="{BB962C8B-B14F-4D97-AF65-F5344CB8AC3E}">
        <p14:creationId xmlns:p14="http://schemas.microsoft.com/office/powerpoint/2010/main" val="3100449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1DC6BB76-DFB1-E67A-A90E-870B3CBE6CFC}"/>
            </a:ext>
          </a:extLst>
        </p:cNvPr>
        <p:cNvGrpSpPr/>
        <p:nvPr/>
      </p:nvGrpSpPr>
      <p:grpSpPr>
        <a:xfrm>
          <a:off x="0" y="0"/>
          <a:ext cx="0" cy="0"/>
          <a:chOff x="0" y="0"/>
          <a:chExt cx="0" cy="0"/>
        </a:xfrm>
      </p:grpSpPr>
      <p:sp>
        <p:nvSpPr>
          <p:cNvPr id="66" name="Google Shape;66;p14">
            <a:extLst>
              <a:ext uri="{FF2B5EF4-FFF2-40B4-BE49-F238E27FC236}">
                <a16:creationId xmlns:a16="http://schemas.microsoft.com/office/drawing/2014/main" id="{D63D4603-9066-DC16-553D-65C9F5310200}"/>
              </a:ext>
            </a:extLst>
          </p:cNvPr>
          <p:cNvSpPr txBox="1">
            <a:spLocks noGrp="1"/>
          </p:cNvSpPr>
          <p:nvPr>
            <p:ph type="title"/>
          </p:nvPr>
        </p:nvSpPr>
        <p:spPr>
          <a:xfrm>
            <a:off x="488752" y="182534"/>
            <a:ext cx="11360800" cy="763600"/>
          </a:xfrm>
          <a:prstGeom prst="rect">
            <a:avLst/>
          </a:prstGeom>
        </p:spPr>
        <p:txBody>
          <a:bodyPr spcFirstLastPara="1" vert="horz" wrap="square" lIns="121900" tIns="121900" rIns="121900" bIns="121900" rtlCol="0" anchor="t" anchorCtr="0">
            <a:normAutofit fontScale="90000"/>
          </a:bodyPr>
          <a:lstStyle/>
          <a:p>
            <a:pPr algn="ctr">
              <a:spcBef>
                <a:spcPct val="0"/>
              </a:spcBef>
              <a:buClr>
                <a:schemeClr val="dk1"/>
              </a:buClr>
              <a:buSzPts val="990"/>
            </a:pPr>
            <a:r>
              <a:rPr lang="en-US" sz="4900" b="1">
                <a:solidFill>
                  <a:srgbClr val="A41E35"/>
                </a:solidFill>
                <a:latin typeface="Roboto Condensed" panose="02000000000000000000" pitchFamily="2" charset="0"/>
                <a:ea typeface="Roboto Condensed" panose="02000000000000000000" pitchFamily="2" charset="0"/>
                <a:cs typeface="Roboto Condensed" panose="02000000000000000000" pitchFamily="2" charset="0"/>
              </a:rPr>
              <a:t>How to use a Servo</a:t>
            </a:r>
            <a:endParaRPr sz="4900" b="1">
              <a:solidFill>
                <a:srgbClr val="A41E35"/>
              </a:solidFill>
              <a:latin typeface="Roboto Condensed" panose="02000000000000000000" pitchFamily="2" charset="0"/>
              <a:ea typeface="Roboto Condensed" panose="02000000000000000000" pitchFamily="2" charset="0"/>
              <a:cs typeface="Roboto Condensed" panose="02000000000000000000" pitchFamily="2" charset="0"/>
            </a:endParaRPr>
          </a:p>
          <a:p>
            <a:pPr algn="ctr"/>
            <a:endParaRPr/>
          </a:p>
        </p:txBody>
      </p:sp>
      <p:sp>
        <p:nvSpPr>
          <p:cNvPr id="67" name="Google Shape;67;p14">
            <a:extLst>
              <a:ext uri="{FF2B5EF4-FFF2-40B4-BE49-F238E27FC236}">
                <a16:creationId xmlns:a16="http://schemas.microsoft.com/office/drawing/2014/main" id="{F49E2A66-44EA-8F39-3A93-6798DE915323}"/>
              </a:ext>
            </a:extLst>
          </p:cNvPr>
          <p:cNvSpPr txBox="1">
            <a:spLocks noGrp="1"/>
          </p:cNvSpPr>
          <p:nvPr>
            <p:ph type="body" idx="1"/>
          </p:nvPr>
        </p:nvSpPr>
        <p:spPr>
          <a:xfrm>
            <a:off x="415600" y="813984"/>
            <a:ext cx="11360800" cy="949600"/>
          </a:xfrm>
          <a:prstGeom prst="rect">
            <a:avLst/>
          </a:prstGeom>
        </p:spPr>
        <p:txBody>
          <a:bodyPr spcFirstLastPara="1" vert="horz" wrap="square" lIns="121900" tIns="121900" rIns="121900" bIns="121900" rtlCol="0" anchor="t" anchorCtr="0">
            <a:noAutofit/>
          </a:bodyPr>
          <a:lstStyle/>
          <a:p>
            <a:pPr marL="0" indent="0">
              <a:lnSpc>
                <a:spcPct val="100000"/>
              </a:lnSpc>
              <a:buNone/>
            </a:pPr>
            <a:r>
              <a:rPr lang="en-US" sz="2333"/>
              <a:t>Connect the brown wire of the servo to Ground (GND). Connect the red wire to 3V.</a:t>
            </a:r>
          </a:p>
          <a:p>
            <a:pPr marL="0" indent="0">
              <a:lnSpc>
                <a:spcPct val="100000"/>
              </a:lnSpc>
              <a:buNone/>
            </a:pPr>
            <a:r>
              <a:rPr lang="en-US" sz="2333"/>
              <a:t>Connect the orange wire to P0,P1,or P2. Below examples use P2: </a:t>
            </a:r>
            <a:endParaRPr sz="2333"/>
          </a:p>
          <a:p>
            <a:pPr marL="0" indent="0">
              <a:lnSpc>
                <a:spcPct val="100000"/>
              </a:lnSpc>
              <a:spcBef>
                <a:spcPts val="1600"/>
              </a:spcBef>
              <a:spcAft>
                <a:spcPts val="1600"/>
              </a:spcAft>
              <a:buNone/>
            </a:pPr>
            <a:endParaRPr sz="2333"/>
          </a:p>
        </p:txBody>
      </p:sp>
      <p:sp>
        <p:nvSpPr>
          <p:cNvPr id="68" name="Google Shape;68;p14">
            <a:extLst>
              <a:ext uri="{FF2B5EF4-FFF2-40B4-BE49-F238E27FC236}">
                <a16:creationId xmlns:a16="http://schemas.microsoft.com/office/drawing/2014/main" id="{5E7CA8A7-EE17-5472-F912-5F4836A5D9D5}"/>
              </a:ext>
            </a:extLst>
          </p:cNvPr>
          <p:cNvSpPr txBox="1"/>
          <p:nvPr/>
        </p:nvSpPr>
        <p:spPr>
          <a:xfrm>
            <a:off x="91900" y="1898433"/>
            <a:ext cx="4966000" cy="567200"/>
          </a:xfrm>
          <a:prstGeom prst="rect">
            <a:avLst/>
          </a:prstGeom>
          <a:noFill/>
          <a:ln>
            <a:noFill/>
          </a:ln>
        </p:spPr>
        <p:txBody>
          <a:bodyPr spcFirstLastPara="1" wrap="square" lIns="121900" tIns="121900" rIns="121900" bIns="121900" anchor="t" anchorCtr="0">
            <a:noAutofit/>
          </a:bodyPr>
          <a:lstStyle/>
          <a:p>
            <a:r>
              <a:rPr lang="en-GB" sz="2400">
                <a:solidFill>
                  <a:schemeClr val="dk2"/>
                </a:solidFill>
              </a:rPr>
              <a:t>Connecting directly to the </a:t>
            </a:r>
            <a:r>
              <a:rPr lang="en-GB" sz="2400" err="1">
                <a:solidFill>
                  <a:schemeClr val="dk2"/>
                </a:solidFill>
              </a:rPr>
              <a:t>Micro:bit</a:t>
            </a:r>
            <a:endParaRPr sz="2400">
              <a:solidFill>
                <a:schemeClr val="dk2"/>
              </a:solidFill>
            </a:endParaRPr>
          </a:p>
        </p:txBody>
      </p:sp>
      <p:sp>
        <p:nvSpPr>
          <p:cNvPr id="69" name="Google Shape;69;p14">
            <a:extLst>
              <a:ext uri="{FF2B5EF4-FFF2-40B4-BE49-F238E27FC236}">
                <a16:creationId xmlns:a16="http://schemas.microsoft.com/office/drawing/2014/main" id="{FAFE6A40-64DF-1643-9702-CC38809BAA17}"/>
              </a:ext>
            </a:extLst>
          </p:cNvPr>
          <p:cNvSpPr txBox="1"/>
          <p:nvPr/>
        </p:nvSpPr>
        <p:spPr>
          <a:xfrm>
            <a:off x="7474500" y="1922618"/>
            <a:ext cx="4625600" cy="567200"/>
          </a:xfrm>
          <a:prstGeom prst="rect">
            <a:avLst/>
          </a:prstGeom>
          <a:noFill/>
          <a:ln>
            <a:noFill/>
          </a:ln>
        </p:spPr>
        <p:txBody>
          <a:bodyPr spcFirstLastPara="1" wrap="square" lIns="121900" tIns="121900" rIns="121900" bIns="121900" anchor="t" anchorCtr="0">
            <a:noAutofit/>
          </a:bodyPr>
          <a:lstStyle/>
          <a:p>
            <a:r>
              <a:rPr lang="en-GB" sz="2400">
                <a:solidFill>
                  <a:schemeClr val="dk2"/>
                </a:solidFill>
              </a:rPr>
              <a:t>Connecting to a breadboard</a:t>
            </a:r>
            <a:endParaRPr sz="2400">
              <a:solidFill>
                <a:schemeClr val="dk2"/>
              </a:solidFill>
            </a:endParaRPr>
          </a:p>
        </p:txBody>
      </p:sp>
      <p:pic>
        <p:nvPicPr>
          <p:cNvPr id="3" name="Picture 2">
            <a:extLst>
              <a:ext uri="{FF2B5EF4-FFF2-40B4-BE49-F238E27FC236}">
                <a16:creationId xmlns:a16="http://schemas.microsoft.com/office/drawing/2014/main" id="{4A74B5DF-1603-7FEC-B83F-27EEED21A359}"/>
              </a:ext>
            </a:extLst>
          </p:cNvPr>
          <p:cNvPicPr>
            <a:picLocks noChangeAspect="1"/>
          </p:cNvPicPr>
          <p:nvPr/>
        </p:nvPicPr>
        <p:blipFill>
          <a:blip r:embed="rId3"/>
          <a:stretch>
            <a:fillRect/>
          </a:stretch>
        </p:blipFill>
        <p:spPr>
          <a:xfrm>
            <a:off x="223640" y="2546334"/>
            <a:ext cx="4348360" cy="4311666"/>
          </a:xfrm>
          <a:prstGeom prst="rect">
            <a:avLst/>
          </a:prstGeom>
        </p:spPr>
      </p:pic>
      <p:pic>
        <p:nvPicPr>
          <p:cNvPr id="5" name="Picture 4">
            <a:extLst>
              <a:ext uri="{FF2B5EF4-FFF2-40B4-BE49-F238E27FC236}">
                <a16:creationId xmlns:a16="http://schemas.microsoft.com/office/drawing/2014/main" id="{1441D8BF-90DA-609D-568A-F4F4B7603ACD}"/>
              </a:ext>
            </a:extLst>
          </p:cNvPr>
          <p:cNvPicPr>
            <a:picLocks noChangeAspect="1"/>
          </p:cNvPicPr>
          <p:nvPr/>
        </p:nvPicPr>
        <p:blipFill>
          <a:blip r:embed="rId4"/>
          <a:srcRect t="2277"/>
          <a:stretch>
            <a:fillRect/>
          </a:stretch>
        </p:blipFill>
        <p:spPr>
          <a:xfrm>
            <a:off x="7114032" y="2511063"/>
            <a:ext cx="4854328" cy="4346938"/>
          </a:xfrm>
          <a:prstGeom prst="rect">
            <a:avLst/>
          </a:prstGeom>
        </p:spPr>
      </p:pic>
    </p:spTree>
    <p:extLst>
      <p:ext uri="{BB962C8B-B14F-4D97-AF65-F5344CB8AC3E}">
        <p14:creationId xmlns:p14="http://schemas.microsoft.com/office/powerpoint/2010/main" val="2131576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8F450-D1AE-5D85-A02D-FB45B79F58C6}"/>
              </a:ext>
            </a:extLst>
          </p:cNvPr>
          <p:cNvSpPr>
            <a:spLocks noGrp="1"/>
          </p:cNvSpPr>
          <p:nvPr>
            <p:ph type="title"/>
          </p:nvPr>
        </p:nvSpPr>
        <p:spPr/>
        <p:txBody>
          <a:bodyPr>
            <a:normAutofit fontScale="90000"/>
          </a:bodyPr>
          <a:lstStyle/>
          <a:p>
            <a:pPr algn="ctr">
              <a:spcBef>
                <a:spcPct val="0"/>
              </a:spcBef>
              <a:buClr>
                <a:schemeClr val="dk1"/>
              </a:buClr>
              <a:buSzPts val="990"/>
            </a:pPr>
            <a:r>
              <a:rPr lang="en-US" b="1">
                <a:solidFill>
                  <a:srgbClr val="A41E35"/>
                </a:solidFill>
                <a:latin typeface="Roboto Condensed" panose="02000000000000000000" pitchFamily="2" charset="0"/>
                <a:ea typeface="Roboto Condensed" panose="02000000000000000000" pitchFamily="2" charset="0"/>
                <a:cs typeface="Roboto Condensed" panose="02000000000000000000" pitchFamily="2" charset="0"/>
              </a:rPr>
              <a:t>How to Program a Servo</a:t>
            </a:r>
          </a:p>
        </p:txBody>
      </p:sp>
      <p:pic>
        <p:nvPicPr>
          <p:cNvPr id="5" name="Picture 4">
            <a:extLst>
              <a:ext uri="{FF2B5EF4-FFF2-40B4-BE49-F238E27FC236}">
                <a16:creationId xmlns:a16="http://schemas.microsoft.com/office/drawing/2014/main" id="{C33DDB0C-EE2C-C216-0CE8-71B02E0629FF}"/>
              </a:ext>
            </a:extLst>
          </p:cNvPr>
          <p:cNvPicPr>
            <a:picLocks noChangeAspect="1"/>
          </p:cNvPicPr>
          <p:nvPr/>
        </p:nvPicPr>
        <p:blipFill>
          <a:blip r:embed="rId2"/>
          <a:stretch>
            <a:fillRect/>
          </a:stretch>
        </p:blipFill>
        <p:spPr>
          <a:xfrm>
            <a:off x="0" y="2192049"/>
            <a:ext cx="12192000" cy="4741333"/>
          </a:xfrm>
          <a:prstGeom prst="rect">
            <a:avLst/>
          </a:prstGeom>
        </p:spPr>
      </p:pic>
      <p:sp>
        <p:nvSpPr>
          <p:cNvPr id="6" name="TextBox 5">
            <a:extLst>
              <a:ext uri="{FF2B5EF4-FFF2-40B4-BE49-F238E27FC236}">
                <a16:creationId xmlns:a16="http://schemas.microsoft.com/office/drawing/2014/main" id="{C2FDA5A7-6751-E3A0-A537-3BD2D91766E7}"/>
              </a:ext>
            </a:extLst>
          </p:cNvPr>
          <p:cNvSpPr txBox="1"/>
          <p:nvPr/>
        </p:nvSpPr>
        <p:spPr>
          <a:xfrm>
            <a:off x="146304" y="1413361"/>
            <a:ext cx="2880360" cy="646331"/>
          </a:xfrm>
          <a:prstGeom prst="rect">
            <a:avLst/>
          </a:prstGeom>
          <a:noFill/>
        </p:spPr>
        <p:txBody>
          <a:bodyPr wrap="square" rtlCol="0">
            <a:spAutoFit/>
          </a:bodyPr>
          <a:lstStyle/>
          <a:p>
            <a:r>
              <a:rPr lang="en-US"/>
              <a:t>Step 1) Press the extension button in MakeCode</a:t>
            </a:r>
          </a:p>
        </p:txBody>
      </p:sp>
      <p:sp>
        <p:nvSpPr>
          <p:cNvPr id="8" name="TextBox 7">
            <a:extLst>
              <a:ext uri="{FF2B5EF4-FFF2-40B4-BE49-F238E27FC236}">
                <a16:creationId xmlns:a16="http://schemas.microsoft.com/office/drawing/2014/main" id="{41E96E94-DAFD-D32F-D298-698ECCE74CEF}"/>
              </a:ext>
            </a:extLst>
          </p:cNvPr>
          <p:cNvSpPr txBox="1"/>
          <p:nvPr/>
        </p:nvSpPr>
        <p:spPr>
          <a:xfrm>
            <a:off x="2480298" y="1843297"/>
            <a:ext cx="4175630" cy="369332"/>
          </a:xfrm>
          <a:prstGeom prst="rect">
            <a:avLst/>
          </a:prstGeom>
          <a:noFill/>
        </p:spPr>
        <p:txBody>
          <a:bodyPr wrap="none" rtlCol="0">
            <a:spAutoFit/>
          </a:bodyPr>
          <a:lstStyle/>
          <a:p>
            <a:r>
              <a:rPr lang="en-US"/>
              <a:t>Step 2) Click on the “servo” library image   </a:t>
            </a:r>
          </a:p>
        </p:txBody>
      </p:sp>
      <p:sp>
        <p:nvSpPr>
          <p:cNvPr id="9" name="TextBox 8">
            <a:extLst>
              <a:ext uri="{FF2B5EF4-FFF2-40B4-BE49-F238E27FC236}">
                <a16:creationId xmlns:a16="http://schemas.microsoft.com/office/drawing/2014/main" id="{61DFC97A-2D08-29F1-29F0-632250B0007B}"/>
              </a:ext>
            </a:extLst>
          </p:cNvPr>
          <p:cNvSpPr txBox="1"/>
          <p:nvPr/>
        </p:nvSpPr>
        <p:spPr>
          <a:xfrm>
            <a:off x="7014510" y="1756539"/>
            <a:ext cx="5031186" cy="369332"/>
          </a:xfrm>
          <a:prstGeom prst="rect">
            <a:avLst/>
          </a:prstGeom>
          <a:noFill/>
        </p:spPr>
        <p:txBody>
          <a:bodyPr wrap="none" rtlCol="0">
            <a:spAutoFit/>
          </a:bodyPr>
          <a:lstStyle/>
          <a:p>
            <a:r>
              <a:rPr lang="en-US"/>
              <a:t>Step 3) Click on the “servos” to use the servo blocks</a:t>
            </a:r>
          </a:p>
        </p:txBody>
      </p:sp>
    </p:spTree>
    <p:extLst>
      <p:ext uri="{BB962C8B-B14F-4D97-AF65-F5344CB8AC3E}">
        <p14:creationId xmlns:p14="http://schemas.microsoft.com/office/powerpoint/2010/main" val="4177136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F5F1F-D03B-8994-539F-B172F919B2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DA687C-096C-FB83-BE93-CCDDE73C48F8}"/>
              </a:ext>
            </a:extLst>
          </p:cNvPr>
          <p:cNvSpPr>
            <a:spLocks noGrp="1"/>
          </p:cNvSpPr>
          <p:nvPr>
            <p:ph type="title"/>
          </p:nvPr>
        </p:nvSpPr>
        <p:spPr/>
        <p:txBody>
          <a:bodyPr/>
          <a:lstStyle/>
          <a:p>
            <a:r>
              <a:rPr lang="en-US"/>
              <a:t>Radio Messages</a:t>
            </a:r>
          </a:p>
        </p:txBody>
      </p:sp>
      <p:sp>
        <p:nvSpPr>
          <p:cNvPr id="3" name="Text Placeholder 2">
            <a:extLst>
              <a:ext uri="{FF2B5EF4-FFF2-40B4-BE49-F238E27FC236}">
                <a16:creationId xmlns:a16="http://schemas.microsoft.com/office/drawing/2014/main" id="{F64C0977-F1DC-A513-625C-2E99A0411147}"/>
              </a:ext>
            </a:extLst>
          </p:cNvPr>
          <p:cNvSpPr>
            <a:spLocks noGrp="1"/>
          </p:cNvSpPr>
          <p:nvPr>
            <p:ph type="body" idx="1"/>
          </p:nvPr>
        </p:nvSpPr>
        <p:spPr/>
        <p:txBody>
          <a:bodyPr/>
          <a:lstStyle/>
          <a:p>
            <a:r>
              <a:rPr lang="en-US"/>
              <a:t>Sending messages between two </a:t>
            </a:r>
            <a:r>
              <a:rPr lang="en-US" err="1"/>
              <a:t>Micro:bits</a:t>
            </a:r>
            <a:endParaRPr lang="en-US"/>
          </a:p>
          <a:p>
            <a:endParaRPr lang="en-US"/>
          </a:p>
          <a:p>
            <a:r>
              <a:rPr lang="en-US">
                <a:hlinkClick r:id="rId2" action="ppaction://hlinksldjump"/>
              </a:rPr>
              <a:t>Return to Contents</a:t>
            </a:r>
            <a:endParaRPr lang="en-US"/>
          </a:p>
          <a:p>
            <a:endParaRPr lang="en-US"/>
          </a:p>
        </p:txBody>
      </p:sp>
    </p:spTree>
    <p:extLst>
      <p:ext uri="{BB962C8B-B14F-4D97-AF65-F5344CB8AC3E}">
        <p14:creationId xmlns:p14="http://schemas.microsoft.com/office/powerpoint/2010/main" val="535878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6E258-FED9-210A-9B05-1F7DC9833416}"/>
              </a:ext>
            </a:extLst>
          </p:cNvPr>
          <p:cNvSpPr>
            <a:spLocks noGrp="1"/>
          </p:cNvSpPr>
          <p:nvPr>
            <p:ph type="title"/>
          </p:nvPr>
        </p:nvSpPr>
        <p:spPr/>
        <p:txBody>
          <a:bodyPr>
            <a:normAutofit/>
          </a:bodyPr>
          <a:lstStyle/>
          <a:p>
            <a:pPr algn="ctr">
              <a:spcBef>
                <a:spcPct val="0"/>
              </a:spcBef>
              <a:buClr>
                <a:schemeClr val="dk1"/>
              </a:buClr>
              <a:buSzPts val="990"/>
            </a:pPr>
            <a:r>
              <a:rPr lang="en-US" sz="4000" b="1">
                <a:solidFill>
                  <a:srgbClr val="A41E35"/>
                </a:solidFill>
                <a:latin typeface="Roboto Condensed" panose="02000000000000000000" pitchFamily="2" charset="0"/>
                <a:ea typeface="Roboto Condensed" panose="02000000000000000000" pitchFamily="2" charset="0"/>
                <a:cs typeface="Roboto Condensed" panose="02000000000000000000" pitchFamily="2" charset="0"/>
              </a:rPr>
              <a:t>How to program the radio</a:t>
            </a:r>
          </a:p>
        </p:txBody>
      </p:sp>
      <p:sp>
        <p:nvSpPr>
          <p:cNvPr id="3" name="Text Placeholder 2">
            <a:extLst>
              <a:ext uri="{FF2B5EF4-FFF2-40B4-BE49-F238E27FC236}">
                <a16:creationId xmlns:a16="http://schemas.microsoft.com/office/drawing/2014/main" id="{1049F349-FCB7-8C15-EFC5-555F2EBE9565}"/>
              </a:ext>
            </a:extLst>
          </p:cNvPr>
          <p:cNvSpPr>
            <a:spLocks noGrp="1"/>
          </p:cNvSpPr>
          <p:nvPr>
            <p:ph type="body" idx="1"/>
          </p:nvPr>
        </p:nvSpPr>
        <p:spPr/>
        <p:txBody>
          <a:bodyPr/>
          <a:lstStyle/>
          <a:p>
            <a:pPr marL="608965" indent="-456565">
              <a:lnSpc>
                <a:spcPct val="100000"/>
              </a:lnSpc>
            </a:pPr>
            <a:r>
              <a:rPr lang="en-US" sz="1800">
                <a:ea typeface="Calibri"/>
                <a:cs typeface="Calibri"/>
              </a:rPr>
              <a:t>Example </a:t>
            </a:r>
            <a:r>
              <a:rPr lang="en-US" sz="1800" b="1" u="sng">
                <a:ea typeface="Calibri"/>
                <a:cs typeface="Calibri"/>
              </a:rPr>
              <a:t>Sender </a:t>
            </a:r>
            <a:r>
              <a:rPr lang="en-US" sz="1800">
                <a:ea typeface="Calibri"/>
                <a:cs typeface="Calibri"/>
              </a:rPr>
              <a:t>code below</a:t>
            </a:r>
          </a:p>
          <a:p>
            <a:pPr marL="608965" indent="-456565">
              <a:lnSpc>
                <a:spcPct val="100000"/>
              </a:lnSpc>
            </a:pPr>
            <a:r>
              <a:rPr lang="en-US" sz="1800">
                <a:ea typeface="Calibri"/>
                <a:cs typeface="Calibri"/>
              </a:rPr>
              <a:t>On button A it will send through radio the temperature</a:t>
            </a:r>
          </a:p>
          <a:p>
            <a:pPr marL="608965" indent="-456565">
              <a:lnSpc>
                <a:spcPct val="100000"/>
              </a:lnSpc>
            </a:pPr>
            <a:r>
              <a:rPr lang="en-US" sz="1800">
                <a:ea typeface="Calibri"/>
                <a:cs typeface="Calibri"/>
              </a:rPr>
              <a:t>What starts the send can be changed. It can be every second, or every few seconds. </a:t>
            </a:r>
          </a:p>
          <a:p>
            <a:pPr marL="608965" indent="-456565">
              <a:lnSpc>
                <a:spcPct val="100000"/>
              </a:lnSpc>
            </a:pPr>
            <a:r>
              <a:rPr lang="en-US" sz="1800">
                <a:ea typeface="Calibri"/>
                <a:cs typeface="Calibri"/>
              </a:rPr>
              <a:t>It will show “Sent” as a confirmation that it runs </a:t>
            </a:r>
          </a:p>
          <a:p>
            <a:pPr marL="608965" indent="-456565">
              <a:lnSpc>
                <a:spcPct val="100000"/>
              </a:lnSpc>
            </a:pPr>
            <a:r>
              <a:rPr lang="en-US" sz="1800">
                <a:ea typeface="Calibri"/>
                <a:cs typeface="Calibri"/>
              </a:rPr>
              <a:t>***MUST BE A RADIO SEND NUMBER BLOCK***</a:t>
            </a:r>
            <a:endParaRPr lang="en-US"/>
          </a:p>
        </p:txBody>
      </p:sp>
      <p:pic>
        <p:nvPicPr>
          <p:cNvPr id="5" name="Picture 4" descr="A screenshot of a chat&#10;&#10;AI-generated content may be incorrect.">
            <a:extLst>
              <a:ext uri="{FF2B5EF4-FFF2-40B4-BE49-F238E27FC236}">
                <a16:creationId xmlns:a16="http://schemas.microsoft.com/office/drawing/2014/main" id="{76E0B3BB-9BAC-830E-CA88-3D415ADCFA5F}"/>
              </a:ext>
            </a:extLst>
          </p:cNvPr>
          <p:cNvPicPr>
            <a:picLocks noChangeAspect="1"/>
          </p:cNvPicPr>
          <p:nvPr/>
        </p:nvPicPr>
        <p:blipFill>
          <a:blip r:embed="rId2"/>
          <a:stretch>
            <a:fillRect/>
          </a:stretch>
        </p:blipFill>
        <p:spPr>
          <a:xfrm>
            <a:off x="1885671" y="3049021"/>
            <a:ext cx="7351141" cy="3489885"/>
          </a:xfrm>
          <a:prstGeom prst="rect">
            <a:avLst/>
          </a:prstGeom>
        </p:spPr>
      </p:pic>
    </p:spTree>
    <p:extLst>
      <p:ext uri="{BB962C8B-B14F-4D97-AF65-F5344CB8AC3E}">
        <p14:creationId xmlns:p14="http://schemas.microsoft.com/office/powerpoint/2010/main" val="18853332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591D6-FF65-CCC9-B467-7D3BEB8B7DA5}"/>
              </a:ext>
            </a:extLst>
          </p:cNvPr>
          <p:cNvSpPr>
            <a:spLocks noGrp="1"/>
          </p:cNvSpPr>
          <p:nvPr>
            <p:ph type="title"/>
          </p:nvPr>
        </p:nvSpPr>
        <p:spPr/>
        <p:txBody>
          <a:bodyPr>
            <a:normAutofit fontScale="90000"/>
          </a:bodyPr>
          <a:lstStyle/>
          <a:p>
            <a:r>
              <a:rPr lang="en-US">
                <a:ea typeface="Calibri Light"/>
                <a:cs typeface="Calibri Light"/>
              </a:rPr>
              <a:t>Example Receiver code</a:t>
            </a:r>
          </a:p>
        </p:txBody>
      </p:sp>
      <p:sp>
        <p:nvSpPr>
          <p:cNvPr id="3" name="Text Placeholder 2">
            <a:extLst>
              <a:ext uri="{FF2B5EF4-FFF2-40B4-BE49-F238E27FC236}">
                <a16:creationId xmlns:a16="http://schemas.microsoft.com/office/drawing/2014/main" id="{10E28AD3-E727-1E30-6396-73AA50BFFDD9}"/>
              </a:ext>
            </a:extLst>
          </p:cNvPr>
          <p:cNvSpPr>
            <a:spLocks noGrp="1"/>
          </p:cNvSpPr>
          <p:nvPr>
            <p:ph type="body" idx="1"/>
          </p:nvPr>
        </p:nvSpPr>
        <p:spPr/>
        <p:txBody>
          <a:bodyPr/>
          <a:lstStyle/>
          <a:p>
            <a:pPr marL="608965" indent="-456565"/>
            <a:r>
              <a:rPr lang="en-US" sz="1800">
                <a:latin typeface="Aptos"/>
              </a:rPr>
              <a:t>Example code for receiver below:</a:t>
            </a:r>
            <a:endParaRPr lang="en-US">
              <a:ea typeface="Calibri" panose="020F0502020204030204"/>
              <a:cs typeface="Calibri" panose="020F0502020204030204"/>
            </a:endParaRPr>
          </a:p>
          <a:p>
            <a:pPr marL="608965" indent="-456565"/>
            <a:r>
              <a:rPr lang="en-US" sz="1800">
                <a:latin typeface="Aptos"/>
              </a:rPr>
              <a:t>The </a:t>
            </a:r>
            <a:r>
              <a:rPr lang="en-US" sz="1800" b="1">
                <a:latin typeface="Aptos"/>
              </a:rPr>
              <a:t>radio group </a:t>
            </a:r>
            <a:r>
              <a:rPr lang="en-US" sz="1800">
                <a:latin typeface="Aptos"/>
              </a:rPr>
              <a:t>can be any number but the </a:t>
            </a:r>
            <a:r>
              <a:rPr lang="en-US" sz="1800" err="1">
                <a:latin typeface="Aptos"/>
              </a:rPr>
              <a:t>Micro:bit</a:t>
            </a:r>
            <a:r>
              <a:rPr lang="en-US" sz="1800">
                <a:latin typeface="Aptos"/>
              </a:rPr>
              <a:t> sending the information must have same number</a:t>
            </a:r>
          </a:p>
          <a:p>
            <a:pPr marL="608965" indent="-456565"/>
            <a:r>
              <a:rPr lang="en-US" sz="1800">
                <a:latin typeface="Aptos"/>
              </a:rPr>
              <a:t>Please also note that if you would like to receive a number, you must send a number. Whatever datatype I send I must also receive or radio will not work</a:t>
            </a:r>
            <a:endParaRPr lang="en-US"/>
          </a:p>
          <a:p>
            <a:pPr marL="608965" indent="-456565"/>
            <a:endParaRPr lang="en-US">
              <a:ea typeface="Calibri"/>
              <a:cs typeface="Calibri"/>
            </a:endParaRPr>
          </a:p>
        </p:txBody>
      </p:sp>
      <p:pic>
        <p:nvPicPr>
          <p:cNvPr id="6" name="Picture 5">
            <a:extLst>
              <a:ext uri="{FF2B5EF4-FFF2-40B4-BE49-F238E27FC236}">
                <a16:creationId xmlns:a16="http://schemas.microsoft.com/office/drawing/2014/main" id="{3460268E-3B32-D020-DF00-CDE545C194E9}"/>
              </a:ext>
            </a:extLst>
          </p:cNvPr>
          <p:cNvPicPr>
            <a:picLocks noChangeAspect="1"/>
          </p:cNvPicPr>
          <p:nvPr/>
        </p:nvPicPr>
        <p:blipFill>
          <a:blip r:embed="rId2"/>
          <a:stretch>
            <a:fillRect/>
          </a:stretch>
        </p:blipFill>
        <p:spPr>
          <a:xfrm>
            <a:off x="3047574" y="3005302"/>
            <a:ext cx="6096851" cy="3086531"/>
          </a:xfrm>
          <a:prstGeom prst="rect">
            <a:avLst/>
          </a:prstGeom>
        </p:spPr>
      </p:pic>
    </p:spTree>
    <p:extLst>
      <p:ext uri="{BB962C8B-B14F-4D97-AF65-F5344CB8AC3E}">
        <p14:creationId xmlns:p14="http://schemas.microsoft.com/office/powerpoint/2010/main" val="2887767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ABB64-A294-E677-3FDD-F4BB2EFFE3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DA7AC0-5206-218C-E25D-BE27C153A080}"/>
              </a:ext>
            </a:extLst>
          </p:cNvPr>
          <p:cNvSpPr>
            <a:spLocks noGrp="1"/>
          </p:cNvSpPr>
          <p:nvPr>
            <p:ph type="title"/>
          </p:nvPr>
        </p:nvSpPr>
        <p:spPr/>
        <p:txBody>
          <a:bodyPr/>
          <a:lstStyle/>
          <a:p>
            <a:r>
              <a:rPr lang="en-US"/>
              <a:t>OLED Display Messages</a:t>
            </a:r>
          </a:p>
        </p:txBody>
      </p:sp>
      <p:sp>
        <p:nvSpPr>
          <p:cNvPr id="3" name="Text Placeholder 2">
            <a:extLst>
              <a:ext uri="{FF2B5EF4-FFF2-40B4-BE49-F238E27FC236}">
                <a16:creationId xmlns:a16="http://schemas.microsoft.com/office/drawing/2014/main" id="{212ED6BB-66B6-F677-A786-C8E69F2E7F09}"/>
              </a:ext>
            </a:extLst>
          </p:cNvPr>
          <p:cNvSpPr>
            <a:spLocks noGrp="1"/>
          </p:cNvSpPr>
          <p:nvPr>
            <p:ph type="body" idx="1"/>
          </p:nvPr>
        </p:nvSpPr>
        <p:spPr/>
        <p:txBody>
          <a:bodyPr/>
          <a:lstStyle/>
          <a:p>
            <a:r>
              <a:rPr lang="en-US"/>
              <a:t>Displaying your data to the world</a:t>
            </a:r>
          </a:p>
          <a:p>
            <a:endParaRPr lang="en-US"/>
          </a:p>
          <a:p>
            <a:r>
              <a:rPr lang="en-US">
                <a:hlinkClick r:id="rId2" action="ppaction://hlinksldjump"/>
              </a:rPr>
              <a:t>Return to Contents</a:t>
            </a:r>
            <a:endParaRPr lang="en-US"/>
          </a:p>
          <a:p>
            <a:endParaRPr lang="en-US"/>
          </a:p>
        </p:txBody>
      </p:sp>
    </p:spTree>
    <p:extLst>
      <p:ext uri="{BB962C8B-B14F-4D97-AF65-F5344CB8AC3E}">
        <p14:creationId xmlns:p14="http://schemas.microsoft.com/office/powerpoint/2010/main" val="2611552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8EA8EC7-D186-0F0D-9ED7-EA7EC13CB271}"/>
              </a:ext>
            </a:extLst>
          </p:cNvPr>
          <p:cNvSpPr>
            <a:spLocks noGrp="1"/>
          </p:cNvSpPr>
          <p:nvPr>
            <p:ph type="title"/>
          </p:nvPr>
        </p:nvSpPr>
        <p:spPr>
          <a:xfrm>
            <a:off x="630936" y="639520"/>
            <a:ext cx="3429000" cy="1719072"/>
          </a:xfrm>
        </p:spPr>
        <p:txBody>
          <a:bodyPr anchor="b">
            <a:normAutofit/>
          </a:bodyPr>
          <a:lstStyle/>
          <a:p>
            <a:r>
              <a:rPr lang="en-US" sz="3800"/>
              <a:t>Hooking the TMP36 Directly to the Micro:bit</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446242DD-43BD-4635-B423-093A5B39A0F4}"/>
              </a:ext>
            </a:extLst>
          </p:cNvPr>
          <p:cNvSpPr>
            <a:spLocks noGrp="1"/>
          </p:cNvSpPr>
          <p:nvPr>
            <p:ph idx="1"/>
          </p:nvPr>
        </p:nvSpPr>
        <p:spPr>
          <a:xfrm>
            <a:off x="630936" y="2807208"/>
            <a:ext cx="3429000" cy="3410712"/>
          </a:xfrm>
        </p:spPr>
        <p:txBody>
          <a:bodyPr anchor="t">
            <a:normAutofit/>
          </a:bodyPr>
          <a:lstStyle/>
          <a:p>
            <a:r>
              <a:rPr lang="en-US" sz="2200">
                <a:effectLst/>
                <a:latin typeface="Calibri" panose="020F0502020204030204" pitchFamily="34" charset="0"/>
                <a:ea typeface="Calibri" panose="020F0502020204030204" pitchFamily="34" charset="0"/>
                <a:cs typeface="Arial" panose="020B0604020202020204" pitchFamily="34" charset="0"/>
              </a:rPr>
              <a:t>It’s imperative that the sensors be attached correctly or else they’ll be fried. See the following figure. Be careful the pins/clips don’t touch each other. </a:t>
            </a:r>
          </a:p>
          <a:p>
            <a:endParaRPr lang="en-US" sz="2200"/>
          </a:p>
        </p:txBody>
      </p:sp>
      <p:pic>
        <p:nvPicPr>
          <p:cNvPr id="3" name="Picture 2" descr="A black rectangular object with red and yellow wires&#10;&#10;Description automatically generated">
            <a:extLst>
              <a:ext uri="{FF2B5EF4-FFF2-40B4-BE49-F238E27FC236}">
                <a16:creationId xmlns:a16="http://schemas.microsoft.com/office/drawing/2014/main" id="{13D0034E-235E-0B4C-1419-7436F6050DC1}"/>
              </a:ext>
            </a:extLst>
          </p:cNvPr>
          <p:cNvPicPr>
            <a:picLocks noChangeAspect="1"/>
          </p:cNvPicPr>
          <p:nvPr/>
        </p:nvPicPr>
        <p:blipFill>
          <a:blip r:embed="rId2"/>
          <a:stretch>
            <a:fillRect/>
          </a:stretch>
        </p:blipFill>
        <p:spPr>
          <a:xfrm>
            <a:off x="5193446" y="640080"/>
            <a:ext cx="5825420" cy="5577840"/>
          </a:xfrm>
          <a:prstGeom prst="rect">
            <a:avLst/>
          </a:prstGeom>
        </p:spPr>
      </p:pic>
    </p:spTree>
    <p:extLst>
      <p:ext uri="{BB962C8B-B14F-4D97-AF65-F5344CB8AC3E}">
        <p14:creationId xmlns:p14="http://schemas.microsoft.com/office/powerpoint/2010/main" val="2194478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C0321-F67D-99BA-2583-B7A16D20C2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ACB19D-670E-9CF2-E2A5-D320256F65F7}"/>
              </a:ext>
            </a:extLst>
          </p:cNvPr>
          <p:cNvSpPr>
            <a:spLocks noGrp="1"/>
          </p:cNvSpPr>
          <p:nvPr>
            <p:ph type="title"/>
          </p:nvPr>
        </p:nvSpPr>
        <p:spPr/>
        <p:txBody>
          <a:bodyPr>
            <a:normAutofit/>
          </a:bodyPr>
          <a:lstStyle/>
          <a:p>
            <a:pPr algn="ctr">
              <a:spcBef>
                <a:spcPct val="0"/>
              </a:spcBef>
              <a:buClr>
                <a:schemeClr val="dk1"/>
              </a:buClr>
              <a:buSzPts val="990"/>
            </a:pPr>
            <a:r>
              <a:rPr lang="en-US" sz="4000" b="1">
                <a:solidFill>
                  <a:srgbClr val="A41E35"/>
                </a:solidFill>
                <a:latin typeface="Roboto Condensed" panose="02000000000000000000" pitchFamily="2" charset="0"/>
                <a:ea typeface="Roboto Condensed" panose="02000000000000000000" pitchFamily="2" charset="0"/>
                <a:cs typeface="Roboto Condensed" panose="02000000000000000000" pitchFamily="2" charset="0"/>
              </a:rPr>
              <a:t>How to connect your OLED</a:t>
            </a:r>
          </a:p>
        </p:txBody>
      </p:sp>
      <p:sp>
        <p:nvSpPr>
          <p:cNvPr id="3" name="Text Placeholder 2">
            <a:extLst>
              <a:ext uri="{FF2B5EF4-FFF2-40B4-BE49-F238E27FC236}">
                <a16:creationId xmlns:a16="http://schemas.microsoft.com/office/drawing/2014/main" id="{C1ED1E4F-555A-262F-77AD-6CD21E396902}"/>
              </a:ext>
            </a:extLst>
          </p:cNvPr>
          <p:cNvSpPr>
            <a:spLocks noGrp="1"/>
          </p:cNvSpPr>
          <p:nvPr>
            <p:ph type="body" idx="1"/>
          </p:nvPr>
        </p:nvSpPr>
        <p:spPr>
          <a:xfrm>
            <a:off x="415600" y="1536633"/>
            <a:ext cx="5171384" cy="4555200"/>
          </a:xfrm>
        </p:spPr>
        <p:txBody>
          <a:bodyPr>
            <a:normAutofit/>
          </a:bodyPr>
          <a:lstStyle/>
          <a:p>
            <a:r>
              <a:rPr lang="en-US"/>
              <a:t>To use the OLED display, you must use a Dragon Tail </a:t>
            </a:r>
          </a:p>
        </p:txBody>
      </p:sp>
      <p:pic>
        <p:nvPicPr>
          <p:cNvPr id="7" name="Picture 6" descr="A white electronic device with wires on a wooden surface&#10;&#10;AI-generated content may be incorrect.">
            <a:extLst>
              <a:ext uri="{FF2B5EF4-FFF2-40B4-BE49-F238E27FC236}">
                <a16:creationId xmlns:a16="http://schemas.microsoft.com/office/drawing/2014/main" id="{3C34C491-AF35-C0FA-BB6F-80E240CDE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12673" y="3163213"/>
            <a:ext cx="3867912" cy="2900934"/>
          </a:xfrm>
          <a:prstGeom prst="rect">
            <a:avLst/>
          </a:prstGeom>
        </p:spPr>
      </p:pic>
      <p:pic>
        <p:nvPicPr>
          <p:cNvPr id="11" name="Picture 10" descr="A circuit board with wires&#10;&#10;AI-generated content may be incorrect.">
            <a:extLst>
              <a:ext uri="{FF2B5EF4-FFF2-40B4-BE49-F238E27FC236}">
                <a16:creationId xmlns:a16="http://schemas.microsoft.com/office/drawing/2014/main" id="{591AD8B2-C82B-AA44-F7ED-DDCF1CC1A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09664" y="3071392"/>
            <a:ext cx="4112768" cy="3084576"/>
          </a:xfrm>
          <a:prstGeom prst="rect">
            <a:avLst/>
          </a:prstGeom>
        </p:spPr>
      </p:pic>
      <p:sp>
        <p:nvSpPr>
          <p:cNvPr id="13" name="TextBox 12">
            <a:extLst>
              <a:ext uri="{FF2B5EF4-FFF2-40B4-BE49-F238E27FC236}">
                <a16:creationId xmlns:a16="http://schemas.microsoft.com/office/drawing/2014/main" id="{CF9F480C-F7DA-5C04-2E9F-5966B52E4E68}"/>
              </a:ext>
            </a:extLst>
          </p:cNvPr>
          <p:cNvSpPr txBox="1"/>
          <p:nvPr/>
        </p:nvSpPr>
        <p:spPr>
          <a:xfrm>
            <a:off x="5406390" y="1356967"/>
            <a:ext cx="6691122" cy="1200329"/>
          </a:xfrm>
          <a:prstGeom prst="rect">
            <a:avLst/>
          </a:prstGeom>
          <a:noFill/>
        </p:spPr>
        <p:txBody>
          <a:bodyPr wrap="square">
            <a:spAutoFit/>
          </a:bodyPr>
          <a:lstStyle/>
          <a:p>
            <a:pPr marL="285750" indent="-285750">
              <a:buFont typeface="Arial" panose="020B0604020202020204" pitchFamily="34" charset="0"/>
              <a:buChar char="•"/>
            </a:pPr>
            <a:r>
              <a:rPr lang="en-US"/>
              <a:t>The VCC pin on the display goes to the 3V pin on the breadboard</a:t>
            </a:r>
          </a:p>
          <a:p>
            <a:pPr marL="285750" indent="-285750">
              <a:buFont typeface="Arial" panose="020B0604020202020204" pitchFamily="34" charset="0"/>
              <a:buChar char="•"/>
            </a:pPr>
            <a:r>
              <a:rPr lang="en-US"/>
              <a:t>The GND pin on the display goes to the (–) pin on the breadboard</a:t>
            </a:r>
          </a:p>
          <a:p>
            <a:pPr marL="285750" indent="-285750">
              <a:buFont typeface="Arial" panose="020B0604020202020204" pitchFamily="34" charset="0"/>
              <a:buChar char="•"/>
            </a:pPr>
            <a:r>
              <a:rPr lang="en-US"/>
              <a:t>SDA and SCL pins from the display plug into the SDA and SCL pins on the breadboard</a:t>
            </a:r>
          </a:p>
        </p:txBody>
      </p:sp>
    </p:spTree>
    <p:extLst>
      <p:ext uri="{BB962C8B-B14F-4D97-AF65-F5344CB8AC3E}">
        <p14:creationId xmlns:p14="http://schemas.microsoft.com/office/powerpoint/2010/main" val="3835565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4AA1-35FF-756D-217F-32E57B45E610}"/>
              </a:ext>
            </a:extLst>
          </p:cNvPr>
          <p:cNvSpPr>
            <a:spLocks noGrp="1"/>
          </p:cNvSpPr>
          <p:nvPr>
            <p:ph type="title"/>
          </p:nvPr>
        </p:nvSpPr>
        <p:spPr/>
        <p:txBody>
          <a:bodyPr>
            <a:normAutofit/>
          </a:bodyPr>
          <a:lstStyle/>
          <a:p>
            <a:pPr algn="ctr">
              <a:spcBef>
                <a:spcPct val="0"/>
              </a:spcBef>
              <a:buClr>
                <a:schemeClr val="dk1"/>
              </a:buClr>
              <a:buSzPts val="990"/>
            </a:pPr>
            <a:r>
              <a:rPr lang="en-US" sz="4000" b="1">
                <a:solidFill>
                  <a:srgbClr val="A41E35"/>
                </a:solidFill>
                <a:latin typeface="Roboto Condensed" panose="02000000000000000000" pitchFamily="2" charset="0"/>
                <a:ea typeface="Roboto Condensed" panose="02000000000000000000" pitchFamily="2" charset="0"/>
                <a:cs typeface="Roboto Condensed" panose="02000000000000000000" pitchFamily="2" charset="0"/>
              </a:rPr>
              <a:t>How to program your OLED</a:t>
            </a:r>
          </a:p>
        </p:txBody>
      </p:sp>
      <p:sp>
        <p:nvSpPr>
          <p:cNvPr id="3" name="Text Placeholder 2">
            <a:extLst>
              <a:ext uri="{FF2B5EF4-FFF2-40B4-BE49-F238E27FC236}">
                <a16:creationId xmlns:a16="http://schemas.microsoft.com/office/drawing/2014/main" id="{57430787-8263-F179-AD5D-3CA7B5AE3BC1}"/>
              </a:ext>
            </a:extLst>
          </p:cNvPr>
          <p:cNvSpPr>
            <a:spLocks noGrp="1"/>
          </p:cNvSpPr>
          <p:nvPr>
            <p:ph type="body" idx="1"/>
          </p:nvPr>
        </p:nvSpPr>
        <p:spPr>
          <a:xfrm>
            <a:off x="415600" y="1536633"/>
            <a:ext cx="5171384" cy="4555200"/>
          </a:xfrm>
        </p:spPr>
        <p:txBody>
          <a:bodyPr/>
          <a:lstStyle/>
          <a:p>
            <a:pPr marL="152396" indent="0" algn="ctr">
              <a:buNone/>
            </a:pPr>
            <a:r>
              <a:rPr lang="en-US"/>
              <a:t>To begin programming, click on extensions and download the oled-ssd1306 extension</a:t>
            </a:r>
          </a:p>
        </p:txBody>
      </p:sp>
      <p:pic>
        <p:nvPicPr>
          <p:cNvPr id="5" name="Picture 4">
            <a:extLst>
              <a:ext uri="{FF2B5EF4-FFF2-40B4-BE49-F238E27FC236}">
                <a16:creationId xmlns:a16="http://schemas.microsoft.com/office/drawing/2014/main" id="{B6E22259-EFFD-D112-3381-D0EAA64B4019}"/>
              </a:ext>
            </a:extLst>
          </p:cNvPr>
          <p:cNvPicPr>
            <a:picLocks noChangeAspect="1"/>
          </p:cNvPicPr>
          <p:nvPr/>
        </p:nvPicPr>
        <p:blipFill>
          <a:blip r:embed="rId2"/>
          <a:srcRect r="20490"/>
          <a:stretch>
            <a:fillRect/>
          </a:stretch>
        </p:blipFill>
        <p:spPr>
          <a:xfrm>
            <a:off x="0" y="3603760"/>
            <a:ext cx="5957768" cy="3254240"/>
          </a:xfrm>
          <a:prstGeom prst="rect">
            <a:avLst/>
          </a:prstGeom>
        </p:spPr>
      </p:pic>
      <p:sp>
        <p:nvSpPr>
          <p:cNvPr id="6" name="Rectangle 5">
            <a:extLst>
              <a:ext uri="{FF2B5EF4-FFF2-40B4-BE49-F238E27FC236}">
                <a16:creationId xmlns:a16="http://schemas.microsoft.com/office/drawing/2014/main" id="{37A4E4C5-6A5E-D3A1-284F-62AC5CAF7195}"/>
              </a:ext>
            </a:extLst>
          </p:cNvPr>
          <p:cNvSpPr/>
          <p:nvPr/>
        </p:nvSpPr>
        <p:spPr>
          <a:xfrm>
            <a:off x="795528" y="5202936"/>
            <a:ext cx="1417320" cy="15819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9C647FB-CCCB-B366-48FC-5A0FE19EE36E}"/>
              </a:ext>
            </a:extLst>
          </p:cNvPr>
          <p:cNvPicPr>
            <a:picLocks noChangeAspect="1"/>
          </p:cNvPicPr>
          <p:nvPr/>
        </p:nvPicPr>
        <p:blipFill>
          <a:blip r:embed="rId3"/>
          <a:stretch>
            <a:fillRect/>
          </a:stretch>
        </p:blipFill>
        <p:spPr>
          <a:xfrm>
            <a:off x="7517124" y="3163824"/>
            <a:ext cx="4067146" cy="3621024"/>
          </a:xfrm>
          <a:prstGeom prst="rect">
            <a:avLst/>
          </a:prstGeom>
        </p:spPr>
      </p:pic>
      <p:sp>
        <p:nvSpPr>
          <p:cNvPr id="9" name="Text Placeholder 2">
            <a:extLst>
              <a:ext uri="{FF2B5EF4-FFF2-40B4-BE49-F238E27FC236}">
                <a16:creationId xmlns:a16="http://schemas.microsoft.com/office/drawing/2014/main" id="{2DAF33E9-DF35-90A1-A652-3383EFEDE9E9}"/>
              </a:ext>
            </a:extLst>
          </p:cNvPr>
          <p:cNvSpPr txBox="1">
            <a:spLocks/>
          </p:cNvSpPr>
          <p:nvPr/>
        </p:nvSpPr>
        <p:spPr>
          <a:xfrm>
            <a:off x="7704272" y="2302800"/>
            <a:ext cx="4310944" cy="4555200"/>
          </a:xfrm>
          <a:prstGeom prst="rect">
            <a:avLst/>
          </a:prstGeom>
        </p:spPr>
        <p:txBody>
          <a:bodyPr spcFirstLastPara="1" vert="horz" wrap="square" lIns="91425" tIns="91425" rIns="91425" bIns="91425"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152396" indent="0">
              <a:buNone/>
            </a:pPr>
            <a:r>
              <a:rPr lang="en-US"/>
              <a:t>Block Code Example</a:t>
            </a:r>
          </a:p>
        </p:txBody>
      </p:sp>
    </p:spTree>
    <p:extLst>
      <p:ext uri="{BB962C8B-B14F-4D97-AF65-F5344CB8AC3E}">
        <p14:creationId xmlns:p14="http://schemas.microsoft.com/office/powerpoint/2010/main" val="1826440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3327-ADC7-3667-9E61-B3CF7B12B772}"/>
              </a:ext>
            </a:extLst>
          </p:cNvPr>
          <p:cNvSpPr>
            <a:spLocks noGrp="1"/>
          </p:cNvSpPr>
          <p:nvPr>
            <p:ph type="title"/>
          </p:nvPr>
        </p:nvSpPr>
        <p:spPr/>
        <p:txBody>
          <a:bodyPr/>
          <a:lstStyle/>
          <a:p>
            <a:r>
              <a:rPr lang="en-US"/>
              <a:t>How do you code the TMP36?</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925B758-EE7D-41CB-C675-4D17DC067922}"/>
                  </a:ext>
                </a:extLst>
              </p:cNvPr>
              <p:cNvSpPr txBox="1"/>
              <p:nvPr/>
            </p:nvSpPr>
            <p:spPr>
              <a:xfrm>
                <a:off x="603682" y="1816926"/>
                <a:ext cx="10085033" cy="4114331"/>
              </a:xfrm>
              <a:prstGeom prst="rect">
                <a:avLst/>
              </a:prstGeom>
              <a:noFill/>
            </p:spPr>
            <p:txBody>
              <a:bodyPr wrap="square">
                <a:spAutoFit/>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First, convert the reading from the TMP36 sensor to a voltage according to:</a:t>
                </a: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Arial" panose="020B0604020202020204" pitchFamily="34" charset="0"/>
                            </a:rPr>
                          </m:ctrlPr>
                        </m:sSubPr>
                        <m:e>
                          <m:r>
                            <m:rPr>
                              <m:nor/>
                            </m:rPr>
                            <a:rPr lang="en-US" sz="1800">
                              <a:effectLst/>
                              <a:latin typeface="Cambria Math" panose="02040503050406030204" pitchFamily="18" charset="0"/>
                              <a:ea typeface="Calibri" panose="020F0502020204030204" pitchFamily="34" charset="0"/>
                              <a:cs typeface="Arial" panose="020B0604020202020204" pitchFamily="34" charset="0"/>
                            </a:rPr>
                            <m:t>V</m:t>
                          </m:r>
                        </m:e>
                        <m:sub>
                          <m:r>
                            <m:rPr>
                              <m:nor/>
                            </m:rPr>
                            <a:rPr lang="en-US" sz="1800">
                              <a:effectLst/>
                              <a:latin typeface="Cambria Math" panose="02040503050406030204" pitchFamily="18" charset="0"/>
                              <a:ea typeface="Calibri" panose="020F0502020204030204" pitchFamily="34" charset="0"/>
                              <a:cs typeface="Arial" panose="020B0604020202020204" pitchFamily="34" charset="0"/>
                            </a:rPr>
                            <m:t>out</m:t>
                          </m:r>
                        </m:sub>
                      </m:sSub>
                      <m:r>
                        <a:rPr lang="en-US" sz="1800" i="1">
                          <a:effectLst/>
                          <a:latin typeface="Cambria Math" panose="02040503050406030204" pitchFamily="18" charset="0"/>
                          <a:ea typeface="Calibri" panose="020F0502020204030204" pitchFamily="34" charset="0"/>
                          <a:cs typeface="Arial" panose="020B0604020202020204" pitchFamily="34" charset="0"/>
                        </a:rPr>
                        <m:t>=</m:t>
                      </m:r>
                      <m:r>
                        <m:rPr>
                          <m:nor/>
                        </m:rPr>
                        <a:rPr lang="en-US" sz="1800">
                          <a:effectLst/>
                          <a:latin typeface="Cambria Math" panose="02040503050406030204" pitchFamily="18" charset="0"/>
                          <a:ea typeface="Calibri" panose="020F0502020204030204" pitchFamily="34" charset="0"/>
                          <a:cs typeface="Arial" panose="020B0604020202020204" pitchFamily="34" charset="0"/>
                        </a:rPr>
                        <m:t>Reading</m:t>
                      </m:r>
                      <m:r>
                        <m:rPr>
                          <m:nor/>
                        </m:rPr>
                        <a:rPr lang="en-US" sz="1800">
                          <a:effectLst/>
                          <a:latin typeface="Cambria Math" panose="02040503050406030204" pitchFamily="18" charset="0"/>
                          <a:ea typeface="Calibri" panose="020F0502020204030204" pitchFamily="34" charset="0"/>
                          <a:cs typeface="Arial" panose="020B0604020202020204" pitchFamily="34" charset="0"/>
                        </a:rPr>
                        <m:t> </m:t>
                      </m:r>
                      <m:r>
                        <m:rPr>
                          <m:nor/>
                        </m:rPr>
                        <a:rPr lang="en-US" sz="1800">
                          <a:effectLst/>
                          <a:latin typeface="Cambria Math" panose="02040503050406030204" pitchFamily="18" charset="0"/>
                          <a:ea typeface="Calibri" panose="020F0502020204030204" pitchFamily="34" charset="0"/>
                          <a:cs typeface="Arial" panose="020B0604020202020204" pitchFamily="34" charset="0"/>
                        </a:rPr>
                        <m:t>from</m:t>
                      </m:r>
                      <m:r>
                        <m:rPr>
                          <m:nor/>
                        </m:rPr>
                        <a:rPr lang="en-US" sz="1800">
                          <a:effectLst/>
                          <a:latin typeface="Cambria Math" panose="02040503050406030204" pitchFamily="18" charset="0"/>
                          <a:ea typeface="Calibri" panose="020F0502020204030204" pitchFamily="34" charset="0"/>
                          <a:cs typeface="Arial" panose="020B0604020202020204" pitchFamily="34" charset="0"/>
                        </a:rPr>
                        <m:t> </m:t>
                      </m:r>
                      <m:r>
                        <m:rPr>
                          <m:nor/>
                        </m:rPr>
                        <a:rPr lang="en-US" sz="1800">
                          <a:effectLst/>
                          <a:latin typeface="Cambria Math" panose="02040503050406030204" pitchFamily="18" charset="0"/>
                          <a:ea typeface="Calibri" panose="020F0502020204030204" pitchFamily="34" charset="0"/>
                          <a:cs typeface="Arial" panose="020B0604020202020204" pitchFamily="34" charset="0"/>
                        </a:rPr>
                        <m:t>TMP</m:t>
                      </m:r>
                      <m:r>
                        <m:rPr>
                          <m:nor/>
                        </m:rPr>
                        <a:rPr lang="en-US" sz="1800">
                          <a:effectLst/>
                          <a:latin typeface="Cambria Math" panose="02040503050406030204" pitchFamily="18" charset="0"/>
                          <a:ea typeface="Calibri" panose="020F0502020204030204" pitchFamily="34" charset="0"/>
                          <a:cs typeface="Arial" panose="020B0604020202020204" pitchFamily="34" charset="0"/>
                        </a:rPr>
                        <m:t>36</m:t>
                      </m:r>
                      <m:r>
                        <a:rPr lang="en-US" sz="1800">
                          <a:effectLst/>
                          <a:latin typeface="Cambria Math" panose="02040503050406030204" pitchFamily="18" charset="0"/>
                          <a:ea typeface="Calibri" panose="020F0502020204030204" pitchFamily="34" charset="0"/>
                          <a:cs typeface="Arial" panose="020B0604020202020204" pitchFamily="34" charset="0"/>
                        </a:rPr>
                        <m:t>×</m:t>
                      </m:r>
                      <m:f>
                        <m:fPr>
                          <m:ctrlPr>
                            <a:rPr lang="en-US" sz="1800" i="1">
                              <a:effectLst/>
                              <a:latin typeface="Cambria Math" panose="02040503050406030204" pitchFamily="18" charset="0"/>
                              <a:ea typeface="Calibri" panose="020F0502020204030204" pitchFamily="34" charset="0"/>
                              <a:cs typeface="Arial" panose="020B0604020202020204" pitchFamily="34" charset="0"/>
                            </a:rPr>
                          </m:ctrlPr>
                        </m:fPr>
                        <m:num>
                          <m:r>
                            <m:rPr>
                              <m:nor/>
                            </m:rPr>
                            <a:rPr lang="en-US" sz="1800">
                              <a:effectLst/>
                              <a:latin typeface="Cambria Math" panose="02040503050406030204" pitchFamily="18" charset="0"/>
                              <a:ea typeface="Calibri" panose="020F0502020204030204" pitchFamily="34" charset="0"/>
                              <a:cs typeface="Arial" panose="020B0604020202020204" pitchFamily="34" charset="0"/>
                            </a:rPr>
                            <m:t>Voltage</m:t>
                          </m:r>
                          <m:r>
                            <m:rPr>
                              <m:nor/>
                            </m:rPr>
                            <a:rPr lang="en-US" sz="1800">
                              <a:effectLst/>
                              <a:latin typeface="Cambria Math" panose="02040503050406030204" pitchFamily="18" charset="0"/>
                              <a:ea typeface="Calibri" panose="020F0502020204030204" pitchFamily="34" charset="0"/>
                              <a:cs typeface="Arial" panose="020B0604020202020204" pitchFamily="34" charset="0"/>
                            </a:rPr>
                            <m:t> </m:t>
                          </m:r>
                          <m:r>
                            <m:rPr>
                              <m:nor/>
                            </m:rPr>
                            <a:rPr lang="en-US" sz="1800">
                              <a:effectLst/>
                              <a:latin typeface="Cambria Math" panose="02040503050406030204" pitchFamily="18" charset="0"/>
                              <a:ea typeface="Calibri" panose="020F0502020204030204" pitchFamily="34" charset="0"/>
                              <a:cs typeface="Arial" panose="020B0604020202020204" pitchFamily="34" charset="0"/>
                            </a:rPr>
                            <m:t>of</m:t>
                          </m:r>
                          <m:r>
                            <m:rPr>
                              <m:nor/>
                            </m:rPr>
                            <a:rPr lang="en-US" sz="1800">
                              <a:effectLst/>
                              <a:latin typeface="Cambria Math" panose="02040503050406030204" pitchFamily="18" charset="0"/>
                              <a:ea typeface="Calibri" panose="020F0502020204030204" pitchFamily="34" charset="0"/>
                              <a:cs typeface="Arial" panose="020B0604020202020204" pitchFamily="34" charset="0"/>
                            </a:rPr>
                            <m:t> </m:t>
                          </m:r>
                          <m:r>
                            <m:rPr>
                              <m:nor/>
                            </m:rPr>
                            <a:rPr lang="en-US" sz="1800">
                              <a:effectLst/>
                              <a:latin typeface="Cambria Math" panose="02040503050406030204" pitchFamily="18" charset="0"/>
                              <a:ea typeface="Calibri" panose="020F0502020204030204" pitchFamily="34" charset="0"/>
                              <a:cs typeface="Arial" panose="020B0604020202020204" pitchFamily="34" charset="0"/>
                            </a:rPr>
                            <m:t>Source</m:t>
                          </m:r>
                          <m:r>
                            <m:rPr>
                              <m:nor/>
                            </m:rPr>
                            <a:rPr lang="en-US" sz="1800">
                              <a:effectLst/>
                              <a:latin typeface="Cambria Math" panose="02040503050406030204" pitchFamily="18" charset="0"/>
                              <a:ea typeface="Calibri" panose="020F0502020204030204" pitchFamily="34" charset="0"/>
                              <a:cs typeface="Arial" panose="020B0604020202020204" pitchFamily="34" charset="0"/>
                            </a:rPr>
                            <m:t> </m:t>
                          </m:r>
                        </m:num>
                        <m:den>
                          <m:r>
                            <a:rPr lang="en-US" sz="1800" i="1">
                              <a:effectLst/>
                              <a:latin typeface="Cambria Math" panose="02040503050406030204" pitchFamily="18" charset="0"/>
                              <a:ea typeface="Calibri" panose="020F0502020204030204" pitchFamily="34" charset="0"/>
                              <a:cs typeface="Arial" panose="020B0604020202020204" pitchFamily="34" charset="0"/>
                            </a:rPr>
                            <m:t>1024</m:t>
                          </m:r>
                        </m:den>
                      </m:f>
                    </m:oMath>
                  </m:oMathPara>
                </a14:m>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Note, the voltage source when the </a:t>
                </a:r>
                <a:r>
                  <a:rPr lang="en-US" sz="1800" err="1">
                    <a:effectLst/>
                    <a:latin typeface="Calibri" panose="020F0502020204030204" pitchFamily="34" charset="0"/>
                    <a:ea typeface="Calibri" panose="020F0502020204030204" pitchFamily="34" charset="0"/>
                    <a:cs typeface="Arial" panose="020B0604020202020204" pitchFamily="34" charset="0"/>
                  </a:rPr>
                  <a:t>micro:bit</a:t>
                </a:r>
                <a:r>
                  <a:rPr lang="en-US" sz="1800">
                    <a:effectLst/>
                    <a:latin typeface="Calibri" panose="020F0502020204030204" pitchFamily="34" charset="0"/>
                    <a:ea typeface="Calibri" panose="020F0502020204030204" pitchFamily="34" charset="0"/>
                    <a:cs typeface="Arial" panose="020B0604020202020204" pitchFamily="34" charset="0"/>
                  </a:rPr>
                  <a:t> is plugged into a USB port is 3.3V, but can be lower if it is powered off a battery pack.</a:t>
                </a:r>
              </a:p>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Convert the voltage to a temperature in deg C as per the sensor’s calibration datasheet by:</a:t>
                </a: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m:rPr>
                          <m:nor/>
                        </m:rPr>
                        <a:rPr lang="en-US" sz="1800">
                          <a:effectLst/>
                          <a:latin typeface="Cambria Math" panose="02040503050406030204" pitchFamily="18" charset="0"/>
                          <a:ea typeface="Calibri" panose="020F0502020204030204" pitchFamily="34" charset="0"/>
                          <a:cs typeface="Arial" panose="020B0604020202020204" pitchFamily="34" charset="0"/>
                        </a:rPr>
                        <m:t>T</m:t>
                      </m:r>
                      <m:r>
                        <m:rPr>
                          <m:nor/>
                        </m:rPr>
                        <a:rPr lang="en-US" sz="1800">
                          <a:effectLst/>
                          <a:latin typeface="Cambria Math" panose="02040503050406030204" pitchFamily="18" charset="0"/>
                          <a:ea typeface="Calibri" panose="020F0502020204030204" pitchFamily="34" charset="0"/>
                          <a:cs typeface="Arial" panose="020B0604020202020204" pitchFamily="34" charset="0"/>
                        </a:rPr>
                        <m:t>(</m:t>
                      </m:r>
                      <m:r>
                        <m:rPr>
                          <m:nor/>
                        </m:rPr>
                        <a:rPr lang="en-US" sz="1800">
                          <a:effectLst/>
                          <a:latin typeface="Cambria Math" panose="02040503050406030204" pitchFamily="18" charset="0"/>
                          <a:ea typeface="Calibri" panose="020F0502020204030204" pitchFamily="34" charset="0"/>
                          <a:cs typeface="Arial" panose="020B0604020202020204" pitchFamily="34" charset="0"/>
                        </a:rPr>
                        <m:t>deg</m:t>
                      </m:r>
                      <m:r>
                        <m:rPr>
                          <m:nor/>
                        </m:rPr>
                        <a:rPr lang="en-US" sz="1800">
                          <a:effectLst/>
                          <a:latin typeface="Cambria Math" panose="02040503050406030204" pitchFamily="18" charset="0"/>
                          <a:ea typeface="Calibri" panose="020F0502020204030204" pitchFamily="34" charset="0"/>
                          <a:cs typeface="Arial" panose="020B0604020202020204" pitchFamily="34" charset="0"/>
                        </a:rPr>
                        <m:t> </m:t>
                      </m:r>
                      <m:r>
                        <m:rPr>
                          <m:nor/>
                        </m:rPr>
                        <a:rPr lang="en-US" sz="1800">
                          <a:effectLst/>
                          <a:latin typeface="Cambria Math" panose="02040503050406030204" pitchFamily="18" charset="0"/>
                          <a:ea typeface="Calibri" panose="020F0502020204030204" pitchFamily="34" charset="0"/>
                          <a:cs typeface="Arial" panose="020B0604020202020204" pitchFamily="34" charset="0"/>
                        </a:rPr>
                        <m:t>C</m:t>
                      </m:r>
                      <m:r>
                        <m:rPr>
                          <m:nor/>
                        </m:rPr>
                        <a:rPr lang="en-US" sz="1800">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m:t>
                      </m:r>
                      <m:d>
                        <m:dPr>
                          <m:ctrlPr>
                            <a:rPr lang="en-US" sz="1800" i="1">
                              <a:effectLst/>
                              <a:latin typeface="Cambria Math" panose="02040503050406030204" pitchFamily="18" charset="0"/>
                              <a:ea typeface="Calibri" panose="020F0502020204030204" pitchFamily="34" charset="0"/>
                              <a:cs typeface="Arial" panose="020B0604020202020204" pitchFamily="34" charset="0"/>
                            </a:rPr>
                          </m:ctrlPr>
                        </m:dPr>
                        <m:e>
                          <m:sSub>
                            <m:sSubPr>
                              <m:ctrlPr>
                                <a:rPr lang="en-US" sz="1800" i="1">
                                  <a:effectLst/>
                                  <a:latin typeface="Cambria Math" panose="02040503050406030204" pitchFamily="18" charset="0"/>
                                  <a:ea typeface="Calibri" panose="020F0502020204030204" pitchFamily="34" charset="0"/>
                                  <a:cs typeface="Arial" panose="020B0604020202020204" pitchFamily="34" charset="0"/>
                                </a:rPr>
                              </m:ctrlPr>
                            </m:sSubPr>
                            <m:e>
                              <m:r>
                                <m:rPr>
                                  <m:nor/>
                                </m:rPr>
                                <a:rPr lang="en-US" sz="1800">
                                  <a:effectLst/>
                                  <a:latin typeface="Cambria Math" panose="02040503050406030204" pitchFamily="18" charset="0"/>
                                  <a:ea typeface="Calibri" panose="020F0502020204030204" pitchFamily="34" charset="0"/>
                                  <a:cs typeface="Arial" panose="020B0604020202020204" pitchFamily="34" charset="0"/>
                                </a:rPr>
                                <m:t>V</m:t>
                              </m:r>
                            </m:e>
                            <m:sub>
                              <m:r>
                                <m:rPr>
                                  <m:nor/>
                                </m:rPr>
                                <a:rPr lang="en-US" sz="1800">
                                  <a:effectLst/>
                                  <a:latin typeface="Cambria Math" panose="02040503050406030204" pitchFamily="18" charset="0"/>
                                  <a:ea typeface="Calibri" panose="020F0502020204030204" pitchFamily="34" charset="0"/>
                                  <a:cs typeface="Arial" panose="020B0604020202020204" pitchFamily="34" charset="0"/>
                                </a:rPr>
                                <m:t>out</m:t>
                              </m:r>
                            </m:sub>
                          </m:sSub>
                          <m:r>
                            <a:rPr lang="en-US" sz="1800" i="1">
                              <a:effectLst/>
                              <a:latin typeface="Cambria Math" panose="02040503050406030204" pitchFamily="18" charset="0"/>
                              <a:ea typeface="Calibri" panose="020F0502020204030204" pitchFamily="34" charset="0"/>
                              <a:cs typeface="Arial" panose="020B0604020202020204" pitchFamily="34" charset="0"/>
                            </a:rPr>
                            <m:t>−0.5</m:t>
                          </m:r>
                        </m:e>
                      </m:d>
                      <m:r>
                        <a:rPr lang="en-US" sz="1800">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100</m:t>
                      </m:r>
                    </m:oMath>
                  </m:oMathPara>
                </a14:m>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The temperature can finally be converted to deg F by:</a:t>
                </a: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m:rPr>
                          <m:nor/>
                        </m:rPr>
                        <a:rPr lang="en-US" sz="1800" smtClean="0">
                          <a:effectLst/>
                          <a:latin typeface="Cambria Math" panose="02040503050406030204" pitchFamily="18" charset="0"/>
                          <a:ea typeface="Calibri" panose="020F0502020204030204" pitchFamily="34" charset="0"/>
                          <a:cs typeface="Arial" panose="020B0604020202020204" pitchFamily="34" charset="0"/>
                        </a:rPr>
                        <m:t>T</m:t>
                      </m:r>
                      <m:r>
                        <m:rPr>
                          <m:nor/>
                        </m:rPr>
                        <a:rPr lang="en-US" sz="1800" smtClean="0">
                          <a:effectLst/>
                          <a:latin typeface="Cambria Math" panose="02040503050406030204" pitchFamily="18" charset="0"/>
                          <a:ea typeface="Calibri" panose="020F0502020204030204" pitchFamily="34" charset="0"/>
                          <a:cs typeface="Arial" panose="020B0604020202020204" pitchFamily="34" charset="0"/>
                        </a:rPr>
                        <m:t>(</m:t>
                      </m:r>
                      <m:r>
                        <m:rPr>
                          <m:nor/>
                        </m:rPr>
                        <a:rPr lang="en-US" sz="1800" smtClean="0">
                          <a:effectLst/>
                          <a:latin typeface="Cambria Math" panose="02040503050406030204" pitchFamily="18" charset="0"/>
                          <a:ea typeface="Calibri" panose="020F0502020204030204" pitchFamily="34" charset="0"/>
                          <a:cs typeface="Arial" panose="020B0604020202020204" pitchFamily="34" charset="0"/>
                        </a:rPr>
                        <m:t>deg</m:t>
                      </m:r>
                      <m:r>
                        <m:rPr>
                          <m:nor/>
                        </m:rPr>
                        <a:rPr lang="en-US" sz="1800" smtClean="0">
                          <a:effectLst/>
                          <a:latin typeface="Cambria Math" panose="02040503050406030204" pitchFamily="18" charset="0"/>
                          <a:ea typeface="Calibri" panose="020F0502020204030204" pitchFamily="34" charset="0"/>
                          <a:cs typeface="Arial" panose="020B0604020202020204" pitchFamily="34" charset="0"/>
                        </a:rPr>
                        <m:t> </m:t>
                      </m:r>
                      <m:r>
                        <m:rPr>
                          <m:nor/>
                        </m:rPr>
                        <a:rPr lang="en-US" sz="1800" smtClean="0">
                          <a:effectLst/>
                          <a:latin typeface="Cambria Math" panose="02040503050406030204" pitchFamily="18" charset="0"/>
                          <a:ea typeface="Calibri" panose="020F0502020204030204" pitchFamily="34" charset="0"/>
                          <a:cs typeface="Arial" panose="020B0604020202020204" pitchFamily="34" charset="0"/>
                        </a:rPr>
                        <m:t>F</m:t>
                      </m:r>
                      <m:r>
                        <m:rPr>
                          <m:nor/>
                        </m:rPr>
                        <a:rPr lang="en-US" sz="1800" smtClean="0">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m:t>
                      </m:r>
                      <m:d>
                        <m:dPr>
                          <m:ctrlPr>
                            <a:rPr lang="en-US" i="1">
                              <a:effectLst/>
                              <a:latin typeface="Cambria Math" panose="02040503050406030204" pitchFamily="18" charset="0"/>
                            </a:rPr>
                          </m:ctrlPr>
                        </m:dPr>
                        <m:e>
                          <m:r>
                            <m:rPr>
                              <m:nor/>
                            </m:rPr>
                            <a:rPr lang="en-US" sz="1800">
                              <a:effectLst/>
                              <a:latin typeface="Cambria Math" panose="02040503050406030204" pitchFamily="18" charset="0"/>
                              <a:ea typeface="Calibri" panose="020F0502020204030204" pitchFamily="34" charset="0"/>
                              <a:cs typeface="Arial" panose="020B0604020202020204" pitchFamily="34" charset="0"/>
                            </a:rPr>
                            <m:t>T</m:t>
                          </m:r>
                          <m:r>
                            <m:rPr>
                              <m:nor/>
                            </m:rPr>
                            <a:rPr lang="en-US" sz="1800">
                              <a:effectLst/>
                              <a:latin typeface="Cambria Math" panose="02040503050406030204" pitchFamily="18" charset="0"/>
                              <a:ea typeface="Calibri" panose="020F0502020204030204" pitchFamily="34" charset="0"/>
                              <a:cs typeface="Arial" panose="020B0604020202020204" pitchFamily="34" charset="0"/>
                            </a:rPr>
                            <m:t>(</m:t>
                          </m:r>
                          <m:r>
                            <m:rPr>
                              <m:nor/>
                            </m:rPr>
                            <a:rPr lang="en-US" sz="1800">
                              <a:effectLst/>
                              <a:latin typeface="Cambria Math" panose="02040503050406030204" pitchFamily="18" charset="0"/>
                              <a:ea typeface="Calibri" panose="020F0502020204030204" pitchFamily="34" charset="0"/>
                              <a:cs typeface="Arial" panose="020B0604020202020204" pitchFamily="34" charset="0"/>
                            </a:rPr>
                            <m:t>degC</m:t>
                          </m:r>
                          <m:r>
                            <m:rPr>
                              <m:nor/>
                            </m:rPr>
                            <a:rPr lang="en-US" sz="1800">
                              <a:effectLst/>
                              <a:latin typeface="Cambria Math" panose="02040503050406030204" pitchFamily="18" charset="0"/>
                              <a:ea typeface="Calibri" panose="020F0502020204030204" pitchFamily="34" charset="0"/>
                              <a:cs typeface="Arial" panose="020B0604020202020204" pitchFamily="34" charset="0"/>
                            </a:rPr>
                            <m:t>)</m:t>
                          </m:r>
                          <m:r>
                            <a:rPr lang="en-US" sz="1800">
                              <a:effectLst/>
                              <a:latin typeface="Cambria Math" panose="02040503050406030204" pitchFamily="18" charset="0"/>
                              <a:ea typeface="Calibri" panose="020F0502020204030204" pitchFamily="34" charset="0"/>
                              <a:cs typeface="Arial" panose="020B0604020202020204" pitchFamily="34" charset="0"/>
                            </a:rPr>
                            <m:t>×</m:t>
                          </m:r>
                          <m:f>
                            <m:fPr>
                              <m:ctrlPr>
                                <a:rPr lang="en-US" i="1">
                                  <a:effectLst/>
                                  <a:latin typeface="Cambria Math" panose="02040503050406030204" pitchFamily="18" charset="0"/>
                                </a:rPr>
                              </m:ctrlPr>
                            </m:fPr>
                            <m:num>
                              <m:r>
                                <a:rPr lang="en-US" sz="1800">
                                  <a:effectLst/>
                                  <a:latin typeface="Cambria Math" panose="02040503050406030204" pitchFamily="18" charset="0"/>
                                  <a:ea typeface="Calibri" panose="020F0502020204030204" pitchFamily="34" charset="0"/>
                                  <a:cs typeface="Arial" panose="020B0604020202020204" pitchFamily="34" charset="0"/>
                                </a:rPr>
                                <m:t>9</m:t>
                              </m:r>
                            </m:num>
                            <m:den>
                              <m:r>
                                <a:rPr lang="en-US" sz="1800">
                                  <a:effectLst/>
                                  <a:latin typeface="Cambria Math" panose="02040503050406030204" pitchFamily="18" charset="0"/>
                                  <a:ea typeface="Calibri" panose="020F0502020204030204" pitchFamily="34" charset="0"/>
                                  <a:cs typeface="Arial" panose="020B0604020202020204" pitchFamily="34" charset="0"/>
                                </a:rPr>
                                <m:t>5</m:t>
                              </m:r>
                            </m:den>
                          </m:f>
                        </m:e>
                      </m:d>
                      <m:r>
                        <a:rPr lang="en-US" sz="1800">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32</m:t>
                      </m:r>
                    </m:oMath>
                  </m:oMathPara>
                </a14:m>
                <a:br>
                  <a:rPr lang="en-US" sz="1800">
                    <a:effectLst/>
                    <a:latin typeface="Cambria Math" panose="02040503050406030204" pitchFamily="18" charset="0"/>
                    <a:ea typeface="Calibri" panose="020F0502020204030204" pitchFamily="34" charset="0"/>
                    <a:cs typeface="Arial" panose="020B0604020202020204" pitchFamily="34" charset="0"/>
                  </a:rPr>
                </a:br>
                <a:endParaRPr lang="en-US" sz="1800">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6925B758-EE7D-41CB-C675-4D17DC067922}"/>
                  </a:ext>
                </a:extLst>
              </p:cNvPr>
              <p:cNvSpPr txBox="1">
                <a:spLocks noRot="1" noChangeAspect="1" noMove="1" noResize="1" noEditPoints="1" noAdjustHandles="1" noChangeArrowheads="1" noChangeShapeType="1" noTextEdit="1"/>
              </p:cNvSpPr>
              <p:nvPr/>
            </p:nvSpPr>
            <p:spPr>
              <a:xfrm>
                <a:off x="603682" y="1816926"/>
                <a:ext cx="10085033" cy="4114331"/>
              </a:xfrm>
              <a:prstGeom prst="rect">
                <a:avLst/>
              </a:prstGeom>
              <a:blipFill>
                <a:blip r:embed="rId2"/>
                <a:stretch>
                  <a:fillRect l="-484" t="-593" r="-544"/>
                </a:stretch>
              </a:blipFill>
            </p:spPr>
            <p:txBody>
              <a:bodyPr/>
              <a:lstStyle/>
              <a:p>
                <a:r>
                  <a:rPr lang="en-US">
                    <a:noFill/>
                  </a:rPr>
                  <a:t> </a:t>
                </a:r>
              </a:p>
            </p:txBody>
          </p:sp>
        </mc:Fallback>
      </mc:AlternateContent>
    </p:spTree>
    <p:extLst>
      <p:ext uri="{BB962C8B-B14F-4D97-AF65-F5344CB8AC3E}">
        <p14:creationId xmlns:p14="http://schemas.microsoft.com/office/powerpoint/2010/main" val="2576720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33008-7C28-F391-7D3D-0220288B4935}"/>
              </a:ext>
            </a:extLst>
          </p:cNvPr>
          <p:cNvSpPr>
            <a:spLocks noGrp="1"/>
          </p:cNvSpPr>
          <p:nvPr>
            <p:ph type="title"/>
          </p:nvPr>
        </p:nvSpPr>
        <p:spPr>
          <a:xfrm>
            <a:off x="638882" y="639193"/>
            <a:ext cx="3571810" cy="3573516"/>
          </a:xfrm>
        </p:spPr>
        <p:txBody>
          <a:bodyPr vert="horz" lIns="91440" tIns="45720" rIns="91440" bIns="45720" rtlCol="0" anchor="b">
            <a:normAutofit fontScale="90000"/>
          </a:bodyPr>
          <a:lstStyle/>
          <a:p>
            <a:r>
              <a:rPr lang="en-US" sz="6600" kern="1200" err="1">
                <a:solidFill>
                  <a:schemeClr val="tx1"/>
                </a:solidFill>
                <a:latin typeface="+mj-lt"/>
                <a:ea typeface="+mj-ea"/>
                <a:cs typeface="+mj-cs"/>
              </a:rPr>
              <a:t>Micro:bit</a:t>
            </a:r>
            <a:r>
              <a:rPr lang="en-US" sz="6600" kern="1200">
                <a:solidFill>
                  <a:schemeClr val="tx1"/>
                </a:solidFill>
                <a:latin typeface="+mj-lt"/>
                <a:ea typeface="+mj-ea"/>
                <a:cs typeface="+mj-cs"/>
              </a:rPr>
              <a:t> Sample Code – Link Below</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 program&#10;&#10;Description automatically generated">
            <a:extLst>
              <a:ext uri="{FF2B5EF4-FFF2-40B4-BE49-F238E27FC236}">
                <a16:creationId xmlns:a16="http://schemas.microsoft.com/office/drawing/2014/main" id="{39CA01B2-BD98-27E7-8875-FA80763E39BB}"/>
              </a:ext>
            </a:extLst>
          </p:cNvPr>
          <p:cNvPicPr>
            <a:picLocks noChangeAspect="1"/>
          </p:cNvPicPr>
          <p:nvPr/>
        </p:nvPicPr>
        <p:blipFill>
          <a:blip r:embed="rId2"/>
          <a:stretch>
            <a:fillRect/>
          </a:stretch>
        </p:blipFill>
        <p:spPr>
          <a:xfrm>
            <a:off x="5253253" y="640080"/>
            <a:ext cx="6016702" cy="5550408"/>
          </a:xfrm>
          <a:prstGeom prst="rect">
            <a:avLst/>
          </a:prstGeom>
        </p:spPr>
      </p:pic>
      <p:sp>
        <p:nvSpPr>
          <p:cNvPr id="7" name="TextBox 6">
            <a:extLst>
              <a:ext uri="{FF2B5EF4-FFF2-40B4-BE49-F238E27FC236}">
                <a16:creationId xmlns:a16="http://schemas.microsoft.com/office/drawing/2014/main" id="{9D9FA4BE-3233-5E51-688F-6D69879D514D}"/>
              </a:ext>
            </a:extLst>
          </p:cNvPr>
          <p:cNvSpPr txBox="1"/>
          <p:nvPr/>
        </p:nvSpPr>
        <p:spPr>
          <a:xfrm>
            <a:off x="2424787" y="6339578"/>
            <a:ext cx="6097904" cy="369332"/>
          </a:xfrm>
          <a:prstGeom prst="rect">
            <a:avLst/>
          </a:prstGeom>
          <a:noFill/>
        </p:spPr>
        <p:txBody>
          <a:bodyPr wrap="square">
            <a:spAutoFit/>
          </a:bodyPr>
          <a:lstStyle/>
          <a:p>
            <a:r>
              <a:rPr lang="en-US">
                <a:hlinkClick r:id="rId3"/>
              </a:rPr>
              <a:t>https://makecode.microbit.org/S05916-95769-27594-17159</a:t>
            </a:r>
            <a:r>
              <a:rPr lang="en-US"/>
              <a:t> </a:t>
            </a:r>
          </a:p>
        </p:txBody>
      </p:sp>
    </p:spTree>
    <p:extLst>
      <p:ext uri="{BB962C8B-B14F-4D97-AF65-F5344CB8AC3E}">
        <p14:creationId xmlns:p14="http://schemas.microsoft.com/office/powerpoint/2010/main" val="1833259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CC0CF-14B5-8579-F492-97CB96550AF9}"/>
              </a:ext>
            </a:extLst>
          </p:cNvPr>
          <p:cNvSpPr>
            <a:spLocks noGrp="1"/>
          </p:cNvSpPr>
          <p:nvPr>
            <p:ph type="title"/>
          </p:nvPr>
        </p:nvSpPr>
        <p:spPr/>
        <p:txBody>
          <a:bodyPr/>
          <a:lstStyle/>
          <a:p>
            <a:r>
              <a:rPr lang="en-US"/>
              <a:t>Fans and Motors</a:t>
            </a:r>
          </a:p>
        </p:txBody>
      </p:sp>
      <p:sp>
        <p:nvSpPr>
          <p:cNvPr id="3" name="Text Placeholder 2">
            <a:extLst>
              <a:ext uri="{FF2B5EF4-FFF2-40B4-BE49-F238E27FC236}">
                <a16:creationId xmlns:a16="http://schemas.microsoft.com/office/drawing/2014/main" id="{D071D0F4-79CA-D28B-8D34-FB6481F0DB24}"/>
              </a:ext>
            </a:extLst>
          </p:cNvPr>
          <p:cNvSpPr>
            <a:spLocks noGrp="1"/>
          </p:cNvSpPr>
          <p:nvPr>
            <p:ph type="body" idx="1"/>
          </p:nvPr>
        </p:nvSpPr>
        <p:spPr/>
        <p:txBody>
          <a:bodyPr/>
          <a:lstStyle/>
          <a:p>
            <a:r>
              <a:rPr lang="en-US"/>
              <a:t>How do I hookup the Fans and the Motors?</a:t>
            </a:r>
          </a:p>
          <a:p>
            <a:endParaRPr lang="en-US"/>
          </a:p>
          <a:p>
            <a:r>
              <a:rPr lang="en-US">
                <a:hlinkClick r:id="rId2" action="ppaction://hlinksldjump"/>
              </a:rPr>
              <a:t>Return to Contents</a:t>
            </a:r>
            <a:endParaRPr lang="en-US"/>
          </a:p>
          <a:p>
            <a:endParaRPr lang="en-US"/>
          </a:p>
        </p:txBody>
      </p:sp>
    </p:spTree>
    <p:extLst>
      <p:ext uri="{BB962C8B-B14F-4D97-AF65-F5344CB8AC3E}">
        <p14:creationId xmlns:p14="http://schemas.microsoft.com/office/powerpoint/2010/main" val="3477361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6CF0C-372A-81D3-F243-96EE5B098BB7}"/>
              </a:ext>
            </a:extLst>
          </p:cNvPr>
          <p:cNvSpPr>
            <a:spLocks noGrp="1"/>
          </p:cNvSpPr>
          <p:nvPr>
            <p:ph type="title"/>
          </p:nvPr>
        </p:nvSpPr>
        <p:spPr/>
        <p:txBody>
          <a:bodyPr/>
          <a:lstStyle/>
          <a:p>
            <a:r>
              <a:rPr lang="en-US"/>
              <a:t>What are the Fan and Motor</a:t>
            </a:r>
          </a:p>
        </p:txBody>
      </p:sp>
      <p:sp>
        <p:nvSpPr>
          <p:cNvPr id="3" name="Content Placeholder 2">
            <a:extLst>
              <a:ext uri="{FF2B5EF4-FFF2-40B4-BE49-F238E27FC236}">
                <a16:creationId xmlns:a16="http://schemas.microsoft.com/office/drawing/2014/main" id="{4955023E-7231-4947-9E18-665228E7B318}"/>
              </a:ext>
            </a:extLst>
          </p:cNvPr>
          <p:cNvSpPr>
            <a:spLocks noGrp="1"/>
          </p:cNvSpPr>
          <p:nvPr>
            <p:ph idx="1"/>
          </p:nvPr>
        </p:nvSpPr>
        <p:spPr>
          <a:xfrm>
            <a:off x="838200" y="1825625"/>
            <a:ext cx="5901284" cy="4351338"/>
          </a:xfrm>
        </p:spPr>
        <p:txBody>
          <a:bodyPr/>
          <a:lstStyle/>
          <a:p>
            <a:r>
              <a:rPr lang="en-US"/>
              <a:t>Determine if you fan/motor is 3V or 5V – see images below</a:t>
            </a:r>
          </a:p>
          <a:p>
            <a:r>
              <a:rPr lang="en-US"/>
              <a:t>Apply 3V or 5V DC electricity to make them spin!</a:t>
            </a:r>
          </a:p>
        </p:txBody>
      </p:sp>
      <p:pic>
        <p:nvPicPr>
          <p:cNvPr id="5" name="Picture 4">
            <a:extLst>
              <a:ext uri="{FF2B5EF4-FFF2-40B4-BE49-F238E27FC236}">
                <a16:creationId xmlns:a16="http://schemas.microsoft.com/office/drawing/2014/main" id="{A94B53E9-0DDA-2256-85D4-0F2462C43F9D}"/>
              </a:ext>
            </a:extLst>
          </p:cNvPr>
          <p:cNvPicPr>
            <a:picLocks noChangeAspect="1"/>
          </p:cNvPicPr>
          <p:nvPr/>
        </p:nvPicPr>
        <p:blipFill>
          <a:blip r:embed="rId2"/>
          <a:stretch>
            <a:fillRect/>
          </a:stretch>
        </p:blipFill>
        <p:spPr>
          <a:xfrm>
            <a:off x="7208749" y="845344"/>
            <a:ext cx="4338920" cy="5167312"/>
          </a:xfrm>
          <a:prstGeom prst="rect">
            <a:avLst/>
          </a:prstGeom>
        </p:spPr>
      </p:pic>
      <p:pic>
        <p:nvPicPr>
          <p:cNvPr id="6" name="Picture 5">
            <a:extLst>
              <a:ext uri="{FF2B5EF4-FFF2-40B4-BE49-F238E27FC236}">
                <a16:creationId xmlns:a16="http://schemas.microsoft.com/office/drawing/2014/main" id="{BAB3FE31-335C-F181-D063-C8E2F76C7CEE}"/>
              </a:ext>
            </a:extLst>
          </p:cNvPr>
          <p:cNvPicPr>
            <a:picLocks noChangeAspect="1"/>
          </p:cNvPicPr>
          <p:nvPr/>
        </p:nvPicPr>
        <p:blipFill>
          <a:blip r:embed="rId3"/>
          <a:srcRect l="23994" t="36551" r="22150" b="30559"/>
          <a:stretch/>
        </p:blipFill>
        <p:spPr>
          <a:xfrm>
            <a:off x="644331" y="4174782"/>
            <a:ext cx="2781301" cy="2255612"/>
          </a:xfrm>
          <a:prstGeom prst="rect">
            <a:avLst/>
          </a:prstGeom>
        </p:spPr>
      </p:pic>
      <p:pic>
        <p:nvPicPr>
          <p:cNvPr id="8" name="Picture 7" descr="A small fan with wires&#10;&#10;Description automatically generated">
            <a:extLst>
              <a:ext uri="{FF2B5EF4-FFF2-40B4-BE49-F238E27FC236}">
                <a16:creationId xmlns:a16="http://schemas.microsoft.com/office/drawing/2014/main" id="{AF9CCFE0-92AB-FF8D-5F77-E7BB3E2E4F72}"/>
              </a:ext>
            </a:extLst>
          </p:cNvPr>
          <p:cNvPicPr>
            <a:picLocks noChangeAspect="1"/>
          </p:cNvPicPr>
          <p:nvPr/>
        </p:nvPicPr>
        <p:blipFill>
          <a:blip r:embed="rId4">
            <a:extLst>
              <a:ext uri="{28A0092B-C50C-407E-A947-70E740481C1C}">
                <a14:useLocalDpi xmlns:a14="http://schemas.microsoft.com/office/drawing/2010/main" val="0"/>
              </a:ext>
            </a:extLst>
          </a:blip>
          <a:srcRect l="60874" t="28366" r="18195" b="44444"/>
          <a:stretch/>
        </p:blipFill>
        <p:spPr>
          <a:xfrm rot="5400000">
            <a:off x="3992121" y="4202211"/>
            <a:ext cx="2131307" cy="2076449"/>
          </a:xfrm>
          <a:prstGeom prst="rect">
            <a:avLst/>
          </a:prstGeom>
        </p:spPr>
      </p:pic>
      <p:sp>
        <p:nvSpPr>
          <p:cNvPr id="9" name="Rectangle 8">
            <a:extLst>
              <a:ext uri="{FF2B5EF4-FFF2-40B4-BE49-F238E27FC236}">
                <a16:creationId xmlns:a16="http://schemas.microsoft.com/office/drawing/2014/main" id="{CF7F0341-22AF-D9ED-6DA8-D194922BE661}"/>
              </a:ext>
            </a:extLst>
          </p:cNvPr>
          <p:cNvSpPr/>
          <p:nvPr/>
        </p:nvSpPr>
        <p:spPr>
          <a:xfrm>
            <a:off x="542925" y="3676650"/>
            <a:ext cx="2781301" cy="4981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This label says 5V and can’t be powered with 3V</a:t>
            </a:r>
          </a:p>
        </p:txBody>
      </p:sp>
      <p:sp>
        <p:nvSpPr>
          <p:cNvPr id="10" name="Rectangle 9">
            <a:extLst>
              <a:ext uri="{FF2B5EF4-FFF2-40B4-BE49-F238E27FC236}">
                <a16:creationId xmlns:a16="http://schemas.microsoft.com/office/drawing/2014/main" id="{39FC43A3-06BF-0C91-0301-531269C287BD}"/>
              </a:ext>
            </a:extLst>
          </p:cNvPr>
          <p:cNvSpPr/>
          <p:nvPr/>
        </p:nvSpPr>
        <p:spPr>
          <a:xfrm>
            <a:off x="3788842" y="3668486"/>
            <a:ext cx="2781301" cy="4981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This label says 5V but can also be powered with 3V</a:t>
            </a:r>
          </a:p>
        </p:txBody>
      </p:sp>
    </p:spTree>
    <p:extLst>
      <p:ext uri="{BB962C8B-B14F-4D97-AF65-F5344CB8AC3E}">
        <p14:creationId xmlns:p14="http://schemas.microsoft.com/office/powerpoint/2010/main" val="2868893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50212f0-8cd0-4347-9523-b2923fa07be6">
      <Terms xmlns="http://schemas.microsoft.com/office/infopath/2007/PartnerControls"/>
    </lcf76f155ced4ddcb4097134ff3c332f>
    <TaxCatchAll xmlns="da10565a-bcc9-4bc7-8b0c-313c976371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3106C0D91A1140A2CB07EBA4606A82" ma:contentTypeVersion="18" ma:contentTypeDescription="Create a new document." ma:contentTypeScope="" ma:versionID="e037dbeb53f797e819324a480d1c4503">
  <xsd:schema xmlns:xsd="http://www.w3.org/2001/XMLSchema" xmlns:xs="http://www.w3.org/2001/XMLSchema" xmlns:p="http://schemas.microsoft.com/office/2006/metadata/properties" xmlns:ns2="da10565a-bcc9-4bc7-8b0c-313c9763711c" xmlns:ns3="b50212f0-8cd0-4347-9523-b2923fa07be6" targetNamespace="http://schemas.microsoft.com/office/2006/metadata/properties" ma:root="true" ma:fieldsID="6ee8568f0b6af833e3c4d14ce267704c" ns2:_="" ns3:_="">
    <xsd:import namespace="da10565a-bcc9-4bc7-8b0c-313c9763711c"/>
    <xsd:import namespace="b50212f0-8cd0-4347-9523-b2923fa07be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10565a-bcc9-4bc7-8b0c-313c9763711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d602849-aa94-447b-8c9b-631e06d9f91e}" ma:internalName="TaxCatchAll" ma:showField="CatchAllData" ma:web="da10565a-bcc9-4bc7-8b0c-313c976371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0212f0-8cd0-4347-9523-b2923fa07be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6aeeafc-10b8-45d8-a1af-5ed376f9e15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AA6FF4-51F0-45BD-8A7F-8AA9D35FBF3F}">
  <ds:schemaRefs>
    <ds:schemaRef ds:uri="b50212f0-8cd0-4347-9523-b2923fa07be6"/>
    <ds:schemaRef ds:uri="da10565a-bcc9-4bc7-8b0c-313c976371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E731B56-DEFB-4544-B382-15C6371C462A}">
  <ds:schemaRefs>
    <ds:schemaRef ds:uri="http://schemas.microsoft.com/sharepoint/v3/contenttype/forms"/>
  </ds:schemaRefs>
</ds:datastoreItem>
</file>

<file path=customXml/itemProps3.xml><?xml version="1.0" encoding="utf-8"?>
<ds:datastoreItem xmlns:ds="http://schemas.openxmlformats.org/officeDocument/2006/customXml" ds:itemID="{F74AC018-C2BA-4B3B-9C36-31C0D58BC8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10565a-bcc9-4bc7-8b0c-313c9763711c"/>
    <ds:schemaRef ds:uri="b50212f0-8cd0-4347-9523-b2923fa07b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51</Slides>
  <Notes>3</Notes>
  <HiddenSlides>0</HiddenSlide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Incubator Add-Ons Tutorial</vt:lpstr>
      <vt:lpstr>Contents</vt:lpstr>
      <vt:lpstr>TMP36 Temperature Sensor</vt:lpstr>
      <vt:lpstr>What is the TMP36?</vt:lpstr>
      <vt:lpstr>Hooking the TMP36 Directly to the Micro:bit</vt:lpstr>
      <vt:lpstr>How do you code the TMP36?</vt:lpstr>
      <vt:lpstr>Micro:bit Sample Code – Link Below</vt:lpstr>
      <vt:lpstr>Fans and Motors</vt:lpstr>
      <vt:lpstr>What are the Fan and Motor</vt:lpstr>
      <vt:lpstr>How do we hook them up to the Micro:bit?</vt:lpstr>
      <vt:lpstr>This step is the same</vt:lpstr>
      <vt:lpstr>DETERMINE IF YOU HAVE 3V OR 5V</vt:lpstr>
      <vt:lpstr>3V Assembly: (Relay to 3V on Microbit)</vt:lpstr>
      <vt:lpstr>3V Assembly: (Relay to 3V on Microbit)</vt:lpstr>
      <vt:lpstr>5V test the fan first</vt:lpstr>
      <vt:lpstr>5V Assembly</vt:lpstr>
      <vt:lpstr>Fan with Dragon Tail </vt:lpstr>
      <vt:lpstr>Fan with Dragon Tail </vt:lpstr>
      <vt:lpstr>Test Code</vt:lpstr>
      <vt:lpstr>How to easily connect many devices to a single Micro:bit</vt:lpstr>
      <vt:lpstr>Breadboard</vt:lpstr>
      <vt:lpstr>Breadboard Another Look</vt:lpstr>
      <vt:lpstr>Dragon Tail</vt:lpstr>
      <vt:lpstr>How the Dragon Tail allows for more inputs/outputs</vt:lpstr>
      <vt:lpstr>Using more than 3 pins on your Micro:bit</vt:lpstr>
      <vt:lpstr>PowerPoint Presentation</vt:lpstr>
      <vt:lpstr>IMPORTANT </vt:lpstr>
      <vt:lpstr>How do we do this with the dragontail?</vt:lpstr>
      <vt:lpstr>TMP36 to Breadboard</vt:lpstr>
      <vt:lpstr>CHANZON Multicolor LED</vt:lpstr>
      <vt:lpstr>Hooking the LED to the Micro:bit</vt:lpstr>
      <vt:lpstr>Test Code</vt:lpstr>
      <vt:lpstr>Using the Dragon Tail</vt:lpstr>
      <vt:lpstr>External Audio Devices</vt:lpstr>
      <vt:lpstr>How to Connect an Audio Jack to Micro:bit</vt:lpstr>
      <vt:lpstr>Using an adapter for audio connections</vt:lpstr>
      <vt:lpstr>How to Connect a Speaker to Micro:bit</vt:lpstr>
      <vt:lpstr>Test Code</vt:lpstr>
      <vt:lpstr>Further Information</vt:lpstr>
      <vt:lpstr>External Switches/Pushbuttons</vt:lpstr>
      <vt:lpstr>How to use a Push Button</vt:lpstr>
      <vt:lpstr>How to use a Toggle Switch </vt:lpstr>
      <vt:lpstr>Servo Motors</vt:lpstr>
      <vt:lpstr>How to use a Servo </vt:lpstr>
      <vt:lpstr>How to Program a Servo</vt:lpstr>
      <vt:lpstr>Radio Messages</vt:lpstr>
      <vt:lpstr>How to program the radio</vt:lpstr>
      <vt:lpstr>Example Receiver code</vt:lpstr>
      <vt:lpstr>OLED Display Messages</vt:lpstr>
      <vt:lpstr>How to connect your OLED</vt:lpstr>
      <vt:lpstr>How to program your OLED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Vaccine Delivery Prototype</dc:title>
  <dc:creator>renato rodriguez</dc:creator>
  <cp:revision>2</cp:revision>
  <dcterms:created xsi:type="dcterms:W3CDTF">2023-02-14T03:59:33Z</dcterms:created>
  <dcterms:modified xsi:type="dcterms:W3CDTF">2026-02-02T02:10:27Z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0x010100FA3106C0D91A1140A2CB07EBA4606A82</vt:lpwstr>
  </property>
  <property fmtid="{D5CDD505-2E9C-101B-9397-08002B2CF9AE}" pid="3" name="MediaServiceImageTags">
    <vt:lpwstr/>
  </property>
</Properties>
</file>