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4" r:id="rId1"/>
    <p:sldMasterId id="2147483682" r:id="rId2"/>
  </p:sldMasterIdLst>
  <p:notesMasterIdLst>
    <p:notesMasterId r:id="rId25"/>
  </p:notesMasterIdLst>
  <p:handoutMasterIdLst>
    <p:handoutMasterId r:id="rId26"/>
  </p:handoutMasterIdLst>
  <p:sldIdLst>
    <p:sldId id="333" r:id="rId3"/>
    <p:sldId id="366" r:id="rId4"/>
    <p:sldId id="367" r:id="rId5"/>
    <p:sldId id="380" r:id="rId6"/>
    <p:sldId id="381" r:id="rId7"/>
    <p:sldId id="382" r:id="rId8"/>
    <p:sldId id="376" r:id="rId9"/>
    <p:sldId id="372" r:id="rId10"/>
    <p:sldId id="373" r:id="rId11"/>
    <p:sldId id="371" r:id="rId12"/>
    <p:sldId id="375" r:id="rId13"/>
    <p:sldId id="385" r:id="rId14"/>
    <p:sldId id="377" r:id="rId15"/>
    <p:sldId id="383" r:id="rId16"/>
    <p:sldId id="386" r:id="rId17"/>
    <p:sldId id="387" r:id="rId18"/>
    <p:sldId id="388" r:id="rId19"/>
    <p:sldId id="389" r:id="rId20"/>
    <p:sldId id="390" r:id="rId21"/>
    <p:sldId id="392" r:id="rId22"/>
    <p:sldId id="393" r:id="rId23"/>
    <p:sldId id="394" r:id="rId24"/>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945">
          <p15:clr>
            <a:srgbClr val="A4A3A4"/>
          </p15:clr>
        </p15:guide>
        <p15:guide id="2" pos="144" userDrawn="1">
          <p15:clr>
            <a:srgbClr val="A4A3A4"/>
          </p15:clr>
        </p15:guide>
        <p15:guide id="3" pos="2880" userDrawn="1">
          <p15:clr>
            <a:srgbClr val="A4A3A4"/>
          </p15:clr>
        </p15:guide>
        <p15:guide id="4" pos="5616" userDrawn="1">
          <p15:clr>
            <a:srgbClr val="A4A3A4"/>
          </p15:clr>
        </p15:guide>
        <p15:guide id="5" orient="horz" pos="2352" userDrawn="1">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A00"/>
    <a:srgbClr val="892034"/>
    <a:srgbClr val="E5E7F0"/>
    <a:srgbClr val="D9F8FF"/>
    <a:srgbClr val="FFFFFF"/>
    <a:srgbClr val="01FFF5"/>
    <a:srgbClr val="95F9FF"/>
    <a:srgbClr val="333399"/>
    <a:srgbClr val="333499"/>
    <a:srgbClr val="EFF7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55" autoAdjust="0"/>
    <p:restoredTop sz="95377" autoAdjust="0"/>
  </p:normalViewPr>
  <p:slideViewPr>
    <p:cSldViewPr snapToGrid="0">
      <p:cViewPr varScale="1">
        <p:scale>
          <a:sx n="97" d="100"/>
          <a:sy n="97" d="100"/>
        </p:scale>
        <p:origin x="1504" y="200"/>
      </p:cViewPr>
      <p:guideLst>
        <p:guide orient="horz" pos="3945"/>
        <p:guide pos="144"/>
        <p:guide pos="2880"/>
        <p:guide pos="5616"/>
        <p:guide orient="horz" pos="23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18" y="-102"/>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782085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5769094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CE566-1B3E-1148-8DF9-F19FC4B4A325}"/>
              </a:ext>
            </a:extLst>
          </p:cNvPr>
          <p:cNvSpPr/>
          <p:nvPr userDrawn="1"/>
        </p:nvSpPr>
        <p:spPr>
          <a:xfrm>
            <a:off x="228600" y="228600"/>
            <a:ext cx="8686800" cy="6400800"/>
          </a:xfrm>
          <a:prstGeom prst="rect">
            <a:avLst/>
          </a:prstGeom>
          <a:noFill/>
          <a:ln w="38100">
            <a:solidFill>
              <a:srgbClr val="333399"/>
            </a:solidFill>
          </a:ln>
          <a:effectLst>
            <a:outerShdw blurRad="50800" dist="38100" dir="2700000" algn="tl" rotWithShape="0">
              <a:srgbClr val="33349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8"/>
          <p:cNvSpPr txBox="1">
            <a:spLocks noChangeArrowheads="1"/>
          </p:cNvSpPr>
          <p:nvPr userDrawn="1"/>
        </p:nvSpPr>
        <p:spPr bwMode="auto">
          <a:xfrm>
            <a:off x="385295" y="43934"/>
            <a:ext cx="4448175"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pPr lvl="0"/>
            <a:r>
              <a:rPr lang="en-US" dirty="0"/>
              <a:t>ECE 1111 – Engineering Computation I</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333399"/>
              </a:gs>
              <a:gs pos="100000">
                <a:srgbClr val="E5E7F0">
                  <a:alpha val="50196"/>
                </a:srgbClr>
              </a:gs>
            </a:gsLst>
            <a:lin ang="0" scaled="1"/>
          </a:gradFill>
          <a:ln w="9525">
            <a:noFill/>
            <a:miter lim="800000"/>
            <a:headEnd/>
            <a:tailEnd/>
          </a:ln>
          <a:effectLst/>
        </p:spPr>
        <p:txBody>
          <a:bodyPr wrap="none" anchor="ctr"/>
          <a:lstStyle/>
          <a:p>
            <a:pPr>
              <a:defRPr/>
            </a:pPr>
            <a:endParaRPr lang="en-US"/>
          </a:p>
        </p:txBody>
      </p:sp>
      <p:sp>
        <p:nvSpPr>
          <p:cNvPr id="1069" name="Text Box 45"/>
          <p:cNvSpPr txBox="1">
            <a:spLocks noChangeArrowheads="1"/>
          </p:cNvSpPr>
          <p:nvPr/>
        </p:nvSpPr>
        <p:spPr bwMode="auto">
          <a:xfrm>
            <a:off x="227013" y="6673334"/>
            <a:ext cx="8683624" cy="184666"/>
          </a:xfrm>
          <a:prstGeom prst="rect">
            <a:avLst/>
          </a:prstGeom>
          <a:noFill/>
          <a:ln w="9525">
            <a:noFill/>
            <a:miter lim="800000"/>
            <a:headEnd/>
            <a:tailEnd/>
          </a:ln>
          <a:effectLst/>
        </p:spPr>
        <p:txBody>
          <a:bodyPr wrap="square" lIns="0" tIns="0" rIns="0" bIns="0">
            <a:spAutoFit/>
          </a:bodyPr>
          <a:lstStyle/>
          <a:p>
            <a:pPr marL="0" indent="0">
              <a:spcBef>
                <a:spcPct val="50000"/>
              </a:spcBef>
              <a:tabLst>
                <a:tab pos="4330700" algn="ctr"/>
                <a:tab pos="8621713" algn="r"/>
              </a:tabLst>
              <a:defRPr/>
            </a:pPr>
            <a:r>
              <a:rPr lang="en-US" sz="1200" b="1" dirty="0">
                <a:solidFill>
                  <a:srgbClr val="333399"/>
                </a:solidFill>
              </a:rPr>
              <a:t>ECE 1111: Code Development	Slide </a:t>
            </a:r>
            <a:fld id="{56D32A91-0AE1-4806-AC33-D8959F4B7E0D}" type="slidenum">
              <a:rPr lang="en-US" sz="1200" b="1" smtClean="0">
                <a:solidFill>
                  <a:srgbClr val="333399"/>
                </a:solidFill>
              </a:rPr>
              <a:pPr marL="0" indent="0">
                <a:spcBef>
                  <a:spcPct val="50000"/>
                </a:spcBef>
                <a:tabLst>
                  <a:tab pos="4330700" algn="ctr"/>
                  <a:tab pos="8621713" algn="r"/>
                </a:tabLst>
                <a:defRPr/>
              </a:pPr>
              <a:t>‹#›</a:t>
            </a:fld>
            <a:r>
              <a:rPr lang="en-US" sz="1200" b="1" dirty="0">
                <a:solidFill>
                  <a:srgbClr val="333399"/>
                </a:solidFill>
              </a:rPr>
              <a:t>	Fall 2018</a:t>
            </a: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aws.amazon.com/cloud9/?hp=tile&amp;so-exp=below" TargetMode="Externa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s://aws.amazon.com/" TargetMode="Externa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9.png"/><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1.png"/><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us-east-2.console.aws.amazon.com/cloud9/home" TargetMode="Externa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hyperlink" Target="https://www.gnu.org/software/emacs/refcards/pdf/refcard.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en.wikipedia.org/wiki/Microarchitecture" TargetMode="External"/><Relationship Id="rId1" Type="http://schemas.openxmlformats.org/officeDocument/2006/relationships/slideLayout" Target="../slideLayouts/slideLayout5.xml"/><Relationship Id="rId5" Type="http://schemas.openxmlformats.org/officeDocument/2006/relationships/image" Target="../media/image21.tiff"/><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9"/>
          <p:cNvSpPr txBox="1">
            <a:spLocks noChangeArrowheads="1"/>
          </p:cNvSpPr>
          <p:nvPr/>
        </p:nvSpPr>
        <p:spPr bwMode="auto">
          <a:xfrm>
            <a:off x="241054" y="553449"/>
            <a:ext cx="8692222" cy="369332"/>
          </a:xfrm>
          <a:prstGeom prst="rect">
            <a:avLst/>
          </a:prstGeom>
          <a:noFill/>
          <a:ln w="9525">
            <a:noFill/>
            <a:miter lim="800000"/>
            <a:headEnd/>
            <a:tailEnd/>
          </a:ln>
        </p:spPr>
        <p:txBody>
          <a:bodyPr wrap="square" lIns="0" tIns="0" rIns="0" bIns="0">
            <a:spAutoFit/>
          </a:bodyPr>
          <a:lstStyle/>
          <a:p>
            <a:pPr indent="12700" algn="ctr">
              <a:spcBef>
                <a:spcPct val="50000"/>
              </a:spcBef>
            </a:pPr>
            <a:r>
              <a:rPr lang="en-US" b="1" dirty="0">
                <a:solidFill>
                  <a:schemeClr val="accent1"/>
                </a:solidFill>
              </a:rPr>
              <a:t>Getting Started: </a:t>
            </a:r>
            <a:r>
              <a:rPr lang="en-US" b="1" dirty="0">
                <a:solidFill>
                  <a:srgbClr val="892034"/>
                </a:solidFill>
              </a:rPr>
              <a:t>Developing Code with Cloud9</a:t>
            </a:r>
          </a:p>
        </p:txBody>
      </p:sp>
      <p:sp>
        <p:nvSpPr>
          <p:cNvPr id="2" name="TextBox 1">
            <a:extLst>
              <a:ext uri="{FF2B5EF4-FFF2-40B4-BE49-F238E27FC236}">
                <a16:creationId xmlns:a16="http://schemas.microsoft.com/office/drawing/2014/main" id="{23E57E56-93DD-D443-BB26-3FABC3FCF588}"/>
              </a:ext>
            </a:extLst>
          </p:cNvPr>
          <p:cNvSpPr txBox="1"/>
          <p:nvPr/>
        </p:nvSpPr>
        <p:spPr>
          <a:xfrm>
            <a:off x="1519518" y="255494"/>
            <a:ext cx="184731" cy="461665"/>
          </a:xfrm>
          <a:prstGeom prst="rect">
            <a:avLst/>
          </a:prstGeom>
          <a:noFill/>
        </p:spPr>
        <p:txBody>
          <a:bodyPr wrap="none" rtlCol="0">
            <a:spAutoFit/>
          </a:bodyPr>
          <a:lstStyle/>
          <a:p>
            <a:endParaRPr lang="en-US" dirty="0"/>
          </a:p>
        </p:txBody>
      </p:sp>
      <p:pic>
        <p:nvPicPr>
          <p:cNvPr id="14" name="Picture 13">
            <a:hlinkClick r:id="rId2"/>
            <a:extLst>
              <a:ext uri="{FF2B5EF4-FFF2-40B4-BE49-F238E27FC236}">
                <a16:creationId xmlns:a16="http://schemas.microsoft.com/office/drawing/2014/main" id="{3DDB0877-A27E-4148-8D51-7D2630BED4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8022" y="1963218"/>
            <a:ext cx="2029719" cy="1522290"/>
          </a:xfrm>
          <a:prstGeom prst="rect">
            <a:avLst/>
          </a:prstGeom>
          <a:ln w="25400">
            <a:noFill/>
          </a:ln>
          <a:effectLst>
            <a:outerShdw blurRad="292100" dist="139700" dir="2700000" algn="tl" rotWithShape="0">
              <a:srgbClr val="333333">
                <a:alpha val="65000"/>
              </a:srgbClr>
            </a:outerShdw>
          </a:effectLst>
        </p:spPr>
      </p:pic>
      <p:sp>
        <p:nvSpPr>
          <p:cNvPr id="9" name="Rectangle 3155">
            <a:extLst>
              <a:ext uri="{FF2B5EF4-FFF2-40B4-BE49-F238E27FC236}">
                <a16:creationId xmlns:a16="http://schemas.microsoft.com/office/drawing/2014/main" id="{8F539EC4-20B2-5044-A9B7-2F1A3EE378AB}"/>
              </a:ext>
            </a:extLst>
          </p:cNvPr>
          <p:cNvSpPr>
            <a:spLocks noChangeArrowheads="1"/>
          </p:cNvSpPr>
          <p:nvPr/>
        </p:nvSpPr>
        <p:spPr bwMode="auto">
          <a:xfrm>
            <a:off x="402029" y="1180773"/>
            <a:ext cx="2964024" cy="5105357"/>
          </a:xfrm>
          <a:prstGeom prst="rect">
            <a:avLst/>
          </a:prstGeom>
          <a:noFill/>
          <a:ln w="9525">
            <a:noFill/>
            <a:miter lim="800000"/>
            <a:headEnd/>
            <a:tailEnd/>
          </a:ln>
          <a:effectLst/>
        </p:spPr>
        <p:txBody>
          <a:bodyPr lIns="0" tIns="0" rIns="0" bIns="0"/>
          <a:lstStyle/>
          <a:p>
            <a:pPr marL="236538" indent="-236538">
              <a:spcAft>
                <a:spcPts val="600"/>
              </a:spcAft>
              <a:buFont typeface="+mj-lt"/>
              <a:buAutoNum type="arabicPeriod"/>
            </a:pPr>
            <a:r>
              <a:rPr lang="en-US" sz="1800" b="1" dirty="0">
                <a:solidFill>
                  <a:schemeClr val="bg1"/>
                </a:solidFill>
              </a:rPr>
              <a:t>Creating code</a:t>
            </a:r>
          </a:p>
          <a:p>
            <a:pPr marL="403225" lvl="1" indent="-166688">
              <a:spcAft>
                <a:spcPts val="0"/>
              </a:spcAft>
              <a:buFont typeface="Wingdings" pitchFamily="2" charset="2"/>
              <a:buChar char="§"/>
            </a:pPr>
            <a:r>
              <a:rPr lang="en-US" sz="1800" b="1" dirty="0">
                <a:solidFill>
                  <a:schemeClr val="bg1"/>
                </a:solidFill>
              </a:rPr>
              <a:t>Navigate directories</a:t>
            </a:r>
          </a:p>
          <a:p>
            <a:pPr marL="403225" lvl="1" indent="-166688">
              <a:spcAft>
                <a:spcPts val="0"/>
              </a:spcAft>
              <a:buFont typeface="Wingdings" pitchFamily="2" charset="2"/>
              <a:buChar char="§"/>
            </a:pPr>
            <a:r>
              <a:rPr lang="en-US" sz="1800" b="1" dirty="0">
                <a:solidFill>
                  <a:schemeClr val="bg1"/>
                </a:solidFill>
              </a:rPr>
              <a:t>Navigate source code</a:t>
            </a:r>
          </a:p>
          <a:p>
            <a:pPr marL="403225" lvl="1" indent="-166688">
              <a:spcAft>
                <a:spcPts val="0"/>
              </a:spcAft>
              <a:buFont typeface="Wingdings" pitchFamily="2" charset="2"/>
              <a:buChar char="§"/>
            </a:pPr>
            <a:r>
              <a:rPr lang="en-US" sz="1800" b="1" dirty="0">
                <a:solidFill>
                  <a:schemeClr val="bg1"/>
                </a:solidFill>
              </a:rPr>
              <a:t>Write code</a:t>
            </a:r>
          </a:p>
          <a:p>
            <a:pPr marL="403225" lvl="1" indent="-166688">
              <a:spcAft>
                <a:spcPts val="0"/>
              </a:spcAft>
              <a:buFont typeface="Wingdings" pitchFamily="2" charset="2"/>
              <a:buChar char="§"/>
            </a:pPr>
            <a:r>
              <a:rPr lang="en-US" sz="1800" b="1" dirty="0">
                <a:solidFill>
                  <a:schemeClr val="bg1"/>
                </a:solidFill>
              </a:rPr>
              <a:t>Format code</a:t>
            </a:r>
          </a:p>
          <a:p>
            <a:pPr marL="236538" indent="-236538">
              <a:spcBef>
                <a:spcPts val="1200"/>
              </a:spcBef>
              <a:spcAft>
                <a:spcPts val="600"/>
              </a:spcAft>
              <a:buFont typeface="+mj-lt"/>
              <a:buAutoNum type="arabicPeriod"/>
            </a:pPr>
            <a:r>
              <a:rPr lang="en-US" sz="1800" b="1" dirty="0">
                <a:solidFill>
                  <a:schemeClr val="bg1"/>
                </a:solidFill>
              </a:rPr>
              <a:t>Compiler options</a:t>
            </a:r>
          </a:p>
          <a:p>
            <a:pPr marL="403225" lvl="1" indent="-166688">
              <a:spcAft>
                <a:spcPts val="0"/>
              </a:spcAft>
              <a:buFont typeface="Wingdings" pitchFamily="2" charset="2"/>
              <a:buChar char="§"/>
            </a:pPr>
            <a:r>
              <a:rPr lang="en-US" sz="1800" b="1" dirty="0">
                <a:solidFill>
                  <a:schemeClr val="bg1"/>
                </a:solidFill>
              </a:rPr>
              <a:t>Optimization flags</a:t>
            </a:r>
          </a:p>
          <a:p>
            <a:pPr marL="403225" lvl="1" indent="-166688">
              <a:spcAft>
                <a:spcPts val="0"/>
              </a:spcAft>
              <a:buFont typeface="Wingdings" pitchFamily="2" charset="2"/>
              <a:buChar char="§"/>
            </a:pPr>
            <a:r>
              <a:rPr lang="en-US" sz="1800" b="1" dirty="0">
                <a:solidFill>
                  <a:schemeClr val="bg1"/>
                </a:solidFill>
              </a:rPr>
              <a:t>Debug flags</a:t>
            </a:r>
          </a:p>
          <a:p>
            <a:pPr marL="236538" indent="-236538">
              <a:spcBef>
                <a:spcPts val="1200"/>
              </a:spcBef>
              <a:spcAft>
                <a:spcPts val="600"/>
              </a:spcAft>
              <a:buFont typeface="+mj-lt"/>
              <a:buAutoNum type="arabicPeriod"/>
            </a:pPr>
            <a:r>
              <a:rPr lang="en-US" sz="1800" b="1" dirty="0">
                <a:solidFill>
                  <a:schemeClr val="bg1"/>
                </a:solidFill>
              </a:rPr>
              <a:t>Debugging simple code</a:t>
            </a:r>
          </a:p>
          <a:p>
            <a:pPr marL="403225" lvl="1" indent="-166688">
              <a:spcAft>
                <a:spcPts val="0"/>
              </a:spcAft>
              <a:buFont typeface="Wingdings" pitchFamily="2" charset="2"/>
              <a:buChar char="§"/>
            </a:pPr>
            <a:r>
              <a:rPr lang="en-US" sz="1800" b="1" dirty="0">
                <a:solidFill>
                  <a:schemeClr val="bg1"/>
                </a:solidFill>
              </a:rPr>
              <a:t>Step through code</a:t>
            </a:r>
          </a:p>
          <a:p>
            <a:pPr marL="403225" lvl="1" indent="-166688">
              <a:spcAft>
                <a:spcPts val="0"/>
              </a:spcAft>
              <a:buFont typeface="Wingdings" pitchFamily="2" charset="2"/>
              <a:buChar char="§"/>
            </a:pPr>
            <a:r>
              <a:rPr lang="en-US" sz="1800" b="1" dirty="0">
                <a:solidFill>
                  <a:schemeClr val="bg1"/>
                </a:solidFill>
              </a:rPr>
              <a:t>Set breakpoints</a:t>
            </a:r>
          </a:p>
          <a:p>
            <a:pPr marL="403225" lvl="1" indent="-166688">
              <a:spcAft>
                <a:spcPts val="0"/>
              </a:spcAft>
              <a:buFont typeface="Wingdings" pitchFamily="2" charset="2"/>
              <a:buChar char="§"/>
            </a:pPr>
            <a:r>
              <a:rPr lang="en-US" sz="1800" b="1" dirty="0">
                <a:solidFill>
                  <a:schemeClr val="bg1"/>
                </a:solidFill>
              </a:rPr>
              <a:t>Examine variables</a:t>
            </a:r>
          </a:p>
          <a:p>
            <a:pPr marL="403225" lvl="1" indent="-166688">
              <a:spcAft>
                <a:spcPts val="0"/>
              </a:spcAft>
              <a:buFont typeface="Wingdings" pitchFamily="2" charset="2"/>
              <a:buChar char="§"/>
            </a:pPr>
            <a:r>
              <a:rPr lang="en-US" sz="1800" b="1" dirty="0">
                <a:solidFill>
                  <a:schemeClr val="bg1"/>
                </a:solidFill>
              </a:rPr>
              <a:t>Examine memory</a:t>
            </a:r>
          </a:p>
        </p:txBody>
      </p:sp>
      <p:sp>
        <p:nvSpPr>
          <p:cNvPr id="8" name="Rectangle 3155">
            <a:extLst>
              <a:ext uri="{FF2B5EF4-FFF2-40B4-BE49-F238E27FC236}">
                <a16:creationId xmlns:a16="http://schemas.microsoft.com/office/drawing/2014/main" id="{99DC66A3-FF9D-1E41-8730-04515FC8FAC1}"/>
              </a:ext>
            </a:extLst>
          </p:cNvPr>
          <p:cNvSpPr>
            <a:spLocks noChangeArrowheads="1"/>
          </p:cNvSpPr>
          <p:nvPr/>
        </p:nvSpPr>
        <p:spPr bwMode="auto">
          <a:xfrm>
            <a:off x="3448871" y="1180772"/>
            <a:ext cx="3622251" cy="5105357"/>
          </a:xfrm>
          <a:prstGeom prst="rect">
            <a:avLst/>
          </a:prstGeom>
          <a:noFill/>
          <a:ln w="9525">
            <a:noFill/>
            <a:miter lim="800000"/>
            <a:headEnd/>
            <a:tailEnd/>
          </a:ln>
          <a:effectLst/>
        </p:spPr>
        <p:txBody>
          <a:bodyPr lIns="0" tIns="0" rIns="0" bIns="0"/>
          <a:lstStyle/>
          <a:p>
            <a:pPr marL="238125" indent="-238125">
              <a:spcBef>
                <a:spcPts val="1200"/>
              </a:spcBef>
              <a:spcAft>
                <a:spcPts val="600"/>
              </a:spcAft>
              <a:buFont typeface="+mj-lt"/>
              <a:buAutoNum type="arabicPeriod" startAt="4"/>
            </a:pPr>
            <a:r>
              <a:rPr lang="en-US" sz="1800" b="1" dirty="0">
                <a:solidFill>
                  <a:schemeClr val="bg1"/>
                </a:solidFill>
              </a:rPr>
              <a:t>Debugging a complex program</a:t>
            </a:r>
          </a:p>
          <a:p>
            <a:pPr marL="403225" lvl="1" indent="-166688">
              <a:spcAft>
                <a:spcPts val="0"/>
              </a:spcAft>
              <a:buFont typeface="Wingdings" pitchFamily="2" charset="2"/>
              <a:buChar char="§"/>
            </a:pPr>
            <a:r>
              <a:rPr lang="en-US" sz="1800" b="1" dirty="0">
                <a:solidFill>
                  <a:schemeClr val="bg1"/>
                </a:solidFill>
              </a:rPr>
              <a:t>Multiple functions</a:t>
            </a:r>
          </a:p>
          <a:p>
            <a:pPr marL="403225" lvl="1" indent="-166688">
              <a:spcAft>
                <a:spcPts val="0"/>
              </a:spcAft>
              <a:buFont typeface="Wingdings" pitchFamily="2" charset="2"/>
              <a:buChar char="§"/>
            </a:pPr>
            <a:r>
              <a:rPr lang="en-US" sz="1800" b="1" dirty="0">
                <a:solidFill>
                  <a:schemeClr val="bg1"/>
                </a:solidFill>
              </a:rPr>
              <a:t>Multiple files</a:t>
            </a:r>
          </a:p>
          <a:p>
            <a:pPr marL="403225" lvl="1" indent="-166688">
              <a:spcAft>
                <a:spcPts val="0"/>
              </a:spcAft>
              <a:buFont typeface="Wingdings" pitchFamily="2" charset="2"/>
              <a:buChar char="§"/>
            </a:pPr>
            <a:r>
              <a:rPr lang="en-US" sz="1800" b="1" dirty="0">
                <a:solidFill>
                  <a:schemeClr val="bg1"/>
                </a:solidFill>
              </a:rPr>
              <a:t>Multiple directories</a:t>
            </a:r>
          </a:p>
          <a:p>
            <a:pPr marL="403225" lvl="1" indent="-166688">
              <a:spcAft>
                <a:spcPts val="0"/>
              </a:spcAft>
              <a:buFont typeface="Wingdings" pitchFamily="2" charset="2"/>
              <a:buChar char="§"/>
            </a:pPr>
            <a:r>
              <a:rPr lang="en-US" sz="1800" b="1" dirty="0">
                <a:solidFill>
                  <a:schemeClr val="bg1"/>
                </a:solidFill>
              </a:rPr>
              <a:t>Libraries</a:t>
            </a:r>
          </a:p>
          <a:p>
            <a:pPr marL="403225" lvl="1" indent="-166688">
              <a:spcAft>
                <a:spcPts val="0"/>
              </a:spcAft>
              <a:buFont typeface="Wingdings" pitchFamily="2" charset="2"/>
              <a:buChar char="§"/>
            </a:pPr>
            <a:r>
              <a:rPr lang="en-US" sz="1800" b="1" dirty="0">
                <a:solidFill>
                  <a:schemeClr val="bg1"/>
                </a:solidFill>
              </a:rPr>
              <a:t>Make files</a:t>
            </a:r>
          </a:p>
          <a:p>
            <a:pPr marL="403225" lvl="1" indent="-166688">
              <a:spcAft>
                <a:spcPts val="0"/>
              </a:spcAft>
              <a:buFont typeface="Wingdings" pitchFamily="2" charset="2"/>
              <a:buChar char="§"/>
            </a:pPr>
            <a:r>
              <a:rPr lang="en-US" sz="1800" b="1" dirty="0">
                <a:solidFill>
                  <a:schemeClr val="bg1"/>
                </a:solidFill>
              </a:rPr>
              <a:t>CLI arguments </a:t>
            </a:r>
          </a:p>
        </p:txBody>
      </p:sp>
      <p:pic>
        <p:nvPicPr>
          <p:cNvPr id="5" name="Picture 4">
            <a:hlinkClick r:id="rId2"/>
            <a:extLst>
              <a:ext uri="{FF2B5EF4-FFF2-40B4-BE49-F238E27FC236}">
                <a16:creationId xmlns:a16="http://schemas.microsoft.com/office/drawing/2014/main" id="{A099FECF-3663-B348-BF4E-45ABCEC49A9A}"/>
              </a:ext>
            </a:extLst>
          </p:cNvPr>
          <p:cNvPicPr>
            <a:picLocks noChangeAspect="1"/>
          </p:cNvPicPr>
          <p:nvPr/>
        </p:nvPicPr>
        <p:blipFill rotWithShape="1">
          <a:blip r:embed="rId4"/>
          <a:srcRect l="43920"/>
          <a:stretch/>
        </p:blipFill>
        <p:spPr>
          <a:xfrm>
            <a:off x="5749209" y="2999203"/>
            <a:ext cx="2053599" cy="2054796"/>
          </a:xfrm>
          <a:prstGeom prst="rect">
            <a:avLst/>
          </a:prstGeom>
          <a:ln w="25400">
            <a:noFill/>
          </a:ln>
          <a:effectLst>
            <a:outerShdw blurRad="292100" dist="139700" dir="2700000" algn="tl" rotWithShape="0">
              <a:srgbClr val="333333">
                <a:alpha val="65000"/>
              </a:srgbClr>
            </a:outerShdw>
          </a:effectLst>
        </p:spPr>
      </p:pic>
      <p:pic>
        <p:nvPicPr>
          <p:cNvPr id="16" name="Picture 15">
            <a:hlinkClick r:id="rId5"/>
            <a:extLst>
              <a:ext uri="{FF2B5EF4-FFF2-40B4-BE49-F238E27FC236}">
                <a16:creationId xmlns:a16="http://schemas.microsoft.com/office/drawing/2014/main" id="{67AA9488-E1CB-41E3-BC82-F259D93597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0" y="4721426"/>
            <a:ext cx="1616765" cy="1616765"/>
          </a:xfrm>
          <a:prstGeom prst="rect">
            <a:avLst/>
          </a:prstGeom>
          <a:ln w="25400">
            <a:noFill/>
          </a:ln>
          <a:effectLst>
            <a:outerShdw blurRad="292100" dist="139700" dir="2700000" algn="tl" rotWithShape="0">
              <a:srgbClr val="333333">
                <a:alpha val="65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D3D025D0-922E-B143-AB5D-1D3359AD4FB3}"/>
              </a:ext>
            </a:extLst>
          </p:cNvPr>
          <p:cNvSpPr txBox="1">
            <a:spLocks noChangeArrowheads="1"/>
          </p:cNvSpPr>
          <p:nvPr/>
        </p:nvSpPr>
        <p:spPr bwMode="auto">
          <a:xfrm>
            <a:off x="228600" y="57150"/>
            <a:ext cx="8686800" cy="365760"/>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Part 2: </a:t>
            </a:r>
            <a:r>
              <a:rPr lang="en-US" b="1" dirty="0">
                <a:solidFill>
                  <a:srgbClr val="892034"/>
                </a:solidFill>
              </a:rPr>
              <a:t>Runner Files</a:t>
            </a:r>
          </a:p>
        </p:txBody>
      </p:sp>
      <p:sp>
        <p:nvSpPr>
          <p:cNvPr id="3" name="Rectangle 2">
            <a:extLst>
              <a:ext uri="{FF2B5EF4-FFF2-40B4-BE49-F238E27FC236}">
                <a16:creationId xmlns:a16="http://schemas.microsoft.com/office/drawing/2014/main" id="{8DB011D5-8CFC-4F19-9CFA-0FFEDAFF8AC6}"/>
              </a:ext>
            </a:extLst>
          </p:cNvPr>
          <p:cNvSpPr/>
          <p:nvPr/>
        </p:nvSpPr>
        <p:spPr>
          <a:xfrm>
            <a:off x="228599" y="671691"/>
            <a:ext cx="5718263" cy="5447645"/>
          </a:xfrm>
          <a:prstGeom prst="rect">
            <a:avLst/>
          </a:prstGeom>
        </p:spPr>
        <p:txBody>
          <a:bodyPr wrap="square" lIns="0" tIns="0" rIns="0" bIns="0">
            <a:spAutoFit/>
          </a:bodyPr>
          <a:lstStyle/>
          <a:p>
            <a:pPr marL="165100" indent="-165100">
              <a:spcAft>
                <a:spcPts val="600"/>
              </a:spcAft>
              <a:buFont typeface="Arial" panose="020B0604020202020204" pitchFamily="34" charset="0"/>
              <a:buChar char="•"/>
            </a:pPr>
            <a:r>
              <a:rPr lang="en-US" sz="1600" b="1" dirty="0"/>
              <a:t>These runner files are located in the directory ~/ece_1111/.c9/runners (“~” denotes your home directory.)</a:t>
            </a:r>
          </a:p>
          <a:p>
            <a:pPr marL="165100" indent="-165100">
              <a:spcAft>
                <a:spcPts val="1200"/>
              </a:spcAft>
              <a:buFont typeface="Arial" panose="020B0604020202020204" pitchFamily="34" charset="0"/>
              <a:buChar char="•"/>
            </a:pPr>
            <a:r>
              <a:rPr lang="en-US" sz="1600" b="1" dirty="0"/>
              <a:t>You can view the directory tree on the left hand side of the IDE to see the runner files. Double click on one to see the contents.</a:t>
            </a:r>
          </a:p>
          <a:p>
            <a:pPr marL="165100" indent="-165100">
              <a:spcAft>
                <a:spcPts val="1200"/>
              </a:spcAft>
              <a:buFont typeface="Arial" panose="020B0604020202020204" pitchFamily="34" charset="0"/>
              <a:buChar char="•"/>
            </a:pPr>
            <a:r>
              <a:rPr lang="en-US" sz="1600" b="1" dirty="0"/>
              <a:t>Runner files are configuration files that are executed whenever you hit the green Run button in the Cloud9 IDE environment.</a:t>
            </a:r>
          </a:p>
          <a:p>
            <a:pPr marL="165100" indent="-165100">
              <a:spcAft>
                <a:spcPts val="1200"/>
              </a:spcAft>
              <a:buFont typeface="Arial" panose="020B0604020202020204" pitchFamily="34" charset="0"/>
              <a:buChar char="•"/>
            </a:pPr>
            <a:r>
              <a:rPr lang="en-US" sz="1600" b="1" dirty="0"/>
              <a:t>They obey a simple bash-like scripting language that allows you to program the behavior of your IDE.</a:t>
            </a:r>
          </a:p>
          <a:p>
            <a:pPr marL="165100" indent="-165100">
              <a:spcAft>
                <a:spcPts val="600"/>
              </a:spcAft>
              <a:buFont typeface="Arial" panose="020B0604020202020204" pitchFamily="34" charset="0"/>
              <a:buChar char="•"/>
            </a:pPr>
            <a:r>
              <a:rPr lang="en-US" sz="1600" b="1" dirty="0"/>
              <a:t>To see the contents of a runner file from the command line, run these commands:</a:t>
            </a:r>
          </a:p>
          <a:p>
            <a:pPr>
              <a:spcAft>
                <a:spcPts val="0"/>
              </a:spcAft>
            </a:pPr>
            <a:r>
              <a:rPr lang="en-US" sz="1600" b="1" dirty="0"/>
              <a:t>   cd ~/ece_1111/.c9/runners</a:t>
            </a:r>
          </a:p>
          <a:p>
            <a:pPr>
              <a:spcAft>
                <a:spcPts val="0"/>
              </a:spcAft>
            </a:pPr>
            <a:r>
              <a:rPr lang="en-US" sz="1600" b="1" dirty="0"/>
              <a:t>   ls –l (to see the files)</a:t>
            </a:r>
          </a:p>
          <a:p>
            <a:pPr>
              <a:spcAft>
                <a:spcPts val="1200"/>
              </a:spcAft>
            </a:pPr>
            <a:r>
              <a:rPr lang="en-US" sz="1600" b="1" dirty="0"/>
              <a:t>   more &lt;filename&gt;</a:t>
            </a:r>
          </a:p>
          <a:p>
            <a:pPr marL="165100" indent="-165100">
              <a:spcAft>
                <a:spcPts val="600"/>
              </a:spcAft>
              <a:buFont typeface="Arial" panose="020B0604020202020204" pitchFamily="34" charset="0"/>
              <a:buChar char="•"/>
            </a:pPr>
            <a:r>
              <a:rPr lang="en-US" sz="1600" b="1" dirty="0"/>
              <a:t>You should see a file like the one shown to the right. Note that in this course we emphasize documenting all of your code with detailed comments.</a:t>
            </a:r>
          </a:p>
        </p:txBody>
      </p:sp>
      <p:pic>
        <p:nvPicPr>
          <p:cNvPr id="4" name="Picture 3">
            <a:extLst>
              <a:ext uri="{FF2B5EF4-FFF2-40B4-BE49-F238E27FC236}">
                <a16:creationId xmlns:a16="http://schemas.microsoft.com/office/drawing/2014/main" id="{864C3AAB-244A-4495-88CB-0DE4B96873AC}"/>
              </a:ext>
            </a:extLst>
          </p:cNvPr>
          <p:cNvPicPr>
            <a:picLocks noChangeAspect="1"/>
          </p:cNvPicPr>
          <p:nvPr/>
        </p:nvPicPr>
        <p:blipFill>
          <a:blip r:embed="rId2"/>
          <a:stretch>
            <a:fillRect/>
          </a:stretch>
        </p:blipFill>
        <p:spPr>
          <a:xfrm>
            <a:off x="6410325" y="637966"/>
            <a:ext cx="2505075" cy="2990850"/>
          </a:xfrm>
          <a:prstGeom prst="rect">
            <a:avLst/>
          </a:prstGeom>
        </p:spPr>
      </p:pic>
      <p:cxnSp>
        <p:nvCxnSpPr>
          <p:cNvPr id="6" name="Straight Connector 5">
            <a:extLst>
              <a:ext uri="{FF2B5EF4-FFF2-40B4-BE49-F238E27FC236}">
                <a16:creationId xmlns:a16="http://schemas.microsoft.com/office/drawing/2014/main" id="{026F9760-D91E-4CAD-879A-CC2A36324F73}"/>
              </a:ext>
            </a:extLst>
          </p:cNvPr>
          <p:cNvCxnSpPr>
            <a:cxnSpLocks/>
          </p:cNvCxnSpPr>
          <p:nvPr/>
        </p:nvCxnSpPr>
        <p:spPr>
          <a:xfrm flipV="1">
            <a:off x="6172200" y="1619656"/>
            <a:ext cx="1040220" cy="209144"/>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A24BCD2-CE59-42A1-8925-1D091BA56637}"/>
              </a:ext>
            </a:extLst>
          </p:cNvPr>
          <p:cNvSpPr/>
          <p:nvPr/>
        </p:nvSpPr>
        <p:spPr>
          <a:xfrm>
            <a:off x="7212420" y="1619656"/>
            <a:ext cx="1239517" cy="1002070"/>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8198AB46-250A-4914-84CE-7E2C7B72E47D}"/>
              </a:ext>
            </a:extLst>
          </p:cNvPr>
          <p:cNvCxnSpPr>
            <a:cxnSpLocks/>
          </p:cNvCxnSpPr>
          <p:nvPr/>
        </p:nvCxnSpPr>
        <p:spPr>
          <a:xfrm>
            <a:off x="5625007" y="3628816"/>
            <a:ext cx="785318" cy="446171"/>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1333E29-6391-274D-9E70-BB4CE322E5F0}"/>
              </a:ext>
            </a:extLst>
          </p:cNvPr>
          <p:cNvCxnSpPr>
            <a:cxnSpLocks/>
          </p:cNvCxnSpPr>
          <p:nvPr/>
        </p:nvCxnSpPr>
        <p:spPr>
          <a:xfrm flipV="1">
            <a:off x="5625007" y="5201544"/>
            <a:ext cx="785318" cy="221356"/>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0A3E98B-7513-486B-AC74-C8B1DC041398}"/>
              </a:ext>
            </a:extLst>
          </p:cNvPr>
          <p:cNvPicPr>
            <a:picLocks noChangeAspect="1"/>
          </p:cNvPicPr>
          <p:nvPr/>
        </p:nvPicPr>
        <p:blipFill>
          <a:blip r:embed="rId3"/>
          <a:stretch>
            <a:fillRect/>
          </a:stretch>
        </p:blipFill>
        <p:spPr>
          <a:xfrm>
            <a:off x="6410325" y="3843872"/>
            <a:ext cx="2505075" cy="2560631"/>
          </a:xfrm>
          <a:prstGeom prst="rect">
            <a:avLst/>
          </a:prstGeom>
        </p:spPr>
      </p:pic>
    </p:spTree>
    <p:extLst>
      <p:ext uri="{BB962C8B-B14F-4D97-AF65-F5344CB8AC3E}">
        <p14:creationId xmlns:p14="http://schemas.microsoft.com/office/powerpoint/2010/main" val="2401818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75DB9F-B1A6-4C6B-BC87-2828FC3370CD}"/>
              </a:ext>
            </a:extLst>
          </p:cNvPr>
          <p:cNvPicPr>
            <a:picLocks noChangeAspect="1"/>
          </p:cNvPicPr>
          <p:nvPr/>
        </p:nvPicPr>
        <p:blipFill rotWithShape="1">
          <a:blip r:embed="rId2"/>
          <a:srcRect r="11711"/>
          <a:stretch/>
        </p:blipFill>
        <p:spPr>
          <a:xfrm>
            <a:off x="4572000" y="639120"/>
            <a:ext cx="4343400" cy="4504228"/>
          </a:xfrm>
          <a:prstGeom prst="rect">
            <a:avLst/>
          </a:prstGeom>
        </p:spPr>
      </p:pic>
      <p:sp>
        <p:nvSpPr>
          <p:cNvPr id="2" name="Text Box 10">
            <a:extLst>
              <a:ext uri="{FF2B5EF4-FFF2-40B4-BE49-F238E27FC236}">
                <a16:creationId xmlns:a16="http://schemas.microsoft.com/office/drawing/2014/main" id="{D3D025D0-922E-B143-AB5D-1D3359AD4FB3}"/>
              </a:ext>
            </a:extLst>
          </p:cNvPr>
          <p:cNvSpPr txBox="1">
            <a:spLocks noChangeArrowheads="1"/>
          </p:cNvSpPr>
          <p:nvPr/>
        </p:nvSpPr>
        <p:spPr bwMode="auto">
          <a:xfrm>
            <a:off x="228600" y="57150"/>
            <a:ext cx="8686800"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Part 3: </a:t>
            </a:r>
            <a:r>
              <a:rPr lang="en-US" b="1" dirty="0">
                <a:solidFill>
                  <a:srgbClr val="892034"/>
                </a:solidFill>
              </a:rPr>
              <a:t>Compiling and Running a Simple Program</a:t>
            </a:r>
          </a:p>
        </p:txBody>
      </p:sp>
      <p:sp>
        <p:nvSpPr>
          <p:cNvPr id="3" name="Rectangle 2">
            <a:extLst>
              <a:ext uri="{FF2B5EF4-FFF2-40B4-BE49-F238E27FC236}">
                <a16:creationId xmlns:a16="http://schemas.microsoft.com/office/drawing/2014/main" id="{161778E8-8596-488D-BF2C-90759B9C73ED}"/>
              </a:ext>
            </a:extLst>
          </p:cNvPr>
          <p:cNvSpPr/>
          <p:nvPr/>
        </p:nvSpPr>
        <p:spPr>
          <a:xfrm>
            <a:off x="228600" y="614540"/>
            <a:ext cx="3822700" cy="4421723"/>
          </a:xfrm>
          <a:prstGeom prst="rect">
            <a:avLst/>
          </a:prstGeom>
        </p:spPr>
        <p:txBody>
          <a:bodyPr wrap="square" lIns="0" tIns="0" rIns="0" bIns="0">
            <a:spAutoFit/>
          </a:bodyPr>
          <a:lstStyle/>
          <a:p>
            <a:pPr marL="171450" indent="-171450">
              <a:spcAft>
                <a:spcPts val="600"/>
              </a:spcAft>
              <a:buFont typeface="Arial" panose="020B0604020202020204" pitchFamily="34" charset="0"/>
              <a:buChar char="•"/>
            </a:pPr>
            <a:r>
              <a:rPr lang="en-US" sz="1600" b="1" dirty="0"/>
              <a:t>To open up the second lab example, l01_02 source file:</a:t>
            </a:r>
          </a:p>
          <a:p>
            <a:pPr marL="342900" indent="-171450">
              <a:spcAft>
                <a:spcPts val="1200"/>
              </a:spcAft>
              <a:buFont typeface="Wingdings" pitchFamily="2" charset="2"/>
              <a:buChar char="§"/>
            </a:pPr>
            <a:r>
              <a:rPr lang="en-US" sz="1600" b="1" dirty="0"/>
              <a:t>Navigate into the l01_02 directory</a:t>
            </a:r>
          </a:p>
          <a:p>
            <a:pPr marL="342900" indent="-171450">
              <a:spcAft>
                <a:spcPts val="1200"/>
              </a:spcAft>
              <a:buFont typeface="Wingdings" pitchFamily="2" charset="2"/>
              <a:buChar char="§"/>
            </a:pPr>
            <a:r>
              <a:rPr lang="en-US" sz="1600" b="1" dirty="0"/>
              <a:t>Execute the runner file </a:t>
            </a:r>
            <a:r>
              <a:rPr lang="en-US" sz="1600" b="1" dirty="0" err="1"/>
              <a:t>Ece_cpp</a:t>
            </a:r>
            <a:endParaRPr lang="en-US" sz="1600" b="1" dirty="0"/>
          </a:p>
          <a:p>
            <a:pPr marL="342900" indent="-171450">
              <a:spcAft>
                <a:spcPts val="17800"/>
              </a:spcAft>
              <a:buFont typeface="Wingdings" pitchFamily="2" charset="2"/>
              <a:buChar char="§"/>
            </a:pPr>
            <a:r>
              <a:rPr lang="en-US" sz="1600" b="1" dirty="0"/>
              <a:t>Click on the </a:t>
            </a:r>
            <a:r>
              <a:rPr lang="en-US" sz="1600" b="1" dirty="0" err="1"/>
              <a:t>myprog.exe</a:t>
            </a:r>
            <a:r>
              <a:rPr lang="en-US" sz="1600" b="1" dirty="0"/>
              <a:t> file and select “Run”</a:t>
            </a:r>
          </a:p>
          <a:p>
            <a:pPr marL="171450" indent="-171450">
              <a:spcAft>
                <a:spcPts val="600"/>
              </a:spcAft>
              <a:buFont typeface="Arial" panose="020B0604020202020204" pitchFamily="34" charset="0"/>
              <a:buChar char="•"/>
            </a:pPr>
            <a:r>
              <a:rPr lang="en-US" sz="1600" b="1" dirty="0"/>
              <a:t>You should observe this output:    </a:t>
            </a:r>
            <a:r>
              <a:rPr lang="en-US" sz="1800" b="1" dirty="0"/>
              <a:t>    </a:t>
            </a:r>
          </a:p>
        </p:txBody>
      </p:sp>
      <p:cxnSp>
        <p:nvCxnSpPr>
          <p:cNvPr id="19" name="Straight Connector 18">
            <a:extLst>
              <a:ext uri="{FF2B5EF4-FFF2-40B4-BE49-F238E27FC236}">
                <a16:creationId xmlns:a16="http://schemas.microsoft.com/office/drawing/2014/main" id="{2F15AEAE-686A-4B19-81E6-73B5A0B0649A}"/>
              </a:ext>
            </a:extLst>
          </p:cNvPr>
          <p:cNvCxnSpPr>
            <a:cxnSpLocks/>
            <a:endCxn id="22" idx="1"/>
          </p:cNvCxnSpPr>
          <p:nvPr/>
        </p:nvCxnSpPr>
        <p:spPr>
          <a:xfrm>
            <a:off x="3886200" y="1739900"/>
            <a:ext cx="3029902" cy="2070840"/>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FC880E5F-5983-4405-B9E7-6AB6CF970D6B}"/>
              </a:ext>
            </a:extLst>
          </p:cNvPr>
          <p:cNvSpPr/>
          <p:nvPr/>
        </p:nvSpPr>
        <p:spPr>
          <a:xfrm>
            <a:off x="6916102" y="3710063"/>
            <a:ext cx="1138935" cy="201353"/>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8EEB74A7-927B-413C-9AA8-6D24EA260BD0}"/>
              </a:ext>
            </a:extLst>
          </p:cNvPr>
          <p:cNvPicPr>
            <a:picLocks noChangeAspect="1"/>
          </p:cNvPicPr>
          <p:nvPr/>
        </p:nvPicPr>
        <p:blipFill>
          <a:blip r:embed="rId3"/>
          <a:stretch>
            <a:fillRect/>
          </a:stretch>
        </p:blipFill>
        <p:spPr>
          <a:xfrm>
            <a:off x="228600" y="2593712"/>
            <a:ext cx="4327889" cy="1983991"/>
          </a:xfrm>
          <a:prstGeom prst="rect">
            <a:avLst/>
          </a:prstGeom>
        </p:spPr>
      </p:pic>
      <p:cxnSp>
        <p:nvCxnSpPr>
          <p:cNvPr id="20" name="Straight Connector 19">
            <a:extLst>
              <a:ext uri="{FF2B5EF4-FFF2-40B4-BE49-F238E27FC236}">
                <a16:creationId xmlns:a16="http://schemas.microsoft.com/office/drawing/2014/main" id="{551C9FB2-71BA-44D6-A526-A6C1B634229D}"/>
              </a:ext>
            </a:extLst>
          </p:cNvPr>
          <p:cNvCxnSpPr>
            <a:cxnSpLocks/>
          </p:cNvCxnSpPr>
          <p:nvPr/>
        </p:nvCxnSpPr>
        <p:spPr>
          <a:xfrm flipH="1">
            <a:off x="1208729" y="2518171"/>
            <a:ext cx="287614" cy="753675"/>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4FBCBB6B-B028-487E-8C61-D48EC8C697FB}"/>
              </a:ext>
            </a:extLst>
          </p:cNvPr>
          <p:cNvSpPr/>
          <p:nvPr/>
        </p:nvSpPr>
        <p:spPr>
          <a:xfrm>
            <a:off x="579627" y="3271846"/>
            <a:ext cx="629102" cy="213446"/>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5F5C471-B9B0-4696-83BB-E601B9FE28AF}"/>
              </a:ext>
            </a:extLst>
          </p:cNvPr>
          <p:cNvPicPr>
            <a:picLocks noChangeAspect="1"/>
          </p:cNvPicPr>
          <p:nvPr/>
        </p:nvPicPr>
        <p:blipFill rotWithShape="1">
          <a:blip r:embed="rId4"/>
          <a:srcRect b="3080"/>
          <a:stretch/>
        </p:blipFill>
        <p:spPr>
          <a:xfrm>
            <a:off x="350617" y="5036264"/>
            <a:ext cx="3359992" cy="1497058"/>
          </a:xfrm>
          <a:prstGeom prst="rect">
            <a:avLst/>
          </a:prstGeom>
        </p:spPr>
      </p:pic>
    </p:spTree>
    <p:extLst>
      <p:ext uri="{BB962C8B-B14F-4D97-AF65-F5344CB8AC3E}">
        <p14:creationId xmlns:p14="http://schemas.microsoft.com/office/powerpoint/2010/main" val="4033299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015B8043-FF3C-4651-85A6-A8064BEF657B}"/>
              </a:ext>
            </a:extLst>
          </p:cNvPr>
          <p:cNvPicPr>
            <a:picLocks noChangeAspect="1"/>
          </p:cNvPicPr>
          <p:nvPr/>
        </p:nvPicPr>
        <p:blipFill rotWithShape="1">
          <a:blip r:embed="rId2"/>
          <a:srcRect t="1" b="2973"/>
          <a:stretch/>
        </p:blipFill>
        <p:spPr>
          <a:xfrm>
            <a:off x="4572000" y="4337655"/>
            <a:ext cx="4343400" cy="2076397"/>
          </a:xfrm>
          <a:prstGeom prst="rect">
            <a:avLst/>
          </a:prstGeom>
        </p:spPr>
      </p:pic>
      <p:pic>
        <p:nvPicPr>
          <p:cNvPr id="7" name="Picture 6">
            <a:extLst>
              <a:ext uri="{FF2B5EF4-FFF2-40B4-BE49-F238E27FC236}">
                <a16:creationId xmlns:a16="http://schemas.microsoft.com/office/drawing/2014/main" id="{3DE51BF7-E204-4859-93D9-9E5C54C8813B}"/>
              </a:ext>
            </a:extLst>
          </p:cNvPr>
          <p:cNvPicPr>
            <a:picLocks noChangeAspect="1"/>
          </p:cNvPicPr>
          <p:nvPr/>
        </p:nvPicPr>
        <p:blipFill>
          <a:blip r:embed="rId3"/>
          <a:stretch>
            <a:fillRect/>
          </a:stretch>
        </p:blipFill>
        <p:spPr>
          <a:xfrm>
            <a:off x="5725352" y="2590488"/>
            <a:ext cx="2040274" cy="1620434"/>
          </a:xfrm>
          <a:prstGeom prst="rect">
            <a:avLst/>
          </a:prstGeom>
        </p:spPr>
      </p:pic>
      <p:sp>
        <p:nvSpPr>
          <p:cNvPr id="2" name="Text Box 10">
            <a:extLst>
              <a:ext uri="{FF2B5EF4-FFF2-40B4-BE49-F238E27FC236}">
                <a16:creationId xmlns:a16="http://schemas.microsoft.com/office/drawing/2014/main" id="{D3D025D0-922E-B143-AB5D-1D3359AD4FB3}"/>
              </a:ext>
            </a:extLst>
          </p:cNvPr>
          <p:cNvSpPr txBox="1">
            <a:spLocks noChangeArrowheads="1"/>
          </p:cNvSpPr>
          <p:nvPr/>
        </p:nvSpPr>
        <p:spPr bwMode="auto">
          <a:xfrm>
            <a:off x="228600" y="57150"/>
            <a:ext cx="8686800" cy="365760"/>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Part 3: </a:t>
            </a:r>
            <a:r>
              <a:rPr lang="en-US" b="1" dirty="0">
                <a:solidFill>
                  <a:srgbClr val="892034"/>
                </a:solidFill>
              </a:rPr>
              <a:t>Debugging a Simple Program</a:t>
            </a:r>
          </a:p>
        </p:txBody>
      </p:sp>
      <p:sp>
        <p:nvSpPr>
          <p:cNvPr id="3" name="Rectangle 2">
            <a:extLst>
              <a:ext uri="{FF2B5EF4-FFF2-40B4-BE49-F238E27FC236}">
                <a16:creationId xmlns:a16="http://schemas.microsoft.com/office/drawing/2014/main" id="{161778E8-8596-488D-BF2C-90759B9C73ED}"/>
              </a:ext>
            </a:extLst>
          </p:cNvPr>
          <p:cNvSpPr/>
          <p:nvPr/>
        </p:nvSpPr>
        <p:spPr>
          <a:xfrm>
            <a:off x="228600" y="614540"/>
            <a:ext cx="4253717" cy="5863144"/>
          </a:xfrm>
          <a:prstGeom prst="rect">
            <a:avLst/>
          </a:prstGeom>
        </p:spPr>
        <p:txBody>
          <a:bodyPr wrap="square" lIns="0" tIns="0" rIns="0" bIns="0">
            <a:spAutoFit/>
          </a:bodyPr>
          <a:lstStyle/>
          <a:p>
            <a:pPr marL="165100" indent="-165100">
              <a:spcAft>
                <a:spcPts val="600"/>
              </a:spcAft>
              <a:buFont typeface="Arial" panose="020B0604020202020204" pitchFamily="34" charset="0"/>
              <a:buChar char="•"/>
            </a:pPr>
            <a:r>
              <a:rPr lang="en-US" sz="1600" b="1" dirty="0"/>
              <a:t>To create an executable called </a:t>
            </a:r>
            <a:r>
              <a:rPr lang="en-US" sz="1600" b="1" dirty="0" err="1"/>
              <a:t>myprog.gdb</a:t>
            </a:r>
            <a:r>
              <a:rPr lang="en-US" sz="1600" b="1" dirty="0"/>
              <a:t> in debug mode:</a:t>
            </a:r>
          </a:p>
          <a:p>
            <a:pPr marL="342900" indent="-171450">
              <a:spcAft>
                <a:spcPts val="0"/>
              </a:spcAft>
              <a:buFont typeface="Wingdings" pitchFamily="2" charset="2"/>
              <a:buChar char="§"/>
            </a:pPr>
            <a:r>
              <a:rPr lang="en-US" sz="1600" b="1" dirty="0"/>
              <a:t>Select the bug icon ➔ Select Run </a:t>
            </a:r>
          </a:p>
          <a:p>
            <a:pPr marL="165100" indent="-165100">
              <a:spcBef>
                <a:spcPts val="1200"/>
              </a:spcBef>
              <a:spcAft>
                <a:spcPts val="600"/>
              </a:spcAft>
              <a:buFont typeface="Arial" panose="020B0604020202020204" pitchFamily="34" charset="0"/>
              <a:buChar char="•"/>
            </a:pPr>
            <a:r>
              <a:rPr lang="en-US" sz="1600" b="1" dirty="0"/>
              <a:t>Breakpoints are simply ways to notify the computer to stop running the program at a particular line of code.</a:t>
            </a:r>
          </a:p>
          <a:p>
            <a:pPr marL="165100" indent="-165100">
              <a:spcBef>
                <a:spcPts val="1200"/>
              </a:spcBef>
              <a:spcAft>
                <a:spcPts val="600"/>
              </a:spcAft>
              <a:buFont typeface="Arial" panose="020B0604020202020204" pitchFamily="34" charset="0"/>
              <a:buChar char="•"/>
            </a:pPr>
            <a:r>
              <a:rPr lang="en-US" sz="1600" b="1" dirty="0"/>
              <a:t>To add a breakpoint at line 21 in my_functs00.cc source file:</a:t>
            </a:r>
          </a:p>
          <a:p>
            <a:pPr marL="342900" indent="-171450">
              <a:spcAft>
                <a:spcPts val="1200"/>
              </a:spcAft>
              <a:buFont typeface="Wingdings" pitchFamily="2" charset="2"/>
              <a:buChar char="§"/>
            </a:pPr>
            <a:r>
              <a:rPr lang="en-US" sz="1600" b="1" dirty="0"/>
              <a:t>Select myfuncts_00.cc ➔ Click to the left of the line number 21 and a red circle will pop up, indicating that a breakpoint has been set at that line.   </a:t>
            </a:r>
          </a:p>
          <a:p>
            <a:pPr marL="342900" indent="-171450">
              <a:spcAft>
                <a:spcPts val="1200"/>
              </a:spcAft>
              <a:buFont typeface="Wingdings" pitchFamily="2" charset="2"/>
              <a:buChar char="§"/>
            </a:pPr>
            <a:r>
              <a:rPr lang="en-US" sz="1600" b="1" dirty="0"/>
              <a:t>Right click on the </a:t>
            </a:r>
            <a:r>
              <a:rPr lang="en-US" sz="1600" b="1" dirty="0" err="1"/>
              <a:t>myprog.gdb</a:t>
            </a:r>
            <a:r>
              <a:rPr lang="en-US" sz="1600" b="1" dirty="0"/>
              <a:t> file and select “Run”. </a:t>
            </a:r>
          </a:p>
          <a:p>
            <a:pPr marL="342900" indent="-171450">
              <a:spcAft>
                <a:spcPts val="1200"/>
              </a:spcAft>
              <a:buFont typeface="Wingdings" pitchFamily="2" charset="2"/>
              <a:buChar char="§"/>
            </a:pPr>
            <a:r>
              <a:rPr lang="en-US" sz="1600" b="1" dirty="0"/>
              <a:t>You will see that the breakpoint will stop the program at line 21. </a:t>
            </a:r>
          </a:p>
          <a:p>
            <a:pPr marL="342900" indent="-171450">
              <a:spcAft>
                <a:spcPts val="1200"/>
              </a:spcAft>
              <a:buFont typeface="Wingdings" pitchFamily="2" charset="2"/>
              <a:buChar char="§"/>
            </a:pPr>
            <a:r>
              <a:rPr lang="en-US" sz="1600" b="1" dirty="0"/>
              <a:t>To run the rest of program, select the Play button. </a:t>
            </a:r>
          </a:p>
          <a:p>
            <a:pPr>
              <a:spcAft>
                <a:spcPts val="1200"/>
              </a:spcAft>
            </a:pPr>
            <a:r>
              <a:rPr lang="en-US" sz="1600" b="1" dirty="0"/>
              <a:t>    </a:t>
            </a:r>
            <a:r>
              <a:rPr lang="en-US" sz="1800" b="1" dirty="0"/>
              <a:t>    </a:t>
            </a:r>
          </a:p>
        </p:txBody>
      </p:sp>
      <p:cxnSp>
        <p:nvCxnSpPr>
          <p:cNvPr id="12" name="Straight Connector 11">
            <a:extLst>
              <a:ext uri="{FF2B5EF4-FFF2-40B4-BE49-F238E27FC236}">
                <a16:creationId xmlns:a16="http://schemas.microsoft.com/office/drawing/2014/main" id="{09411DCB-EE6D-4670-BEC7-70F67D48CD81}"/>
              </a:ext>
            </a:extLst>
          </p:cNvPr>
          <p:cNvCxnSpPr>
            <a:cxnSpLocks/>
            <a:endCxn id="14" idx="1"/>
          </p:cNvCxnSpPr>
          <p:nvPr/>
        </p:nvCxnSpPr>
        <p:spPr>
          <a:xfrm>
            <a:off x="4299246" y="3664660"/>
            <a:ext cx="1425323" cy="3597"/>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3273D5F-08DB-4036-8999-9B1B92B4DFB7}"/>
              </a:ext>
            </a:extLst>
          </p:cNvPr>
          <p:cNvSpPr/>
          <p:nvPr/>
        </p:nvSpPr>
        <p:spPr>
          <a:xfrm>
            <a:off x="5724569" y="3609058"/>
            <a:ext cx="115975" cy="118397"/>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F4C702E-9226-4925-8F76-19CE19669B85}"/>
              </a:ext>
            </a:extLst>
          </p:cNvPr>
          <p:cNvPicPr>
            <a:picLocks noChangeAspect="1"/>
          </p:cNvPicPr>
          <p:nvPr/>
        </p:nvPicPr>
        <p:blipFill>
          <a:blip r:embed="rId4"/>
          <a:stretch>
            <a:fillRect/>
          </a:stretch>
        </p:blipFill>
        <p:spPr>
          <a:xfrm>
            <a:off x="4572000" y="593033"/>
            <a:ext cx="4343400" cy="2002036"/>
          </a:xfrm>
          <a:prstGeom prst="rect">
            <a:avLst/>
          </a:prstGeom>
        </p:spPr>
      </p:pic>
      <p:sp>
        <p:nvSpPr>
          <p:cNvPr id="13" name="Rectangle 12">
            <a:extLst>
              <a:ext uri="{FF2B5EF4-FFF2-40B4-BE49-F238E27FC236}">
                <a16:creationId xmlns:a16="http://schemas.microsoft.com/office/drawing/2014/main" id="{B7610618-929C-474D-B00F-92BE9D75F19F}"/>
              </a:ext>
            </a:extLst>
          </p:cNvPr>
          <p:cNvSpPr/>
          <p:nvPr/>
        </p:nvSpPr>
        <p:spPr>
          <a:xfrm>
            <a:off x="8169576" y="2113705"/>
            <a:ext cx="142298" cy="140559"/>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46E79C94-19F3-4A9A-AF65-23735EE1812C}"/>
              </a:ext>
            </a:extLst>
          </p:cNvPr>
          <p:cNvCxnSpPr>
            <a:cxnSpLocks/>
            <a:endCxn id="13" idx="1"/>
          </p:cNvCxnSpPr>
          <p:nvPr/>
        </p:nvCxnSpPr>
        <p:spPr>
          <a:xfrm>
            <a:off x="3987800" y="1290751"/>
            <a:ext cx="4181776" cy="893234"/>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3A0768B-0638-4F48-BB8E-5BB573FB1539}"/>
              </a:ext>
            </a:extLst>
          </p:cNvPr>
          <p:cNvCxnSpPr>
            <a:cxnSpLocks/>
            <a:endCxn id="33" idx="1"/>
          </p:cNvCxnSpPr>
          <p:nvPr/>
        </p:nvCxnSpPr>
        <p:spPr>
          <a:xfrm flipV="1">
            <a:off x="4299246" y="4478980"/>
            <a:ext cx="3832042" cy="1212618"/>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B54F78EC-BF85-410A-A937-B71C8C34ADE5}"/>
              </a:ext>
            </a:extLst>
          </p:cNvPr>
          <p:cNvSpPr/>
          <p:nvPr/>
        </p:nvSpPr>
        <p:spPr>
          <a:xfrm>
            <a:off x="8131288" y="4419781"/>
            <a:ext cx="115975" cy="118397"/>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490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30D4D0-A2B2-8344-8E7A-7A29ED038D3A}"/>
              </a:ext>
            </a:extLst>
          </p:cNvPr>
          <p:cNvSpPr>
            <a:spLocks noGrp="1"/>
          </p:cNvSpPr>
          <p:nvPr>
            <p:ph idx="1"/>
          </p:nvPr>
        </p:nvSpPr>
        <p:spPr>
          <a:xfrm>
            <a:off x="228600" y="699867"/>
            <a:ext cx="4047978" cy="5355312"/>
          </a:xfrm>
        </p:spPr>
        <p:txBody>
          <a:bodyPr wrap="square" lIns="0" tIns="0" rIns="0" bIns="0">
            <a:spAutoFit/>
          </a:bodyPr>
          <a:lstStyle/>
          <a:p>
            <a:pPr marL="165100" indent="-165100">
              <a:spcBef>
                <a:spcPct val="0"/>
              </a:spcBef>
              <a:spcAft>
                <a:spcPts val="1200"/>
              </a:spcAft>
              <a:buFont typeface="Arial" panose="020B0604020202020204" pitchFamily="34" charset="0"/>
            </a:pPr>
            <a:r>
              <a:rPr lang="en-US" sz="1600" b="1" kern="1200" dirty="0">
                <a:latin typeface="Arial" charset="0"/>
              </a:rPr>
              <a:t>Make files are a way to program a recipe describing how to compile and link a program efficiently.</a:t>
            </a:r>
          </a:p>
          <a:p>
            <a:pPr marL="165100" indent="-165100">
              <a:spcBef>
                <a:spcPct val="0"/>
              </a:spcBef>
              <a:spcAft>
                <a:spcPts val="1200"/>
              </a:spcAft>
              <a:buFont typeface="Arial" panose="020B0604020202020204" pitchFamily="34" charset="0"/>
            </a:pPr>
            <a:r>
              <a:rPr lang="en-US" sz="1600" b="1" kern="1200" dirty="0">
                <a:latin typeface="Arial" charset="0"/>
              </a:rPr>
              <a:t>Open the third example, l01_03, by navigating your directory tree.</a:t>
            </a:r>
          </a:p>
          <a:p>
            <a:pPr marL="165100" indent="-165100">
              <a:spcBef>
                <a:spcPct val="0"/>
              </a:spcBef>
              <a:spcAft>
                <a:spcPts val="1200"/>
              </a:spcAft>
              <a:buFont typeface="Arial" panose="020B0604020202020204" pitchFamily="34" charset="0"/>
            </a:pPr>
            <a:r>
              <a:rPr lang="en-US" sz="1600" b="1" kern="1200" dirty="0">
                <a:latin typeface="Arial" charset="0"/>
              </a:rPr>
              <a:t>Select the file named “</a:t>
            </a:r>
            <a:r>
              <a:rPr lang="en-US" sz="1600" b="1" kern="1200" dirty="0" err="1">
                <a:latin typeface="Arial" charset="0"/>
              </a:rPr>
              <a:t>Makefile</a:t>
            </a:r>
            <a:r>
              <a:rPr lang="en-US" sz="1600" b="1" kern="1200" dirty="0">
                <a:latin typeface="Arial" charset="0"/>
              </a:rPr>
              <a:t>”.</a:t>
            </a:r>
          </a:p>
          <a:p>
            <a:pPr marL="165100" indent="-165100">
              <a:spcBef>
                <a:spcPct val="0"/>
              </a:spcBef>
              <a:spcAft>
                <a:spcPts val="1200"/>
              </a:spcAft>
              <a:buFont typeface="Arial" panose="020B0604020202020204" pitchFamily="34" charset="0"/>
            </a:pPr>
            <a:r>
              <a:rPr lang="en-US" sz="1600" b="1" kern="1200" dirty="0">
                <a:latin typeface="Arial" charset="0"/>
              </a:rPr>
              <a:t>The IDE will display the make file. For the moment, don’t worry about what code is in this file. It has all the necessary code to compile, link and debug your program.</a:t>
            </a:r>
          </a:p>
          <a:p>
            <a:pPr marL="165100" indent="-165100">
              <a:spcBef>
                <a:spcPct val="0"/>
              </a:spcBef>
              <a:spcAft>
                <a:spcPts val="1200"/>
              </a:spcAft>
              <a:buFont typeface="Arial" panose="020B0604020202020204" pitchFamily="34" charset="0"/>
            </a:pPr>
            <a:r>
              <a:rPr lang="en-US" sz="1600" b="1" kern="1200" dirty="0">
                <a:latin typeface="Arial" charset="0"/>
              </a:rPr>
              <a:t>This code supports commands like:</a:t>
            </a:r>
          </a:p>
          <a:p>
            <a:pPr indent="-177800">
              <a:spcBef>
                <a:spcPct val="0"/>
              </a:spcBef>
              <a:spcAft>
                <a:spcPts val="600"/>
              </a:spcAft>
              <a:buFont typeface="Arial" panose="020B0604020202020204" pitchFamily="34" charset="0"/>
            </a:pPr>
            <a:r>
              <a:rPr lang="en-US" sz="1600" b="1" kern="1200" dirty="0">
                <a:latin typeface="Arial" charset="0"/>
              </a:rPr>
              <a:t>“make”: compiles and links your program in “no-debug” mode. </a:t>
            </a:r>
          </a:p>
          <a:p>
            <a:pPr indent="-177800">
              <a:spcBef>
                <a:spcPct val="0"/>
              </a:spcBef>
              <a:spcAft>
                <a:spcPts val="600"/>
              </a:spcAft>
              <a:buFont typeface="Arial" panose="020B0604020202020204" pitchFamily="34" charset="0"/>
            </a:pPr>
            <a:r>
              <a:rPr lang="en-US" sz="1600" b="1" kern="1200" dirty="0">
                <a:latin typeface="Arial" charset="0"/>
              </a:rPr>
              <a:t>“make debug”: compiles and links your program in debug mode.</a:t>
            </a:r>
          </a:p>
          <a:p>
            <a:pPr indent="-177800">
              <a:spcBef>
                <a:spcPct val="0"/>
              </a:spcBef>
              <a:spcAft>
                <a:spcPts val="600"/>
              </a:spcAft>
              <a:buFont typeface="Arial" panose="020B0604020202020204" pitchFamily="34" charset="0"/>
            </a:pPr>
            <a:r>
              <a:rPr lang="en-US" sz="1600" b="1" kern="1200" dirty="0">
                <a:latin typeface="Arial" charset="0"/>
              </a:rPr>
              <a:t>“make clean”: deletes the previously compiled code so you can recompile.</a:t>
            </a:r>
          </a:p>
        </p:txBody>
      </p:sp>
      <p:sp>
        <p:nvSpPr>
          <p:cNvPr id="4" name="Text Box 10">
            <a:extLst>
              <a:ext uri="{FF2B5EF4-FFF2-40B4-BE49-F238E27FC236}">
                <a16:creationId xmlns:a16="http://schemas.microsoft.com/office/drawing/2014/main" id="{5264E2CF-9DCC-B74A-AC60-708618F0F03F}"/>
              </a:ext>
            </a:extLst>
          </p:cNvPr>
          <p:cNvSpPr txBox="1">
            <a:spLocks noChangeArrowheads="1"/>
          </p:cNvSpPr>
          <p:nvPr/>
        </p:nvSpPr>
        <p:spPr bwMode="auto">
          <a:xfrm>
            <a:off x="228600" y="57150"/>
            <a:ext cx="8686800" cy="365760"/>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Part 3: </a:t>
            </a:r>
            <a:r>
              <a:rPr lang="en-US" b="1" dirty="0">
                <a:solidFill>
                  <a:srgbClr val="892034"/>
                </a:solidFill>
              </a:rPr>
              <a:t>What Is a Make File?</a:t>
            </a:r>
          </a:p>
        </p:txBody>
      </p:sp>
      <p:pic>
        <p:nvPicPr>
          <p:cNvPr id="2" name="Picture 1">
            <a:extLst>
              <a:ext uri="{FF2B5EF4-FFF2-40B4-BE49-F238E27FC236}">
                <a16:creationId xmlns:a16="http://schemas.microsoft.com/office/drawing/2014/main" id="{A3F31199-E05C-43A2-8DFC-B091AEDF130A}"/>
              </a:ext>
            </a:extLst>
          </p:cNvPr>
          <p:cNvPicPr>
            <a:picLocks noChangeAspect="1"/>
          </p:cNvPicPr>
          <p:nvPr/>
        </p:nvPicPr>
        <p:blipFill>
          <a:blip r:embed="rId2"/>
          <a:stretch>
            <a:fillRect/>
          </a:stretch>
        </p:blipFill>
        <p:spPr>
          <a:xfrm>
            <a:off x="4554192" y="699867"/>
            <a:ext cx="4373758" cy="4138833"/>
          </a:xfrm>
          <a:prstGeom prst="rect">
            <a:avLst/>
          </a:prstGeom>
        </p:spPr>
      </p:pic>
    </p:spTree>
    <p:extLst>
      <p:ext uri="{BB962C8B-B14F-4D97-AF65-F5344CB8AC3E}">
        <p14:creationId xmlns:p14="http://schemas.microsoft.com/office/powerpoint/2010/main" val="3767737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E336A9AC-5EEF-4BF7-94F5-35CD7EF29C23}"/>
              </a:ext>
            </a:extLst>
          </p:cNvPr>
          <p:cNvPicPr>
            <a:picLocks noChangeAspect="1"/>
          </p:cNvPicPr>
          <p:nvPr/>
        </p:nvPicPr>
        <p:blipFill>
          <a:blip r:embed="rId2"/>
          <a:stretch>
            <a:fillRect/>
          </a:stretch>
        </p:blipFill>
        <p:spPr>
          <a:xfrm>
            <a:off x="4572000" y="595562"/>
            <a:ext cx="4353951" cy="2142961"/>
          </a:xfrm>
          <a:prstGeom prst="rect">
            <a:avLst/>
          </a:prstGeom>
        </p:spPr>
      </p:pic>
      <p:pic>
        <p:nvPicPr>
          <p:cNvPr id="30" name="Picture 29">
            <a:extLst>
              <a:ext uri="{FF2B5EF4-FFF2-40B4-BE49-F238E27FC236}">
                <a16:creationId xmlns:a16="http://schemas.microsoft.com/office/drawing/2014/main" id="{E7279BFA-3A4F-484E-828E-F35F21E5C951}"/>
              </a:ext>
            </a:extLst>
          </p:cNvPr>
          <p:cNvPicPr>
            <a:picLocks noChangeAspect="1"/>
          </p:cNvPicPr>
          <p:nvPr/>
        </p:nvPicPr>
        <p:blipFill>
          <a:blip r:embed="rId3"/>
          <a:stretch>
            <a:fillRect/>
          </a:stretch>
        </p:blipFill>
        <p:spPr>
          <a:xfrm>
            <a:off x="4582835" y="3011673"/>
            <a:ext cx="4332566" cy="2233427"/>
          </a:xfrm>
          <a:prstGeom prst="rect">
            <a:avLst/>
          </a:prstGeom>
        </p:spPr>
      </p:pic>
      <p:sp>
        <p:nvSpPr>
          <p:cNvPr id="3" name="Content Placeholder 2">
            <a:extLst>
              <a:ext uri="{FF2B5EF4-FFF2-40B4-BE49-F238E27FC236}">
                <a16:creationId xmlns:a16="http://schemas.microsoft.com/office/drawing/2014/main" id="{F930D4D0-A2B2-8344-8E7A-7A29ED038D3A}"/>
              </a:ext>
            </a:extLst>
          </p:cNvPr>
          <p:cNvSpPr>
            <a:spLocks noGrp="1"/>
          </p:cNvSpPr>
          <p:nvPr>
            <p:ph idx="1"/>
          </p:nvPr>
        </p:nvSpPr>
        <p:spPr>
          <a:xfrm>
            <a:off x="228600" y="699867"/>
            <a:ext cx="4047978" cy="4308872"/>
          </a:xfrm>
        </p:spPr>
        <p:txBody>
          <a:bodyPr wrap="square" lIns="0" tIns="0" rIns="0" bIns="0">
            <a:spAutoFit/>
          </a:bodyPr>
          <a:lstStyle/>
          <a:p>
            <a:pPr marL="165100" indent="-165100">
              <a:spcBef>
                <a:spcPct val="0"/>
              </a:spcBef>
              <a:spcAft>
                <a:spcPts val="1200"/>
              </a:spcAft>
              <a:buFont typeface="Arial" panose="020B0604020202020204" pitchFamily="34" charset="0"/>
            </a:pPr>
            <a:r>
              <a:rPr lang="en-US" sz="1600" b="1" kern="1200" dirty="0">
                <a:latin typeface="Arial" charset="0"/>
              </a:rPr>
              <a:t>To build an executable called </a:t>
            </a:r>
            <a:r>
              <a:rPr lang="en-US" sz="1600" b="1" kern="1200" dirty="0" err="1">
                <a:latin typeface="Arial" charset="0"/>
              </a:rPr>
              <a:t>myprog.exe</a:t>
            </a:r>
            <a:r>
              <a:rPr lang="en-US" sz="1600" b="1" kern="1200" dirty="0">
                <a:latin typeface="Arial" charset="0"/>
              </a:rPr>
              <a:t>, select “run”.</a:t>
            </a:r>
          </a:p>
          <a:p>
            <a:pPr marL="165100" indent="-165100">
              <a:spcBef>
                <a:spcPct val="0"/>
              </a:spcBef>
              <a:spcAft>
                <a:spcPts val="1200"/>
              </a:spcAft>
              <a:buFont typeface="Arial" panose="020B0604020202020204" pitchFamily="34" charset="0"/>
            </a:pPr>
            <a:r>
              <a:rPr lang="en-US" sz="1600" b="1" kern="1200" dirty="0">
                <a:latin typeface="Arial" charset="0"/>
              </a:rPr>
              <a:t>After running the make file, you should see the following output in the lower window. </a:t>
            </a:r>
          </a:p>
          <a:p>
            <a:pPr marL="165100" indent="-165100">
              <a:spcBef>
                <a:spcPct val="0"/>
              </a:spcBef>
              <a:spcAft>
                <a:spcPts val="1200"/>
              </a:spcAft>
              <a:buFont typeface="Arial" panose="020B0604020202020204" pitchFamily="34" charset="0"/>
            </a:pPr>
            <a:r>
              <a:rPr lang="en-US" sz="1600" b="1" kern="1200" dirty="0">
                <a:latin typeface="Arial" charset="0"/>
              </a:rPr>
              <a:t>The output shows that all of the source code (*.cc files) was compiled, and then these object files were linked to create an executable.</a:t>
            </a:r>
          </a:p>
          <a:p>
            <a:pPr marL="165100" indent="-165100">
              <a:spcBef>
                <a:spcPct val="0"/>
              </a:spcBef>
              <a:spcAft>
                <a:spcPts val="1200"/>
              </a:spcAft>
              <a:buFont typeface="Arial" panose="020B0604020202020204" pitchFamily="34" charset="0"/>
            </a:pPr>
            <a:r>
              <a:rPr lang="en-US" sz="1600" b="1" kern="1200" dirty="0">
                <a:latin typeface="Arial" charset="0"/>
              </a:rPr>
              <a:t>You can run the executable that was created, which is called “</a:t>
            </a:r>
            <a:r>
              <a:rPr lang="en-US" sz="1600" b="1" kern="1200" dirty="0" err="1">
                <a:latin typeface="Arial" charset="0"/>
              </a:rPr>
              <a:t>myprog.exe</a:t>
            </a:r>
            <a:r>
              <a:rPr lang="en-US" sz="1600" b="1" kern="1200" dirty="0">
                <a:latin typeface="Arial" charset="0"/>
              </a:rPr>
              <a:t>”, by right clicking on it and selecting “Run”.</a:t>
            </a:r>
          </a:p>
          <a:p>
            <a:pPr marL="165100" indent="-165100">
              <a:spcBef>
                <a:spcPct val="0"/>
              </a:spcBef>
              <a:spcAft>
                <a:spcPts val="1200"/>
              </a:spcAft>
              <a:buFont typeface="Arial" panose="020B0604020202020204" pitchFamily="34" charset="0"/>
            </a:pPr>
            <a:r>
              <a:rPr lang="en-US" sz="1600" b="1" kern="1200" dirty="0">
                <a:latin typeface="Arial" charset="0"/>
              </a:rPr>
              <a:t>The program output will appear in the lower window.</a:t>
            </a:r>
          </a:p>
        </p:txBody>
      </p:sp>
      <p:sp>
        <p:nvSpPr>
          <p:cNvPr id="4" name="Text Box 10">
            <a:extLst>
              <a:ext uri="{FF2B5EF4-FFF2-40B4-BE49-F238E27FC236}">
                <a16:creationId xmlns:a16="http://schemas.microsoft.com/office/drawing/2014/main" id="{5264E2CF-9DCC-B74A-AC60-708618F0F03F}"/>
              </a:ext>
            </a:extLst>
          </p:cNvPr>
          <p:cNvSpPr txBox="1">
            <a:spLocks noChangeArrowheads="1"/>
          </p:cNvSpPr>
          <p:nvPr/>
        </p:nvSpPr>
        <p:spPr bwMode="auto">
          <a:xfrm>
            <a:off x="228600" y="57150"/>
            <a:ext cx="8686800"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Part 3: </a:t>
            </a:r>
            <a:r>
              <a:rPr lang="en-US" b="1" dirty="0">
                <a:solidFill>
                  <a:srgbClr val="892034"/>
                </a:solidFill>
              </a:rPr>
              <a:t>Program Execution with a Make File</a:t>
            </a:r>
          </a:p>
        </p:txBody>
      </p:sp>
      <p:cxnSp>
        <p:nvCxnSpPr>
          <p:cNvPr id="11" name="Straight Connector 10">
            <a:extLst>
              <a:ext uri="{FF2B5EF4-FFF2-40B4-BE49-F238E27FC236}">
                <a16:creationId xmlns:a16="http://schemas.microsoft.com/office/drawing/2014/main" id="{C5104249-62D8-4D8C-A604-492F65EAD8D7}"/>
              </a:ext>
            </a:extLst>
          </p:cNvPr>
          <p:cNvCxnSpPr>
            <a:cxnSpLocks/>
          </p:cNvCxnSpPr>
          <p:nvPr/>
        </p:nvCxnSpPr>
        <p:spPr>
          <a:xfrm>
            <a:off x="4064000" y="1818629"/>
            <a:ext cx="508000" cy="1213890"/>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C5C1A16-A3A3-41EC-8109-D4FE9500A35D}"/>
              </a:ext>
            </a:extLst>
          </p:cNvPr>
          <p:cNvSpPr/>
          <p:nvPr/>
        </p:nvSpPr>
        <p:spPr>
          <a:xfrm>
            <a:off x="4572000" y="3011673"/>
            <a:ext cx="4353951" cy="2233427"/>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7EE422-E852-4B68-B9C5-E346CDD6244D}"/>
              </a:ext>
            </a:extLst>
          </p:cNvPr>
          <p:cNvCxnSpPr>
            <a:cxnSpLocks/>
            <a:endCxn id="23" idx="1"/>
          </p:cNvCxnSpPr>
          <p:nvPr/>
        </p:nvCxnSpPr>
        <p:spPr>
          <a:xfrm flipV="1">
            <a:off x="3153833" y="643218"/>
            <a:ext cx="2954616" cy="457215"/>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5EA0D504-E9BD-4018-8A1A-4999418E5D44}"/>
              </a:ext>
            </a:extLst>
          </p:cNvPr>
          <p:cNvSpPr/>
          <p:nvPr/>
        </p:nvSpPr>
        <p:spPr>
          <a:xfrm>
            <a:off x="6108449" y="552936"/>
            <a:ext cx="330268" cy="180564"/>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776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2216AC-1861-4513-B2E0-16AE1BE8737D}"/>
              </a:ext>
            </a:extLst>
          </p:cNvPr>
          <p:cNvPicPr>
            <a:picLocks noChangeAspect="1"/>
          </p:cNvPicPr>
          <p:nvPr/>
        </p:nvPicPr>
        <p:blipFill rotWithShape="1">
          <a:blip r:embed="rId2"/>
          <a:srcRect b="21480"/>
          <a:stretch/>
        </p:blipFill>
        <p:spPr>
          <a:xfrm>
            <a:off x="4578729" y="1909886"/>
            <a:ext cx="4336672" cy="2693614"/>
          </a:xfrm>
          <a:prstGeom prst="rect">
            <a:avLst/>
          </a:prstGeom>
        </p:spPr>
      </p:pic>
      <p:pic>
        <p:nvPicPr>
          <p:cNvPr id="16" name="Picture 15">
            <a:extLst>
              <a:ext uri="{FF2B5EF4-FFF2-40B4-BE49-F238E27FC236}">
                <a16:creationId xmlns:a16="http://schemas.microsoft.com/office/drawing/2014/main" id="{9AFD166F-C0E3-43DD-A175-877F5BDCBE4F}"/>
              </a:ext>
            </a:extLst>
          </p:cNvPr>
          <p:cNvPicPr>
            <a:picLocks noChangeAspect="1"/>
          </p:cNvPicPr>
          <p:nvPr/>
        </p:nvPicPr>
        <p:blipFill rotWithShape="1">
          <a:blip r:embed="rId3"/>
          <a:srcRect b="50000"/>
          <a:stretch/>
        </p:blipFill>
        <p:spPr>
          <a:xfrm>
            <a:off x="4573824" y="582794"/>
            <a:ext cx="4341576" cy="1167208"/>
          </a:xfrm>
          <a:prstGeom prst="rect">
            <a:avLst/>
          </a:prstGeom>
        </p:spPr>
      </p:pic>
      <p:sp>
        <p:nvSpPr>
          <p:cNvPr id="3" name="Content Placeholder 2">
            <a:extLst>
              <a:ext uri="{FF2B5EF4-FFF2-40B4-BE49-F238E27FC236}">
                <a16:creationId xmlns:a16="http://schemas.microsoft.com/office/drawing/2014/main" id="{F930D4D0-A2B2-8344-8E7A-7A29ED038D3A}"/>
              </a:ext>
            </a:extLst>
          </p:cNvPr>
          <p:cNvSpPr>
            <a:spLocks noGrp="1"/>
          </p:cNvSpPr>
          <p:nvPr>
            <p:ph idx="1"/>
          </p:nvPr>
        </p:nvSpPr>
        <p:spPr>
          <a:xfrm>
            <a:off x="228600" y="699867"/>
            <a:ext cx="4047978" cy="5755422"/>
          </a:xfrm>
        </p:spPr>
        <p:txBody>
          <a:bodyPr wrap="square" lIns="0" tIns="0" rIns="0" bIns="0">
            <a:spAutoFit/>
          </a:bodyPr>
          <a:lstStyle/>
          <a:p>
            <a:pPr marL="165100" indent="-165100">
              <a:spcBef>
                <a:spcPct val="0"/>
              </a:spcBef>
              <a:spcAft>
                <a:spcPts val="600"/>
              </a:spcAft>
              <a:buFont typeface="Arial" panose="020B0604020202020204" pitchFamily="34" charset="0"/>
            </a:pPr>
            <a:r>
              <a:rPr lang="en-US" sz="1600" b="1" kern="1200" dirty="0">
                <a:latin typeface="Arial" charset="0"/>
              </a:rPr>
              <a:t>To build an executable called </a:t>
            </a:r>
            <a:r>
              <a:rPr lang="en-US" sz="1600" b="1" kern="1200" dirty="0" err="1">
                <a:latin typeface="Arial" charset="0"/>
              </a:rPr>
              <a:t>myprog.gdb</a:t>
            </a:r>
            <a:r>
              <a:rPr lang="en-US" sz="1600" b="1" kern="1200" dirty="0">
                <a:latin typeface="Arial" charset="0"/>
              </a:rPr>
              <a:t> from multiple source files in debug mode:</a:t>
            </a:r>
          </a:p>
          <a:p>
            <a:pPr indent="-177800">
              <a:spcBef>
                <a:spcPct val="0"/>
              </a:spcBef>
              <a:spcAft>
                <a:spcPts val="0"/>
              </a:spcAft>
              <a:buFont typeface="Wingdings" pitchFamily="2" charset="2"/>
              <a:buChar char="§"/>
            </a:pPr>
            <a:r>
              <a:rPr lang="en-US" sz="1600" b="1" kern="1200" dirty="0">
                <a:latin typeface="Arial" charset="0"/>
              </a:rPr>
              <a:t>Simply type “debug” after the path name and select “Run”</a:t>
            </a:r>
          </a:p>
          <a:p>
            <a:pPr marL="165100" indent="-165100">
              <a:spcBef>
                <a:spcPts val="1200"/>
              </a:spcBef>
              <a:spcAft>
                <a:spcPts val="1200"/>
              </a:spcAft>
              <a:buFont typeface="Arial" panose="020B0604020202020204" pitchFamily="34" charset="0"/>
            </a:pPr>
            <a:r>
              <a:rPr lang="en-US" sz="1600" b="1" kern="1200" dirty="0">
                <a:latin typeface="Arial" charset="0"/>
              </a:rPr>
              <a:t>The program will run to completion because no breakpoints were set.</a:t>
            </a:r>
          </a:p>
          <a:p>
            <a:pPr marL="165100" indent="-165100">
              <a:spcBef>
                <a:spcPct val="0"/>
              </a:spcBef>
              <a:spcAft>
                <a:spcPts val="600"/>
              </a:spcAft>
              <a:buFont typeface="Arial" panose="020B0604020202020204" pitchFamily="34" charset="0"/>
            </a:pPr>
            <a:r>
              <a:rPr lang="en-US" sz="1600" b="1" kern="1200" dirty="0">
                <a:latin typeface="Arial" charset="0"/>
              </a:rPr>
              <a:t>To add a breakpoint at line 21 in my_functs00.cc source file:</a:t>
            </a:r>
          </a:p>
          <a:p>
            <a:pPr indent="-177800">
              <a:spcBef>
                <a:spcPct val="0"/>
              </a:spcBef>
              <a:spcAft>
                <a:spcPts val="0"/>
              </a:spcAft>
              <a:buFont typeface="Wingdings" pitchFamily="2" charset="2"/>
              <a:buChar char="§"/>
            </a:pPr>
            <a:r>
              <a:rPr lang="en-US" sz="1600" b="1" kern="1200" dirty="0">
                <a:latin typeface="Arial" charset="0"/>
              </a:rPr>
              <a:t>Select myfuncts_00.cc ➔ click to the left of the line number 21 and a red circle will pop up, indicating that a breakpoint has been set at that line.   </a:t>
            </a:r>
          </a:p>
          <a:p>
            <a:pPr marL="165100" indent="-165100">
              <a:spcBef>
                <a:spcPts val="1200"/>
              </a:spcBef>
              <a:spcAft>
                <a:spcPts val="1200"/>
              </a:spcAft>
              <a:buFont typeface="Arial" panose="020B0604020202020204" pitchFamily="34" charset="0"/>
            </a:pPr>
            <a:r>
              <a:rPr lang="en-US" sz="1600" b="1" kern="1200" dirty="0">
                <a:latin typeface="Arial" charset="0"/>
              </a:rPr>
              <a:t>Right click on the </a:t>
            </a:r>
            <a:r>
              <a:rPr lang="en-US" sz="1600" b="1" kern="1200" dirty="0" err="1">
                <a:latin typeface="Arial" charset="0"/>
              </a:rPr>
              <a:t>myprog.gdb</a:t>
            </a:r>
            <a:r>
              <a:rPr lang="en-US" sz="1600" b="1" kern="1200" dirty="0">
                <a:latin typeface="Arial" charset="0"/>
              </a:rPr>
              <a:t> file and select “Run”. </a:t>
            </a:r>
          </a:p>
          <a:p>
            <a:pPr marL="165100" indent="-165100">
              <a:spcBef>
                <a:spcPct val="0"/>
              </a:spcBef>
              <a:spcAft>
                <a:spcPts val="1200"/>
              </a:spcAft>
              <a:buFont typeface="Arial" panose="020B0604020202020204" pitchFamily="34" charset="0"/>
            </a:pPr>
            <a:r>
              <a:rPr lang="en-US" sz="1600" b="1" kern="1200" dirty="0">
                <a:latin typeface="Arial" charset="0"/>
              </a:rPr>
              <a:t>You will see that the breakpoint will stop the program at line 21.</a:t>
            </a:r>
          </a:p>
          <a:p>
            <a:pPr marL="165100" indent="-165100">
              <a:spcBef>
                <a:spcPct val="0"/>
              </a:spcBef>
              <a:spcAft>
                <a:spcPts val="1200"/>
              </a:spcAft>
              <a:buFont typeface="Arial" panose="020B0604020202020204" pitchFamily="34" charset="0"/>
            </a:pPr>
            <a:endParaRPr lang="en-US" sz="1600" b="1" kern="1200" dirty="0">
              <a:latin typeface="Arial" charset="0"/>
            </a:endParaRPr>
          </a:p>
          <a:p>
            <a:pPr marL="165100" indent="-165100">
              <a:spcBef>
                <a:spcPct val="0"/>
              </a:spcBef>
              <a:spcAft>
                <a:spcPts val="1200"/>
              </a:spcAft>
              <a:buFont typeface="Arial" panose="020B0604020202020204" pitchFamily="34" charset="0"/>
            </a:pPr>
            <a:endParaRPr lang="en-US" sz="1600" b="1" kern="1200" dirty="0">
              <a:latin typeface="Arial" charset="0"/>
            </a:endParaRPr>
          </a:p>
        </p:txBody>
      </p:sp>
      <p:sp>
        <p:nvSpPr>
          <p:cNvPr id="4" name="Text Box 10">
            <a:extLst>
              <a:ext uri="{FF2B5EF4-FFF2-40B4-BE49-F238E27FC236}">
                <a16:creationId xmlns:a16="http://schemas.microsoft.com/office/drawing/2014/main" id="{5264E2CF-9DCC-B74A-AC60-708618F0F03F}"/>
              </a:ext>
            </a:extLst>
          </p:cNvPr>
          <p:cNvSpPr txBox="1">
            <a:spLocks noChangeArrowheads="1"/>
          </p:cNvSpPr>
          <p:nvPr/>
        </p:nvSpPr>
        <p:spPr bwMode="auto">
          <a:xfrm>
            <a:off x="228600" y="57150"/>
            <a:ext cx="8686800" cy="365760"/>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Part 3: </a:t>
            </a:r>
            <a:r>
              <a:rPr lang="en-US" b="1" dirty="0">
                <a:solidFill>
                  <a:srgbClr val="892034"/>
                </a:solidFill>
              </a:rPr>
              <a:t>Debugging l01_03 code </a:t>
            </a:r>
          </a:p>
        </p:txBody>
      </p:sp>
      <p:cxnSp>
        <p:nvCxnSpPr>
          <p:cNvPr id="18" name="Straight Connector 17">
            <a:extLst>
              <a:ext uri="{FF2B5EF4-FFF2-40B4-BE49-F238E27FC236}">
                <a16:creationId xmlns:a16="http://schemas.microsoft.com/office/drawing/2014/main" id="{FD4E64C6-B367-4857-99AA-CAC39C9D086F}"/>
              </a:ext>
            </a:extLst>
          </p:cNvPr>
          <p:cNvCxnSpPr>
            <a:cxnSpLocks/>
            <a:endCxn id="25" idx="1"/>
          </p:cNvCxnSpPr>
          <p:nvPr/>
        </p:nvCxnSpPr>
        <p:spPr>
          <a:xfrm flipV="1">
            <a:off x="4135901" y="963997"/>
            <a:ext cx="3107632" cy="666058"/>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EC972D6B-BA6D-47F1-931E-96BFDB90D84F}"/>
              </a:ext>
            </a:extLst>
          </p:cNvPr>
          <p:cNvSpPr/>
          <p:nvPr/>
        </p:nvSpPr>
        <p:spPr>
          <a:xfrm>
            <a:off x="7243533" y="817960"/>
            <a:ext cx="1468667" cy="292074"/>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FAF4FD0-5D0D-4531-9ADE-F611AC1BC308}"/>
              </a:ext>
            </a:extLst>
          </p:cNvPr>
          <p:cNvPicPr>
            <a:picLocks noChangeAspect="1"/>
          </p:cNvPicPr>
          <p:nvPr/>
        </p:nvPicPr>
        <p:blipFill rotWithShape="1">
          <a:blip r:embed="rId4"/>
          <a:srcRect b="33437"/>
          <a:stretch/>
        </p:blipFill>
        <p:spPr>
          <a:xfrm>
            <a:off x="5449212" y="4732608"/>
            <a:ext cx="2590800" cy="1842908"/>
          </a:xfrm>
          <a:prstGeom prst="rect">
            <a:avLst/>
          </a:prstGeom>
        </p:spPr>
      </p:pic>
      <p:sp>
        <p:nvSpPr>
          <p:cNvPr id="13" name="Rectangle 12">
            <a:extLst>
              <a:ext uri="{FF2B5EF4-FFF2-40B4-BE49-F238E27FC236}">
                <a16:creationId xmlns:a16="http://schemas.microsoft.com/office/drawing/2014/main" id="{DAE57ED1-9343-454F-BDB2-0E7283B4D9E3}"/>
              </a:ext>
            </a:extLst>
          </p:cNvPr>
          <p:cNvSpPr/>
          <p:nvPr/>
        </p:nvSpPr>
        <p:spPr>
          <a:xfrm>
            <a:off x="5326744" y="6273879"/>
            <a:ext cx="2775855" cy="202337"/>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39A5A24-5F20-4A1E-BCB8-CE8156398831}"/>
              </a:ext>
            </a:extLst>
          </p:cNvPr>
          <p:cNvSpPr/>
          <p:nvPr/>
        </p:nvSpPr>
        <p:spPr>
          <a:xfrm>
            <a:off x="4573824" y="4013200"/>
            <a:ext cx="2669709" cy="225219"/>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B6F99F27-C578-43F9-B223-6FD59577A2B5}"/>
              </a:ext>
            </a:extLst>
          </p:cNvPr>
          <p:cNvCxnSpPr>
            <a:cxnSpLocks/>
            <a:endCxn id="15" idx="1"/>
          </p:cNvCxnSpPr>
          <p:nvPr/>
        </p:nvCxnSpPr>
        <p:spPr>
          <a:xfrm>
            <a:off x="4229125" y="4003505"/>
            <a:ext cx="344699" cy="122305"/>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A9A459F-43F0-4597-8481-A5AE119676A6}"/>
              </a:ext>
            </a:extLst>
          </p:cNvPr>
          <p:cNvCxnSpPr>
            <a:cxnSpLocks/>
            <a:endCxn id="13" idx="1"/>
          </p:cNvCxnSpPr>
          <p:nvPr/>
        </p:nvCxnSpPr>
        <p:spPr>
          <a:xfrm>
            <a:off x="3721100" y="5499100"/>
            <a:ext cx="1605644" cy="875948"/>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936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5259A74-2265-4CC7-B33E-FF47AD7A5D0C}"/>
              </a:ext>
            </a:extLst>
          </p:cNvPr>
          <p:cNvPicPr>
            <a:picLocks noChangeAspect="1"/>
          </p:cNvPicPr>
          <p:nvPr/>
        </p:nvPicPr>
        <p:blipFill rotWithShape="1">
          <a:blip r:embed="rId2"/>
          <a:srcRect t="1885" b="1885"/>
          <a:stretch/>
        </p:blipFill>
        <p:spPr>
          <a:xfrm>
            <a:off x="4965070" y="3077353"/>
            <a:ext cx="4131975" cy="1893433"/>
          </a:xfrm>
          <a:prstGeom prst="rect">
            <a:avLst/>
          </a:prstGeom>
        </p:spPr>
      </p:pic>
      <p:pic>
        <p:nvPicPr>
          <p:cNvPr id="6" name="Picture 5">
            <a:extLst>
              <a:ext uri="{FF2B5EF4-FFF2-40B4-BE49-F238E27FC236}">
                <a16:creationId xmlns:a16="http://schemas.microsoft.com/office/drawing/2014/main" id="{E6D533CB-363E-4355-B8DA-0D06A9F1369A}"/>
              </a:ext>
            </a:extLst>
          </p:cNvPr>
          <p:cNvPicPr>
            <a:picLocks noChangeAspect="1"/>
          </p:cNvPicPr>
          <p:nvPr/>
        </p:nvPicPr>
        <p:blipFill rotWithShape="1">
          <a:blip r:embed="rId3"/>
          <a:srcRect l="1642" t="1002" r="1835" b="2543"/>
          <a:stretch/>
        </p:blipFill>
        <p:spPr>
          <a:xfrm>
            <a:off x="4174436" y="596348"/>
            <a:ext cx="4876799" cy="2398643"/>
          </a:xfrm>
          <a:prstGeom prst="rect">
            <a:avLst/>
          </a:prstGeom>
        </p:spPr>
      </p:pic>
      <p:sp>
        <p:nvSpPr>
          <p:cNvPr id="3" name="Content Placeholder 2">
            <a:extLst>
              <a:ext uri="{FF2B5EF4-FFF2-40B4-BE49-F238E27FC236}">
                <a16:creationId xmlns:a16="http://schemas.microsoft.com/office/drawing/2014/main" id="{F930D4D0-A2B2-8344-8E7A-7A29ED038D3A}"/>
              </a:ext>
            </a:extLst>
          </p:cNvPr>
          <p:cNvSpPr>
            <a:spLocks noGrp="1"/>
          </p:cNvSpPr>
          <p:nvPr>
            <p:ph idx="1"/>
          </p:nvPr>
        </p:nvSpPr>
        <p:spPr>
          <a:xfrm>
            <a:off x="205632" y="536608"/>
            <a:ext cx="4047978" cy="4601260"/>
          </a:xfrm>
        </p:spPr>
        <p:txBody>
          <a:bodyPr wrap="square" lIns="0" tIns="0" rIns="0" bIns="0">
            <a:spAutoFit/>
          </a:bodyPr>
          <a:lstStyle/>
          <a:p>
            <a:pPr marL="165100" indent="-165100">
              <a:spcBef>
                <a:spcPct val="0"/>
              </a:spcBef>
              <a:spcAft>
                <a:spcPts val="600"/>
              </a:spcAft>
              <a:buFont typeface="Arial" panose="020B0604020202020204" pitchFamily="34" charset="0"/>
            </a:pPr>
            <a:r>
              <a:rPr lang="en-US" sz="1600" b="1" kern="1200" dirty="0">
                <a:latin typeface="Arial" charset="0"/>
              </a:rPr>
              <a:t>To open up the fourth lab’s </a:t>
            </a:r>
            <a:r>
              <a:rPr lang="en-US" sz="1600" b="1" kern="1200" dirty="0" err="1">
                <a:latin typeface="Arial" charset="0"/>
              </a:rPr>
              <a:t>Makefile</a:t>
            </a:r>
            <a:r>
              <a:rPr lang="en-US" sz="1600" b="1" kern="1200" dirty="0">
                <a:latin typeface="Arial" charset="0"/>
              </a:rPr>
              <a:t> that is for building a library:</a:t>
            </a:r>
          </a:p>
          <a:p>
            <a:pPr indent="-177800">
              <a:spcBef>
                <a:spcPct val="0"/>
              </a:spcBef>
              <a:spcAft>
                <a:spcPts val="1200"/>
              </a:spcAft>
              <a:buFont typeface="Wingdings" pitchFamily="2" charset="2"/>
              <a:buChar char="§"/>
            </a:pPr>
            <a:r>
              <a:rPr lang="en-US" sz="1600" b="1" kern="1200" dirty="0">
                <a:latin typeface="Arial" charset="0"/>
              </a:rPr>
              <a:t>Navigate into the l01_04 directory and then the </a:t>
            </a:r>
            <a:r>
              <a:rPr lang="en-US" sz="1600" b="1" kern="1200" dirty="0" err="1">
                <a:latin typeface="Arial" charset="0"/>
              </a:rPr>
              <a:t>src</a:t>
            </a:r>
            <a:r>
              <a:rPr lang="en-US" sz="1600" b="1" kern="1200" dirty="0">
                <a:latin typeface="Arial" charset="0"/>
              </a:rPr>
              <a:t> directory.</a:t>
            </a:r>
          </a:p>
          <a:p>
            <a:pPr indent="-177800">
              <a:spcBef>
                <a:spcPct val="0"/>
              </a:spcBef>
              <a:spcAft>
                <a:spcPts val="1200"/>
              </a:spcAft>
              <a:buFont typeface="Wingdings" pitchFamily="2" charset="2"/>
              <a:buChar char="§"/>
            </a:pPr>
            <a:r>
              <a:rPr lang="en-US" sz="1600" b="1" kern="1200" dirty="0">
                <a:latin typeface="Arial" charset="0"/>
              </a:rPr>
              <a:t>Navigate to the </a:t>
            </a:r>
            <a:r>
              <a:rPr lang="en-US" sz="1600" b="1" kern="1200" dirty="0" err="1">
                <a:latin typeface="Arial" charset="0"/>
              </a:rPr>
              <a:t>functs</a:t>
            </a:r>
            <a:r>
              <a:rPr lang="en-US" sz="1600" b="1" kern="1200" dirty="0">
                <a:latin typeface="Arial" charset="0"/>
              </a:rPr>
              <a:t> directory. </a:t>
            </a:r>
          </a:p>
          <a:p>
            <a:pPr indent="-177800">
              <a:spcBef>
                <a:spcPct val="0"/>
              </a:spcBef>
              <a:spcAft>
                <a:spcPts val="1200"/>
              </a:spcAft>
              <a:buFont typeface="Wingdings" pitchFamily="2" charset="2"/>
              <a:buChar char="§"/>
            </a:pPr>
            <a:r>
              <a:rPr lang="en-US" sz="1600" b="1" kern="1200" dirty="0">
                <a:latin typeface="Arial" charset="0"/>
              </a:rPr>
              <a:t>Click on the </a:t>
            </a:r>
            <a:r>
              <a:rPr lang="en-US" sz="1600" b="1" kern="1200" dirty="0" err="1">
                <a:latin typeface="Arial" charset="0"/>
              </a:rPr>
              <a:t>Makefile</a:t>
            </a:r>
            <a:r>
              <a:rPr lang="en-US" sz="1600" b="1" kern="1200" dirty="0">
                <a:latin typeface="Arial" charset="0"/>
              </a:rPr>
              <a:t> to load it.</a:t>
            </a:r>
          </a:p>
          <a:p>
            <a:pPr indent="-177800">
              <a:spcBef>
                <a:spcPct val="0"/>
              </a:spcBef>
              <a:spcAft>
                <a:spcPts val="1200"/>
              </a:spcAft>
              <a:buFont typeface="Wingdings" pitchFamily="2" charset="2"/>
              <a:buChar char="§"/>
            </a:pPr>
            <a:r>
              <a:rPr lang="en-US" sz="1600" b="1" kern="1200" dirty="0">
                <a:latin typeface="Arial" charset="0"/>
              </a:rPr>
              <a:t>Select Run to compile the source code into object files.</a:t>
            </a:r>
          </a:p>
          <a:p>
            <a:pPr indent="-177800">
              <a:spcBef>
                <a:spcPct val="0"/>
              </a:spcBef>
              <a:spcAft>
                <a:spcPts val="1200"/>
              </a:spcAft>
              <a:buFont typeface="Wingdings" pitchFamily="2" charset="2"/>
              <a:buChar char="§"/>
            </a:pPr>
            <a:r>
              <a:rPr lang="en-US" sz="1600" b="1" kern="1200" dirty="0">
                <a:latin typeface="Arial" charset="0"/>
              </a:rPr>
              <a:t>Type “install” after the file path and select Run to create a static library.</a:t>
            </a:r>
          </a:p>
          <a:p>
            <a:pPr indent="-177800">
              <a:spcBef>
                <a:spcPct val="0"/>
              </a:spcBef>
              <a:spcAft>
                <a:spcPts val="1200"/>
              </a:spcAft>
              <a:buFont typeface="Wingdings" pitchFamily="2" charset="2"/>
              <a:buChar char="§"/>
            </a:pPr>
            <a:r>
              <a:rPr lang="en-US" sz="1600" b="1" kern="1200" dirty="0">
                <a:latin typeface="Arial" charset="0"/>
              </a:rPr>
              <a:t>You should see this output.</a:t>
            </a:r>
          </a:p>
          <a:p>
            <a:pPr indent="-177800">
              <a:spcBef>
                <a:spcPct val="0"/>
              </a:spcBef>
              <a:spcAft>
                <a:spcPts val="1200"/>
              </a:spcAft>
              <a:buFont typeface="Wingdings" pitchFamily="2" charset="2"/>
              <a:buChar char="§"/>
            </a:pPr>
            <a:r>
              <a:rPr lang="en-US" sz="1600" b="1" kern="1200" dirty="0">
                <a:latin typeface="Arial" charset="0"/>
              </a:rPr>
              <a:t>The library is now located in the lib directory. </a:t>
            </a:r>
          </a:p>
          <a:p>
            <a:pPr marL="165100" indent="-165100">
              <a:spcBef>
                <a:spcPct val="0"/>
              </a:spcBef>
              <a:spcAft>
                <a:spcPts val="1200"/>
              </a:spcAft>
              <a:buFont typeface="Arial" panose="020B0604020202020204" pitchFamily="34" charset="0"/>
            </a:pPr>
            <a:endParaRPr lang="en-US" sz="1600" b="1" kern="1200" dirty="0">
              <a:latin typeface="Arial" charset="0"/>
            </a:endParaRPr>
          </a:p>
        </p:txBody>
      </p:sp>
      <p:sp>
        <p:nvSpPr>
          <p:cNvPr id="4" name="Text Box 10">
            <a:extLst>
              <a:ext uri="{FF2B5EF4-FFF2-40B4-BE49-F238E27FC236}">
                <a16:creationId xmlns:a16="http://schemas.microsoft.com/office/drawing/2014/main" id="{5264E2CF-9DCC-B74A-AC60-708618F0F03F}"/>
              </a:ext>
            </a:extLst>
          </p:cNvPr>
          <p:cNvSpPr txBox="1">
            <a:spLocks noChangeArrowheads="1"/>
          </p:cNvSpPr>
          <p:nvPr/>
        </p:nvSpPr>
        <p:spPr bwMode="auto">
          <a:xfrm>
            <a:off x="228600" y="57150"/>
            <a:ext cx="8686800" cy="365760"/>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Part 4: </a:t>
            </a:r>
            <a:r>
              <a:rPr lang="en-US" b="1" dirty="0">
                <a:solidFill>
                  <a:srgbClr val="892034"/>
                </a:solidFill>
              </a:rPr>
              <a:t>Compiling a Library in a Complex Program</a:t>
            </a:r>
          </a:p>
        </p:txBody>
      </p:sp>
      <p:cxnSp>
        <p:nvCxnSpPr>
          <p:cNvPr id="18" name="Straight Connector 17">
            <a:extLst>
              <a:ext uri="{FF2B5EF4-FFF2-40B4-BE49-F238E27FC236}">
                <a16:creationId xmlns:a16="http://schemas.microsoft.com/office/drawing/2014/main" id="{FD4E64C6-B367-4857-99AA-CAC39C9D086F}"/>
              </a:ext>
            </a:extLst>
          </p:cNvPr>
          <p:cNvCxnSpPr>
            <a:cxnSpLocks/>
            <a:endCxn id="25" idx="1"/>
          </p:cNvCxnSpPr>
          <p:nvPr/>
        </p:nvCxnSpPr>
        <p:spPr>
          <a:xfrm flipV="1">
            <a:off x="4081670" y="2356236"/>
            <a:ext cx="2048681" cy="570783"/>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EC972D6B-BA6D-47F1-931E-96BFDB90D84F}"/>
              </a:ext>
            </a:extLst>
          </p:cNvPr>
          <p:cNvSpPr/>
          <p:nvPr/>
        </p:nvSpPr>
        <p:spPr>
          <a:xfrm>
            <a:off x="6130351" y="2254101"/>
            <a:ext cx="270449" cy="204269"/>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AE57ED1-9343-454F-BDB2-0E7283B4D9E3}"/>
              </a:ext>
            </a:extLst>
          </p:cNvPr>
          <p:cNvSpPr/>
          <p:nvPr/>
        </p:nvSpPr>
        <p:spPr>
          <a:xfrm>
            <a:off x="4912633" y="3064205"/>
            <a:ext cx="4184412" cy="1906581"/>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39A5A24-5F20-4A1E-BCB8-CE8156398831}"/>
              </a:ext>
            </a:extLst>
          </p:cNvPr>
          <p:cNvSpPr/>
          <p:nvPr/>
        </p:nvSpPr>
        <p:spPr>
          <a:xfrm>
            <a:off x="5936974" y="536608"/>
            <a:ext cx="270449" cy="204269"/>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B6F99F27-C578-43F9-B223-6FD59577A2B5}"/>
              </a:ext>
            </a:extLst>
          </p:cNvPr>
          <p:cNvCxnSpPr>
            <a:cxnSpLocks/>
            <a:endCxn id="15" idx="1"/>
          </p:cNvCxnSpPr>
          <p:nvPr/>
        </p:nvCxnSpPr>
        <p:spPr>
          <a:xfrm flipV="1">
            <a:off x="3888293" y="638743"/>
            <a:ext cx="2048681" cy="1717493"/>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A9A459F-43F0-4597-8481-A5AE119676A6}"/>
              </a:ext>
            </a:extLst>
          </p:cNvPr>
          <p:cNvCxnSpPr>
            <a:cxnSpLocks/>
          </p:cNvCxnSpPr>
          <p:nvPr/>
        </p:nvCxnSpPr>
        <p:spPr>
          <a:xfrm>
            <a:off x="3697357" y="3949148"/>
            <a:ext cx="1215276" cy="124581"/>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5043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C7C44C-E4F1-4D94-B3C1-2EB89DA26F08}"/>
              </a:ext>
            </a:extLst>
          </p:cNvPr>
          <p:cNvPicPr>
            <a:picLocks noChangeAspect="1"/>
          </p:cNvPicPr>
          <p:nvPr/>
        </p:nvPicPr>
        <p:blipFill rotWithShape="1">
          <a:blip r:embed="rId2"/>
          <a:srcRect l="795" t="825" r="1008" b="1914"/>
          <a:stretch/>
        </p:blipFill>
        <p:spPr>
          <a:xfrm>
            <a:off x="4912632" y="3068212"/>
            <a:ext cx="3950185" cy="1902574"/>
          </a:xfrm>
          <a:prstGeom prst="rect">
            <a:avLst/>
          </a:prstGeom>
        </p:spPr>
      </p:pic>
      <p:pic>
        <p:nvPicPr>
          <p:cNvPr id="6" name="Picture 5">
            <a:extLst>
              <a:ext uri="{FF2B5EF4-FFF2-40B4-BE49-F238E27FC236}">
                <a16:creationId xmlns:a16="http://schemas.microsoft.com/office/drawing/2014/main" id="{E6D533CB-363E-4355-B8DA-0D06A9F1369A}"/>
              </a:ext>
            </a:extLst>
          </p:cNvPr>
          <p:cNvPicPr>
            <a:picLocks noChangeAspect="1"/>
          </p:cNvPicPr>
          <p:nvPr/>
        </p:nvPicPr>
        <p:blipFill rotWithShape="1">
          <a:blip r:embed="rId3"/>
          <a:srcRect l="1642" t="1002" r="1835" b="2543"/>
          <a:stretch/>
        </p:blipFill>
        <p:spPr>
          <a:xfrm>
            <a:off x="4174436" y="596348"/>
            <a:ext cx="4876799" cy="2398643"/>
          </a:xfrm>
          <a:prstGeom prst="rect">
            <a:avLst/>
          </a:prstGeom>
        </p:spPr>
      </p:pic>
      <p:sp>
        <p:nvSpPr>
          <p:cNvPr id="3" name="Content Placeholder 2">
            <a:extLst>
              <a:ext uri="{FF2B5EF4-FFF2-40B4-BE49-F238E27FC236}">
                <a16:creationId xmlns:a16="http://schemas.microsoft.com/office/drawing/2014/main" id="{F930D4D0-A2B2-8344-8E7A-7A29ED038D3A}"/>
              </a:ext>
            </a:extLst>
          </p:cNvPr>
          <p:cNvSpPr>
            <a:spLocks noGrp="1"/>
          </p:cNvSpPr>
          <p:nvPr>
            <p:ph idx="1"/>
          </p:nvPr>
        </p:nvSpPr>
        <p:spPr>
          <a:xfrm>
            <a:off x="205632" y="536608"/>
            <a:ext cx="4047978" cy="4693593"/>
          </a:xfrm>
        </p:spPr>
        <p:txBody>
          <a:bodyPr wrap="square" lIns="0" tIns="0" rIns="0" bIns="0">
            <a:spAutoFit/>
          </a:bodyPr>
          <a:lstStyle/>
          <a:p>
            <a:pPr marL="165100" indent="-165100">
              <a:spcBef>
                <a:spcPct val="0"/>
              </a:spcBef>
              <a:spcAft>
                <a:spcPts val="600"/>
              </a:spcAft>
              <a:buFont typeface="Arial" panose="020B0604020202020204" pitchFamily="34" charset="0"/>
            </a:pPr>
            <a:r>
              <a:rPr lang="en-US" sz="1600" b="1" kern="1200" dirty="0">
                <a:latin typeface="Arial" charset="0"/>
              </a:rPr>
              <a:t>To open up the fourth lab’s </a:t>
            </a:r>
            <a:r>
              <a:rPr lang="en-US" sz="1600" b="1" kern="1200" dirty="0" err="1">
                <a:latin typeface="Arial" charset="0"/>
              </a:rPr>
              <a:t>Makefile</a:t>
            </a:r>
            <a:r>
              <a:rPr lang="en-US" sz="1600" b="1" kern="1200" dirty="0">
                <a:latin typeface="Arial" charset="0"/>
              </a:rPr>
              <a:t> that is for compiling an executable:</a:t>
            </a:r>
          </a:p>
          <a:p>
            <a:pPr indent="-177800">
              <a:spcBef>
                <a:spcPct val="0"/>
              </a:spcBef>
              <a:spcAft>
                <a:spcPts val="1200"/>
              </a:spcAft>
              <a:buFont typeface="Wingdings" pitchFamily="2" charset="2"/>
              <a:buChar char="§"/>
            </a:pPr>
            <a:r>
              <a:rPr lang="en-US" sz="1600" b="1" kern="1200" dirty="0">
                <a:latin typeface="Arial" charset="0"/>
              </a:rPr>
              <a:t>Navigate into the l01_04 directory and then the </a:t>
            </a:r>
            <a:r>
              <a:rPr lang="en-US" sz="1600" b="1" kern="1200" dirty="0" err="1">
                <a:latin typeface="Arial" charset="0"/>
              </a:rPr>
              <a:t>src</a:t>
            </a:r>
            <a:r>
              <a:rPr lang="en-US" sz="1600" b="1" kern="1200" dirty="0">
                <a:latin typeface="Arial" charset="0"/>
              </a:rPr>
              <a:t> directory.</a:t>
            </a:r>
          </a:p>
          <a:p>
            <a:pPr indent="-177800">
              <a:spcBef>
                <a:spcPct val="0"/>
              </a:spcBef>
              <a:spcAft>
                <a:spcPts val="1200"/>
              </a:spcAft>
              <a:buFont typeface="Wingdings" pitchFamily="2" charset="2"/>
              <a:buChar char="§"/>
            </a:pPr>
            <a:r>
              <a:rPr lang="en-US" sz="1600" b="1" kern="1200" dirty="0">
                <a:latin typeface="Arial" charset="0"/>
              </a:rPr>
              <a:t>Navigate to the main directory. </a:t>
            </a:r>
          </a:p>
          <a:p>
            <a:pPr indent="-177800">
              <a:spcBef>
                <a:spcPct val="0"/>
              </a:spcBef>
              <a:spcAft>
                <a:spcPts val="1200"/>
              </a:spcAft>
              <a:buFont typeface="Wingdings" pitchFamily="2" charset="2"/>
              <a:buChar char="§"/>
            </a:pPr>
            <a:r>
              <a:rPr lang="en-US" sz="1600" b="1" kern="1200" dirty="0">
                <a:latin typeface="Arial" charset="0"/>
              </a:rPr>
              <a:t>Click on the </a:t>
            </a:r>
            <a:r>
              <a:rPr lang="en-US" sz="1600" b="1" kern="1200" dirty="0" err="1">
                <a:latin typeface="Arial" charset="0"/>
              </a:rPr>
              <a:t>Makefile</a:t>
            </a:r>
            <a:r>
              <a:rPr lang="en-US" sz="1600" b="1" kern="1200" dirty="0">
                <a:latin typeface="Arial" charset="0"/>
              </a:rPr>
              <a:t> to load it.</a:t>
            </a:r>
          </a:p>
          <a:p>
            <a:pPr indent="-177800">
              <a:spcBef>
                <a:spcPct val="0"/>
              </a:spcBef>
              <a:spcAft>
                <a:spcPts val="1200"/>
              </a:spcAft>
              <a:buFont typeface="Wingdings" pitchFamily="2" charset="2"/>
              <a:buChar char="§"/>
            </a:pPr>
            <a:r>
              <a:rPr lang="en-US" sz="1600" b="1" kern="1200" dirty="0">
                <a:latin typeface="Arial" charset="0"/>
              </a:rPr>
              <a:t>Select Run to compile the source code.</a:t>
            </a:r>
          </a:p>
          <a:p>
            <a:pPr indent="-177800">
              <a:spcBef>
                <a:spcPct val="0"/>
              </a:spcBef>
              <a:spcAft>
                <a:spcPts val="1200"/>
              </a:spcAft>
              <a:buFont typeface="Wingdings" pitchFamily="2" charset="2"/>
              <a:buChar char="§"/>
            </a:pPr>
            <a:r>
              <a:rPr lang="en-US" sz="1600" b="1" kern="1200" dirty="0">
                <a:latin typeface="Arial" charset="0"/>
              </a:rPr>
              <a:t>Type “install” after the file path and select Run to create an executable called myprog.exe. You should see this out put.</a:t>
            </a:r>
          </a:p>
          <a:p>
            <a:pPr indent="-177800">
              <a:spcBef>
                <a:spcPct val="0"/>
              </a:spcBef>
              <a:spcAft>
                <a:spcPts val="1200"/>
              </a:spcAft>
              <a:buFont typeface="Wingdings" pitchFamily="2" charset="2"/>
              <a:buChar char="§"/>
            </a:pPr>
            <a:r>
              <a:rPr lang="en-US" sz="1600" b="1" kern="1200" dirty="0">
                <a:latin typeface="Arial" charset="0"/>
              </a:rPr>
              <a:t>This executable will now exist in the bin directory.</a:t>
            </a:r>
          </a:p>
          <a:p>
            <a:pPr marL="165100" indent="-165100">
              <a:spcBef>
                <a:spcPct val="0"/>
              </a:spcBef>
              <a:spcAft>
                <a:spcPts val="1200"/>
              </a:spcAft>
              <a:buFont typeface="Arial" panose="020B0604020202020204" pitchFamily="34" charset="0"/>
            </a:pPr>
            <a:endParaRPr lang="en-US" sz="1600" b="1" kern="1200" dirty="0">
              <a:latin typeface="Arial" charset="0"/>
            </a:endParaRPr>
          </a:p>
        </p:txBody>
      </p:sp>
      <p:sp>
        <p:nvSpPr>
          <p:cNvPr id="4" name="Text Box 10">
            <a:extLst>
              <a:ext uri="{FF2B5EF4-FFF2-40B4-BE49-F238E27FC236}">
                <a16:creationId xmlns:a16="http://schemas.microsoft.com/office/drawing/2014/main" id="{5264E2CF-9DCC-B74A-AC60-708618F0F03F}"/>
              </a:ext>
            </a:extLst>
          </p:cNvPr>
          <p:cNvSpPr txBox="1">
            <a:spLocks noChangeArrowheads="1"/>
          </p:cNvSpPr>
          <p:nvPr/>
        </p:nvSpPr>
        <p:spPr bwMode="auto">
          <a:xfrm>
            <a:off x="228600" y="57150"/>
            <a:ext cx="8686800" cy="365760"/>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Part 4: </a:t>
            </a:r>
            <a:r>
              <a:rPr lang="en-US" b="1" dirty="0">
                <a:solidFill>
                  <a:srgbClr val="892034"/>
                </a:solidFill>
              </a:rPr>
              <a:t>Compiling and Running a Complex Program</a:t>
            </a:r>
          </a:p>
        </p:txBody>
      </p:sp>
      <p:cxnSp>
        <p:nvCxnSpPr>
          <p:cNvPr id="18" name="Straight Connector 17">
            <a:extLst>
              <a:ext uri="{FF2B5EF4-FFF2-40B4-BE49-F238E27FC236}">
                <a16:creationId xmlns:a16="http://schemas.microsoft.com/office/drawing/2014/main" id="{FD4E64C6-B367-4857-99AA-CAC39C9D086F}"/>
              </a:ext>
            </a:extLst>
          </p:cNvPr>
          <p:cNvCxnSpPr>
            <a:cxnSpLocks/>
            <a:endCxn id="25" idx="1"/>
          </p:cNvCxnSpPr>
          <p:nvPr/>
        </p:nvCxnSpPr>
        <p:spPr>
          <a:xfrm flipV="1">
            <a:off x="3888293" y="2356236"/>
            <a:ext cx="2242058" cy="360460"/>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EC972D6B-BA6D-47F1-931E-96BFDB90D84F}"/>
              </a:ext>
            </a:extLst>
          </p:cNvPr>
          <p:cNvSpPr/>
          <p:nvPr/>
        </p:nvSpPr>
        <p:spPr>
          <a:xfrm>
            <a:off x="6130351" y="2254101"/>
            <a:ext cx="270449" cy="204269"/>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AE57ED1-9343-454F-BDB2-0E7283B4D9E3}"/>
              </a:ext>
            </a:extLst>
          </p:cNvPr>
          <p:cNvSpPr/>
          <p:nvPr/>
        </p:nvSpPr>
        <p:spPr>
          <a:xfrm>
            <a:off x="4912633" y="3064206"/>
            <a:ext cx="3950184" cy="1902574"/>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39A5A24-5F20-4A1E-BCB8-CE8156398831}"/>
              </a:ext>
            </a:extLst>
          </p:cNvPr>
          <p:cNvSpPr/>
          <p:nvPr/>
        </p:nvSpPr>
        <p:spPr>
          <a:xfrm>
            <a:off x="5936974" y="536608"/>
            <a:ext cx="270449" cy="204269"/>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B6F99F27-C578-43F9-B223-6FD59577A2B5}"/>
              </a:ext>
            </a:extLst>
          </p:cNvPr>
          <p:cNvCxnSpPr>
            <a:cxnSpLocks/>
            <a:endCxn id="15" idx="1"/>
          </p:cNvCxnSpPr>
          <p:nvPr/>
        </p:nvCxnSpPr>
        <p:spPr>
          <a:xfrm flipV="1">
            <a:off x="3888293" y="638743"/>
            <a:ext cx="2048681" cy="1717493"/>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A9A459F-43F0-4597-8481-A5AE119676A6}"/>
              </a:ext>
            </a:extLst>
          </p:cNvPr>
          <p:cNvCxnSpPr>
            <a:cxnSpLocks/>
          </p:cNvCxnSpPr>
          <p:nvPr/>
        </p:nvCxnSpPr>
        <p:spPr>
          <a:xfrm>
            <a:off x="3306989" y="3197781"/>
            <a:ext cx="1605644" cy="875948"/>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30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3683AD-37B0-478C-9E47-13A7061B3F93}"/>
              </a:ext>
            </a:extLst>
          </p:cNvPr>
          <p:cNvPicPr>
            <a:picLocks noChangeAspect="1"/>
          </p:cNvPicPr>
          <p:nvPr/>
        </p:nvPicPr>
        <p:blipFill rotWithShape="1">
          <a:blip r:embed="rId2"/>
          <a:srcRect l="591" t="670" r="798" b="41765"/>
          <a:stretch/>
        </p:blipFill>
        <p:spPr>
          <a:xfrm>
            <a:off x="4943062" y="3097126"/>
            <a:ext cx="3761532" cy="1037552"/>
          </a:xfrm>
          <a:prstGeom prst="rect">
            <a:avLst/>
          </a:prstGeom>
        </p:spPr>
      </p:pic>
      <p:pic>
        <p:nvPicPr>
          <p:cNvPr id="6" name="Picture 5">
            <a:extLst>
              <a:ext uri="{FF2B5EF4-FFF2-40B4-BE49-F238E27FC236}">
                <a16:creationId xmlns:a16="http://schemas.microsoft.com/office/drawing/2014/main" id="{E6D533CB-363E-4355-B8DA-0D06A9F1369A}"/>
              </a:ext>
            </a:extLst>
          </p:cNvPr>
          <p:cNvPicPr>
            <a:picLocks noChangeAspect="1"/>
          </p:cNvPicPr>
          <p:nvPr/>
        </p:nvPicPr>
        <p:blipFill rotWithShape="1">
          <a:blip r:embed="rId3"/>
          <a:srcRect l="1642" t="1002" r="1835" b="2543"/>
          <a:stretch/>
        </p:blipFill>
        <p:spPr>
          <a:xfrm>
            <a:off x="4174436" y="596348"/>
            <a:ext cx="4876799" cy="2398643"/>
          </a:xfrm>
          <a:prstGeom prst="rect">
            <a:avLst/>
          </a:prstGeom>
        </p:spPr>
      </p:pic>
      <p:sp>
        <p:nvSpPr>
          <p:cNvPr id="3" name="Content Placeholder 2">
            <a:extLst>
              <a:ext uri="{FF2B5EF4-FFF2-40B4-BE49-F238E27FC236}">
                <a16:creationId xmlns:a16="http://schemas.microsoft.com/office/drawing/2014/main" id="{F930D4D0-A2B2-8344-8E7A-7A29ED038D3A}"/>
              </a:ext>
            </a:extLst>
          </p:cNvPr>
          <p:cNvSpPr>
            <a:spLocks noGrp="1"/>
          </p:cNvSpPr>
          <p:nvPr>
            <p:ph idx="1"/>
          </p:nvPr>
        </p:nvSpPr>
        <p:spPr>
          <a:xfrm>
            <a:off x="205632" y="536608"/>
            <a:ext cx="4047978" cy="5186035"/>
          </a:xfrm>
        </p:spPr>
        <p:txBody>
          <a:bodyPr wrap="square" lIns="0" tIns="0" rIns="0" bIns="0">
            <a:spAutoFit/>
          </a:bodyPr>
          <a:lstStyle/>
          <a:p>
            <a:pPr marL="165100" indent="-165100">
              <a:spcBef>
                <a:spcPct val="0"/>
              </a:spcBef>
              <a:spcAft>
                <a:spcPts val="600"/>
              </a:spcAft>
              <a:buFont typeface="Arial" panose="020B0604020202020204" pitchFamily="34" charset="0"/>
            </a:pPr>
            <a:r>
              <a:rPr lang="en-US" sz="1600" b="1" kern="1200" dirty="0">
                <a:latin typeface="Arial" charset="0"/>
              </a:rPr>
              <a:t>To open up the fourth lab’s </a:t>
            </a:r>
            <a:r>
              <a:rPr lang="en-US" sz="1600" b="1" kern="1200" dirty="0" err="1">
                <a:latin typeface="Arial" charset="0"/>
              </a:rPr>
              <a:t>Makefile</a:t>
            </a:r>
            <a:r>
              <a:rPr lang="en-US" sz="1600" b="1" kern="1200" dirty="0">
                <a:latin typeface="Arial" charset="0"/>
              </a:rPr>
              <a:t> that is for compiling a library:</a:t>
            </a:r>
          </a:p>
          <a:p>
            <a:pPr indent="-177800">
              <a:spcBef>
                <a:spcPct val="0"/>
              </a:spcBef>
              <a:spcAft>
                <a:spcPts val="1200"/>
              </a:spcAft>
              <a:buFont typeface="Wingdings" pitchFamily="2" charset="2"/>
              <a:buChar char="§"/>
            </a:pPr>
            <a:r>
              <a:rPr lang="en-US" sz="1600" b="1" kern="1200" dirty="0">
                <a:latin typeface="Arial" charset="0"/>
              </a:rPr>
              <a:t>Navigate into the l01_04 directory and then the </a:t>
            </a:r>
            <a:r>
              <a:rPr lang="en-US" sz="1600" b="1" kern="1200" dirty="0" err="1">
                <a:latin typeface="Arial" charset="0"/>
              </a:rPr>
              <a:t>src</a:t>
            </a:r>
            <a:r>
              <a:rPr lang="en-US" sz="1600" b="1" kern="1200" dirty="0">
                <a:latin typeface="Arial" charset="0"/>
              </a:rPr>
              <a:t> directory.</a:t>
            </a:r>
          </a:p>
          <a:p>
            <a:pPr indent="-177800">
              <a:spcBef>
                <a:spcPct val="0"/>
              </a:spcBef>
              <a:spcAft>
                <a:spcPts val="1200"/>
              </a:spcAft>
              <a:buFont typeface="Wingdings" pitchFamily="2" charset="2"/>
              <a:buChar char="§"/>
            </a:pPr>
            <a:r>
              <a:rPr lang="en-US" sz="1600" b="1" kern="1200" dirty="0">
                <a:latin typeface="Arial" charset="0"/>
              </a:rPr>
              <a:t>Navigate to the </a:t>
            </a:r>
            <a:r>
              <a:rPr lang="en-US" sz="1600" b="1" kern="1200" dirty="0" err="1">
                <a:latin typeface="Arial" charset="0"/>
              </a:rPr>
              <a:t>functs</a:t>
            </a:r>
            <a:r>
              <a:rPr lang="en-US" sz="1600" b="1" kern="1200" dirty="0">
                <a:latin typeface="Arial" charset="0"/>
              </a:rPr>
              <a:t> directory. </a:t>
            </a:r>
          </a:p>
          <a:p>
            <a:pPr indent="-177800">
              <a:spcBef>
                <a:spcPct val="0"/>
              </a:spcBef>
              <a:spcAft>
                <a:spcPts val="1200"/>
              </a:spcAft>
              <a:buFont typeface="Wingdings" pitchFamily="2" charset="2"/>
              <a:buChar char="§"/>
            </a:pPr>
            <a:r>
              <a:rPr lang="en-US" sz="1600" b="1" kern="1200" dirty="0">
                <a:latin typeface="Arial" charset="0"/>
              </a:rPr>
              <a:t>Click on the </a:t>
            </a:r>
            <a:r>
              <a:rPr lang="en-US" sz="1600" b="1" kern="1200" dirty="0" err="1">
                <a:latin typeface="Arial" charset="0"/>
              </a:rPr>
              <a:t>Makefile</a:t>
            </a:r>
            <a:r>
              <a:rPr lang="en-US" sz="1600" b="1" kern="1200" dirty="0">
                <a:latin typeface="Arial" charset="0"/>
              </a:rPr>
              <a:t> to load it.</a:t>
            </a:r>
          </a:p>
          <a:p>
            <a:pPr indent="-177800">
              <a:spcBef>
                <a:spcPct val="0"/>
              </a:spcBef>
              <a:spcAft>
                <a:spcPts val="1200"/>
              </a:spcAft>
              <a:buFont typeface="Wingdings" pitchFamily="2" charset="2"/>
              <a:buChar char="§"/>
            </a:pPr>
            <a:r>
              <a:rPr lang="en-US" sz="1600" b="1" kern="1200" dirty="0">
                <a:latin typeface="Arial" charset="0"/>
              </a:rPr>
              <a:t>Select Run to compile the source code.</a:t>
            </a:r>
          </a:p>
          <a:p>
            <a:pPr indent="-177800">
              <a:spcBef>
                <a:spcPct val="0"/>
              </a:spcBef>
              <a:spcAft>
                <a:spcPts val="1200"/>
              </a:spcAft>
              <a:buFont typeface="Wingdings" pitchFamily="2" charset="2"/>
              <a:buChar char="§"/>
            </a:pPr>
            <a:r>
              <a:rPr lang="en-US" sz="1600" b="1" kern="1200" dirty="0">
                <a:latin typeface="Arial" charset="0"/>
              </a:rPr>
              <a:t>Type “debug” after the file path and select Run to compile object files in debug mode. You should see this out put.</a:t>
            </a:r>
          </a:p>
          <a:p>
            <a:pPr indent="-177800">
              <a:spcBef>
                <a:spcPct val="0"/>
              </a:spcBef>
              <a:spcAft>
                <a:spcPts val="1200"/>
              </a:spcAft>
              <a:buFont typeface="Wingdings" pitchFamily="2" charset="2"/>
              <a:buChar char="§"/>
            </a:pPr>
            <a:r>
              <a:rPr lang="en-US" sz="1600" b="1" kern="1200" dirty="0">
                <a:latin typeface="Arial" charset="0"/>
              </a:rPr>
              <a:t>Type “install” after the file path and select Run to install a new library in debug mode. You should see this out put.</a:t>
            </a:r>
          </a:p>
          <a:p>
            <a:pPr marL="165100" indent="-165100">
              <a:spcBef>
                <a:spcPct val="0"/>
              </a:spcBef>
              <a:spcAft>
                <a:spcPts val="1200"/>
              </a:spcAft>
              <a:buFont typeface="Arial" panose="020B0604020202020204" pitchFamily="34" charset="0"/>
            </a:pPr>
            <a:endParaRPr lang="en-US" sz="1600" b="1" kern="1200" dirty="0">
              <a:latin typeface="Arial" charset="0"/>
            </a:endParaRPr>
          </a:p>
        </p:txBody>
      </p:sp>
      <p:sp>
        <p:nvSpPr>
          <p:cNvPr id="4" name="Text Box 10">
            <a:extLst>
              <a:ext uri="{FF2B5EF4-FFF2-40B4-BE49-F238E27FC236}">
                <a16:creationId xmlns:a16="http://schemas.microsoft.com/office/drawing/2014/main" id="{5264E2CF-9DCC-B74A-AC60-708618F0F03F}"/>
              </a:ext>
            </a:extLst>
          </p:cNvPr>
          <p:cNvSpPr txBox="1">
            <a:spLocks noChangeArrowheads="1"/>
          </p:cNvSpPr>
          <p:nvPr/>
        </p:nvSpPr>
        <p:spPr bwMode="auto">
          <a:xfrm>
            <a:off x="228600" y="57150"/>
            <a:ext cx="8686800"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Part 4: </a:t>
            </a:r>
            <a:r>
              <a:rPr lang="en-US" b="1" dirty="0">
                <a:solidFill>
                  <a:srgbClr val="892034"/>
                </a:solidFill>
              </a:rPr>
              <a:t>Compiling a Library in Debug in a Complex Program</a:t>
            </a:r>
          </a:p>
        </p:txBody>
      </p:sp>
      <p:sp>
        <p:nvSpPr>
          <p:cNvPr id="13" name="Rectangle 12">
            <a:extLst>
              <a:ext uri="{FF2B5EF4-FFF2-40B4-BE49-F238E27FC236}">
                <a16:creationId xmlns:a16="http://schemas.microsoft.com/office/drawing/2014/main" id="{DAE57ED1-9343-454F-BDB2-0E7283B4D9E3}"/>
              </a:ext>
            </a:extLst>
          </p:cNvPr>
          <p:cNvSpPr/>
          <p:nvPr/>
        </p:nvSpPr>
        <p:spPr>
          <a:xfrm>
            <a:off x="4912633" y="3064206"/>
            <a:ext cx="3791961" cy="1111657"/>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39A5A24-5F20-4A1E-BCB8-CE8156398831}"/>
              </a:ext>
            </a:extLst>
          </p:cNvPr>
          <p:cNvSpPr/>
          <p:nvPr/>
        </p:nvSpPr>
        <p:spPr>
          <a:xfrm>
            <a:off x="5936974" y="536608"/>
            <a:ext cx="270449" cy="204269"/>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B6F99F27-C578-43F9-B223-6FD59577A2B5}"/>
              </a:ext>
            </a:extLst>
          </p:cNvPr>
          <p:cNvCxnSpPr>
            <a:cxnSpLocks/>
            <a:endCxn id="15" idx="1"/>
          </p:cNvCxnSpPr>
          <p:nvPr/>
        </p:nvCxnSpPr>
        <p:spPr>
          <a:xfrm flipV="1">
            <a:off x="3888293" y="638743"/>
            <a:ext cx="2048681" cy="1717493"/>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A9A459F-43F0-4597-8481-A5AE119676A6}"/>
              </a:ext>
            </a:extLst>
          </p:cNvPr>
          <p:cNvCxnSpPr>
            <a:cxnSpLocks/>
          </p:cNvCxnSpPr>
          <p:nvPr/>
        </p:nvCxnSpPr>
        <p:spPr>
          <a:xfrm>
            <a:off x="4200939" y="3713269"/>
            <a:ext cx="742123" cy="0"/>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465F6A3-A73C-47AC-B8FF-B186EFF7A06D}"/>
              </a:ext>
            </a:extLst>
          </p:cNvPr>
          <p:cNvPicPr>
            <a:picLocks noChangeAspect="1"/>
          </p:cNvPicPr>
          <p:nvPr/>
        </p:nvPicPr>
        <p:blipFill rotWithShape="1">
          <a:blip r:embed="rId4"/>
          <a:srcRect t="824" r="1437" b="31574"/>
          <a:stretch/>
        </p:blipFill>
        <p:spPr>
          <a:xfrm>
            <a:off x="4912633" y="4554814"/>
            <a:ext cx="3791961" cy="1221903"/>
          </a:xfrm>
          <a:prstGeom prst="rect">
            <a:avLst/>
          </a:prstGeom>
        </p:spPr>
      </p:pic>
      <p:cxnSp>
        <p:nvCxnSpPr>
          <p:cNvPr id="16" name="Straight Connector 15">
            <a:extLst>
              <a:ext uri="{FF2B5EF4-FFF2-40B4-BE49-F238E27FC236}">
                <a16:creationId xmlns:a16="http://schemas.microsoft.com/office/drawing/2014/main" id="{3CA62E8D-ED08-4AD6-B219-AF645BB08C2B}"/>
              </a:ext>
            </a:extLst>
          </p:cNvPr>
          <p:cNvCxnSpPr>
            <a:cxnSpLocks/>
          </p:cNvCxnSpPr>
          <p:nvPr/>
        </p:nvCxnSpPr>
        <p:spPr>
          <a:xfrm>
            <a:off x="4200938" y="4912591"/>
            <a:ext cx="742123" cy="0"/>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FF1C5D6-ABB7-4782-A3A8-A9841E067FB4}"/>
              </a:ext>
            </a:extLst>
          </p:cNvPr>
          <p:cNvSpPr/>
          <p:nvPr/>
        </p:nvSpPr>
        <p:spPr>
          <a:xfrm>
            <a:off x="4890392" y="4553583"/>
            <a:ext cx="3814202" cy="1221895"/>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3467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2378420-E023-4F5B-9E56-56F432FD78AE}"/>
              </a:ext>
            </a:extLst>
          </p:cNvPr>
          <p:cNvPicPr>
            <a:picLocks noChangeAspect="1"/>
          </p:cNvPicPr>
          <p:nvPr/>
        </p:nvPicPr>
        <p:blipFill rotWithShape="1">
          <a:blip r:embed="rId2"/>
          <a:srcRect l="857" t="1564" r="857" b="24754"/>
          <a:stretch/>
        </p:blipFill>
        <p:spPr>
          <a:xfrm>
            <a:off x="4930148" y="3071939"/>
            <a:ext cx="3774446" cy="1425903"/>
          </a:xfrm>
          <a:prstGeom prst="rect">
            <a:avLst/>
          </a:prstGeom>
        </p:spPr>
      </p:pic>
      <p:pic>
        <p:nvPicPr>
          <p:cNvPr id="6" name="Picture 5">
            <a:extLst>
              <a:ext uri="{FF2B5EF4-FFF2-40B4-BE49-F238E27FC236}">
                <a16:creationId xmlns:a16="http://schemas.microsoft.com/office/drawing/2014/main" id="{E6D533CB-363E-4355-B8DA-0D06A9F1369A}"/>
              </a:ext>
            </a:extLst>
          </p:cNvPr>
          <p:cNvPicPr>
            <a:picLocks noChangeAspect="1"/>
          </p:cNvPicPr>
          <p:nvPr/>
        </p:nvPicPr>
        <p:blipFill rotWithShape="1">
          <a:blip r:embed="rId3"/>
          <a:srcRect l="1642" t="1002" r="1835" b="2543"/>
          <a:stretch/>
        </p:blipFill>
        <p:spPr>
          <a:xfrm>
            <a:off x="4174436" y="596348"/>
            <a:ext cx="4876799" cy="2398643"/>
          </a:xfrm>
          <a:prstGeom prst="rect">
            <a:avLst/>
          </a:prstGeom>
        </p:spPr>
      </p:pic>
      <p:sp>
        <p:nvSpPr>
          <p:cNvPr id="3" name="Content Placeholder 2">
            <a:extLst>
              <a:ext uri="{FF2B5EF4-FFF2-40B4-BE49-F238E27FC236}">
                <a16:creationId xmlns:a16="http://schemas.microsoft.com/office/drawing/2014/main" id="{F930D4D0-A2B2-8344-8E7A-7A29ED038D3A}"/>
              </a:ext>
            </a:extLst>
          </p:cNvPr>
          <p:cNvSpPr>
            <a:spLocks noGrp="1"/>
          </p:cNvSpPr>
          <p:nvPr>
            <p:ph idx="1"/>
          </p:nvPr>
        </p:nvSpPr>
        <p:spPr>
          <a:xfrm>
            <a:off x="205632" y="536608"/>
            <a:ext cx="4047978" cy="5924699"/>
          </a:xfrm>
        </p:spPr>
        <p:txBody>
          <a:bodyPr wrap="square" lIns="0" tIns="0" rIns="0" bIns="0">
            <a:spAutoFit/>
          </a:bodyPr>
          <a:lstStyle/>
          <a:p>
            <a:pPr marL="165100" indent="-165100">
              <a:spcBef>
                <a:spcPct val="0"/>
              </a:spcBef>
              <a:spcAft>
                <a:spcPts val="600"/>
              </a:spcAft>
              <a:buFont typeface="Arial" panose="020B0604020202020204" pitchFamily="34" charset="0"/>
            </a:pPr>
            <a:r>
              <a:rPr lang="en-US" sz="1600" b="1" kern="1200" dirty="0">
                <a:latin typeface="Arial" charset="0"/>
              </a:rPr>
              <a:t>To open up the fourth lab’s </a:t>
            </a:r>
            <a:r>
              <a:rPr lang="en-US" sz="1600" b="1" kern="1200" dirty="0" err="1">
                <a:latin typeface="Arial" charset="0"/>
              </a:rPr>
              <a:t>Makefile</a:t>
            </a:r>
            <a:r>
              <a:rPr lang="en-US" sz="1600" b="1" kern="1200" dirty="0">
                <a:latin typeface="Arial" charset="0"/>
              </a:rPr>
              <a:t> that is for compiling an executable/binary:</a:t>
            </a:r>
          </a:p>
          <a:p>
            <a:pPr indent="-177800">
              <a:spcBef>
                <a:spcPct val="0"/>
              </a:spcBef>
              <a:spcAft>
                <a:spcPts val="1200"/>
              </a:spcAft>
              <a:buFont typeface="Wingdings" pitchFamily="2" charset="2"/>
              <a:buChar char="§"/>
            </a:pPr>
            <a:r>
              <a:rPr lang="en-US" sz="1600" b="1" kern="1200" dirty="0">
                <a:latin typeface="Arial" charset="0"/>
              </a:rPr>
              <a:t>Navigate into the l01_04 directory and then the </a:t>
            </a:r>
            <a:r>
              <a:rPr lang="en-US" sz="1600" b="1" kern="1200" dirty="0" err="1">
                <a:latin typeface="Arial" charset="0"/>
              </a:rPr>
              <a:t>src</a:t>
            </a:r>
            <a:r>
              <a:rPr lang="en-US" sz="1600" b="1" kern="1200" dirty="0">
                <a:latin typeface="Arial" charset="0"/>
              </a:rPr>
              <a:t> directory.</a:t>
            </a:r>
          </a:p>
          <a:p>
            <a:pPr indent="-177800">
              <a:spcBef>
                <a:spcPct val="0"/>
              </a:spcBef>
              <a:spcAft>
                <a:spcPts val="1200"/>
              </a:spcAft>
              <a:buFont typeface="Wingdings" pitchFamily="2" charset="2"/>
              <a:buChar char="§"/>
            </a:pPr>
            <a:r>
              <a:rPr lang="en-US" sz="1600" b="1" kern="1200" dirty="0">
                <a:latin typeface="Arial" charset="0"/>
              </a:rPr>
              <a:t>Navigate to the main directory. </a:t>
            </a:r>
          </a:p>
          <a:p>
            <a:pPr indent="-177800">
              <a:spcBef>
                <a:spcPct val="0"/>
              </a:spcBef>
              <a:spcAft>
                <a:spcPts val="1200"/>
              </a:spcAft>
              <a:buFont typeface="Wingdings" pitchFamily="2" charset="2"/>
              <a:buChar char="§"/>
            </a:pPr>
            <a:r>
              <a:rPr lang="en-US" sz="1600" b="1" kern="1200" dirty="0">
                <a:latin typeface="Arial" charset="0"/>
              </a:rPr>
              <a:t>Click on the </a:t>
            </a:r>
            <a:r>
              <a:rPr lang="en-US" sz="1600" b="1" kern="1200" dirty="0" err="1">
                <a:latin typeface="Arial" charset="0"/>
              </a:rPr>
              <a:t>Makefile</a:t>
            </a:r>
            <a:r>
              <a:rPr lang="en-US" sz="1600" b="1" kern="1200" dirty="0">
                <a:latin typeface="Arial" charset="0"/>
              </a:rPr>
              <a:t> to load it.</a:t>
            </a:r>
          </a:p>
          <a:p>
            <a:pPr indent="-177800">
              <a:spcBef>
                <a:spcPct val="0"/>
              </a:spcBef>
              <a:spcAft>
                <a:spcPts val="1200"/>
              </a:spcAft>
              <a:buFont typeface="Wingdings" pitchFamily="2" charset="2"/>
              <a:buChar char="§"/>
            </a:pPr>
            <a:r>
              <a:rPr lang="en-US" sz="1600" b="1" kern="1200" dirty="0">
                <a:latin typeface="Arial" charset="0"/>
              </a:rPr>
              <a:t>Select Run to compile the source code.</a:t>
            </a:r>
          </a:p>
          <a:p>
            <a:pPr indent="-177800">
              <a:spcBef>
                <a:spcPct val="0"/>
              </a:spcBef>
              <a:spcAft>
                <a:spcPts val="1200"/>
              </a:spcAft>
              <a:buFont typeface="Wingdings" pitchFamily="2" charset="2"/>
              <a:buChar char="§"/>
            </a:pPr>
            <a:r>
              <a:rPr lang="en-US" sz="1600" b="1" kern="1200" dirty="0">
                <a:latin typeface="Arial" charset="0"/>
              </a:rPr>
              <a:t>Type “debug” after the file path and select Run to compile object files in debug mode. You should see this out put.</a:t>
            </a:r>
          </a:p>
          <a:p>
            <a:pPr indent="-177800">
              <a:spcBef>
                <a:spcPct val="0"/>
              </a:spcBef>
              <a:spcAft>
                <a:spcPts val="1200"/>
              </a:spcAft>
              <a:buFont typeface="Wingdings" pitchFamily="2" charset="2"/>
              <a:buChar char="§"/>
            </a:pPr>
            <a:r>
              <a:rPr lang="en-US" sz="1600" b="1" kern="1200" dirty="0">
                <a:latin typeface="Arial" charset="0"/>
              </a:rPr>
              <a:t>Type “install” after the file path and select Run to install a new executable in debug mode. You should see this out put.</a:t>
            </a:r>
          </a:p>
          <a:p>
            <a:pPr indent="-177800">
              <a:spcBef>
                <a:spcPct val="0"/>
              </a:spcBef>
              <a:spcAft>
                <a:spcPts val="1200"/>
              </a:spcAft>
              <a:buFont typeface="Wingdings" pitchFamily="2" charset="2"/>
              <a:buChar char="§"/>
            </a:pPr>
            <a:r>
              <a:rPr lang="en-US" sz="1600" b="1" kern="1200" dirty="0">
                <a:latin typeface="Arial" charset="0"/>
              </a:rPr>
              <a:t>An new executable with debugging information called </a:t>
            </a:r>
            <a:r>
              <a:rPr lang="en-US" sz="1600" b="1" kern="1200" dirty="0" err="1">
                <a:latin typeface="Arial" charset="0"/>
              </a:rPr>
              <a:t>myprog.gdb</a:t>
            </a:r>
            <a:r>
              <a:rPr lang="en-US" sz="1600" b="1" kern="1200" dirty="0">
                <a:latin typeface="Arial" charset="0"/>
              </a:rPr>
              <a:t> now exists in the bin directory.</a:t>
            </a:r>
          </a:p>
        </p:txBody>
      </p:sp>
      <p:sp>
        <p:nvSpPr>
          <p:cNvPr id="4" name="Text Box 10">
            <a:extLst>
              <a:ext uri="{FF2B5EF4-FFF2-40B4-BE49-F238E27FC236}">
                <a16:creationId xmlns:a16="http://schemas.microsoft.com/office/drawing/2014/main" id="{5264E2CF-9DCC-B74A-AC60-708618F0F03F}"/>
              </a:ext>
            </a:extLst>
          </p:cNvPr>
          <p:cNvSpPr txBox="1">
            <a:spLocks noChangeArrowheads="1"/>
          </p:cNvSpPr>
          <p:nvPr/>
        </p:nvSpPr>
        <p:spPr bwMode="auto">
          <a:xfrm>
            <a:off x="228600" y="57150"/>
            <a:ext cx="8686800"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Part 4: </a:t>
            </a:r>
            <a:r>
              <a:rPr lang="en-US" b="1" dirty="0">
                <a:solidFill>
                  <a:srgbClr val="892034"/>
                </a:solidFill>
              </a:rPr>
              <a:t>Compiling a Binary in Debug in a Complex Program</a:t>
            </a:r>
          </a:p>
        </p:txBody>
      </p:sp>
      <p:sp>
        <p:nvSpPr>
          <p:cNvPr id="13" name="Rectangle 12">
            <a:extLst>
              <a:ext uri="{FF2B5EF4-FFF2-40B4-BE49-F238E27FC236}">
                <a16:creationId xmlns:a16="http://schemas.microsoft.com/office/drawing/2014/main" id="{DAE57ED1-9343-454F-BDB2-0E7283B4D9E3}"/>
              </a:ext>
            </a:extLst>
          </p:cNvPr>
          <p:cNvSpPr/>
          <p:nvPr/>
        </p:nvSpPr>
        <p:spPr>
          <a:xfrm>
            <a:off x="4912634" y="3064206"/>
            <a:ext cx="3749502" cy="1425903"/>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39A5A24-5F20-4A1E-BCB8-CE8156398831}"/>
              </a:ext>
            </a:extLst>
          </p:cNvPr>
          <p:cNvSpPr/>
          <p:nvPr/>
        </p:nvSpPr>
        <p:spPr>
          <a:xfrm>
            <a:off x="5936974" y="536608"/>
            <a:ext cx="270449" cy="204269"/>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B6F99F27-C578-43F9-B223-6FD59577A2B5}"/>
              </a:ext>
            </a:extLst>
          </p:cNvPr>
          <p:cNvCxnSpPr>
            <a:cxnSpLocks/>
            <a:endCxn id="15" idx="1"/>
          </p:cNvCxnSpPr>
          <p:nvPr/>
        </p:nvCxnSpPr>
        <p:spPr>
          <a:xfrm flipV="1">
            <a:off x="3803374" y="638743"/>
            <a:ext cx="2133600" cy="2236979"/>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A9A459F-43F0-4597-8481-A5AE119676A6}"/>
              </a:ext>
            </a:extLst>
          </p:cNvPr>
          <p:cNvCxnSpPr>
            <a:cxnSpLocks/>
          </p:cNvCxnSpPr>
          <p:nvPr/>
        </p:nvCxnSpPr>
        <p:spPr>
          <a:xfrm>
            <a:off x="4200938" y="4018069"/>
            <a:ext cx="742123" cy="0"/>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CA62E8D-ED08-4AD6-B219-AF645BB08C2B}"/>
              </a:ext>
            </a:extLst>
          </p:cNvPr>
          <p:cNvCxnSpPr>
            <a:cxnSpLocks/>
          </p:cNvCxnSpPr>
          <p:nvPr/>
        </p:nvCxnSpPr>
        <p:spPr>
          <a:xfrm>
            <a:off x="4068417" y="5137877"/>
            <a:ext cx="790635" cy="0"/>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FF1C5D6-ABB7-4782-A3A8-A9841E067FB4}"/>
              </a:ext>
            </a:extLst>
          </p:cNvPr>
          <p:cNvSpPr/>
          <p:nvPr/>
        </p:nvSpPr>
        <p:spPr>
          <a:xfrm>
            <a:off x="4859052" y="4824927"/>
            <a:ext cx="3845541" cy="1129114"/>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DAD2FAB-015F-486F-AC6B-6EC7AC8EE789}"/>
              </a:ext>
            </a:extLst>
          </p:cNvPr>
          <p:cNvPicPr>
            <a:picLocks noChangeAspect="1"/>
          </p:cNvPicPr>
          <p:nvPr/>
        </p:nvPicPr>
        <p:blipFill rotWithShape="1">
          <a:blip r:embed="rId4"/>
          <a:srcRect l="685" t="1174" r="1105" b="38501"/>
          <a:stretch/>
        </p:blipFill>
        <p:spPr>
          <a:xfrm>
            <a:off x="4867811" y="4832659"/>
            <a:ext cx="3794325" cy="1121381"/>
          </a:xfrm>
          <a:prstGeom prst="rect">
            <a:avLst/>
          </a:prstGeom>
        </p:spPr>
      </p:pic>
    </p:spTree>
    <p:extLst>
      <p:ext uri="{BB962C8B-B14F-4D97-AF65-F5344CB8AC3E}">
        <p14:creationId xmlns:p14="http://schemas.microsoft.com/office/powerpoint/2010/main" val="2492848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D3D025D0-922E-B143-AB5D-1D3359AD4FB3}"/>
              </a:ext>
            </a:extLst>
          </p:cNvPr>
          <p:cNvSpPr txBox="1">
            <a:spLocks noChangeArrowheads="1"/>
          </p:cNvSpPr>
          <p:nvPr/>
        </p:nvSpPr>
        <p:spPr bwMode="auto">
          <a:xfrm>
            <a:off x="228600" y="57150"/>
            <a:ext cx="8686800" cy="365760"/>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Part 1: </a:t>
            </a:r>
            <a:r>
              <a:rPr lang="en-US" b="1" dirty="0">
                <a:solidFill>
                  <a:srgbClr val="892034"/>
                </a:solidFill>
              </a:rPr>
              <a:t>Starting a Cloud9 Session</a:t>
            </a:r>
          </a:p>
        </p:txBody>
      </p:sp>
      <p:sp>
        <p:nvSpPr>
          <p:cNvPr id="3" name="Rectangle 2">
            <a:extLst>
              <a:ext uri="{FF2B5EF4-FFF2-40B4-BE49-F238E27FC236}">
                <a16:creationId xmlns:a16="http://schemas.microsoft.com/office/drawing/2014/main" id="{92F2FA6C-11EC-4520-91C7-67369F8B64B4}"/>
              </a:ext>
            </a:extLst>
          </p:cNvPr>
          <p:cNvSpPr/>
          <p:nvPr/>
        </p:nvSpPr>
        <p:spPr>
          <a:xfrm>
            <a:off x="228600" y="582315"/>
            <a:ext cx="8801099" cy="6647974"/>
          </a:xfrm>
          <a:prstGeom prst="rect">
            <a:avLst/>
          </a:prstGeom>
        </p:spPr>
        <p:txBody>
          <a:bodyPr wrap="square" lIns="0" tIns="0" rIns="0" bIns="0">
            <a:spAutoFit/>
          </a:bodyPr>
          <a:lstStyle/>
          <a:p>
            <a:pPr marL="171450" indent="-171450">
              <a:spcAft>
                <a:spcPts val="600"/>
              </a:spcAft>
              <a:buFont typeface="Arial" panose="020B0604020202020204" pitchFamily="34" charset="0"/>
              <a:buChar char="•"/>
            </a:pPr>
            <a:r>
              <a:rPr lang="en-US" sz="1800" b="1" dirty="0"/>
              <a:t>To open a new session in the Cloud 9 environment:</a:t>
            </a:r>
          </a:p>
          <a:p>
            <a:pPr marL="342900" indent="-171450">
              <a:spcAft>
                <a:spcPts val="600"/>
              </a:spcAft>
              <a:buFont typeface="Wingdings" pitchFamily="2" charset="2"/>
              <a:buChar char="§"/>
            </a:pPr>
            <a:r>
              <a:rPr lang="en-US" sz="1800" b="1" dirty="0"/>
              <a:t>Go to this URL: </a:t>
            </a:r>
            <a:r>
              <a:rPr lang="en-US" sz="1800" b="1" dirty="0">
                <a:hlinkClick r:id="rId2"/>
              </a:rPr>
              <a:t>https://us-east-2.console.aws.amazon.com/cloud9/home</a:t>
            </a:r>
            <a:endParaRPr lang="en-US" sz="1800" b="1" dirty="0"/>
          </a:p>
          <a:p>
            <a:pPr marL="342900" indent="-177800">
              <a:spcAft>
                <a:spcPts val="600"/>
              </a:spcAft>
              <a:buFont typeface="Wingdings" pitchFamily="2" charset="2"/>
              <a:buChar char="§"/>
            </a:pPr>
            <a:r>
              <a:rPr lang="en-US" sz="1800" b="1" dirty="0"/>
              <a:t>Enter in your login credential. </a:t>
            </a:r>
          </a:p>
          <a:p>
            <a:pPr marL="342900" indent="-177800">
              <a:spcAft>
                <a:spcPts val="600"/>
              </a:spcAft>
              <a:buFont typeface="Wingdings" pitchFamily="2" charset="2"/>
              <a:buChar char="§"/>
            </a:pPr>
            <a:r>
              <a:rPr lang="en-US" sz="1800" b="1" dirty="0"/>
              <a:t>Select “ECE_1111” (if you only have one </a:t>
            </a:r>
            <a:br>
              <a:rPr lang="en-US" sz="1800" b="1" dirty="0"/>
            </a:br>
            <a:r>
              <a:rPr lang="en-US" sz="1800" b="1" dirty="0"/>
              <a:t>environment installed, this will be </a:t>
            </a:r>
            <a:br>
              <a:rPr lang="en-US" sz="1800" b="1" dirty="0"/>
            </a:br>
            <a:r>
              <a:rPr lang="en-US" sz="1800" b="1" dirty="0"/>
              <a:t>done automatically.</a:t>
            </a:r>
          </a:p>
          <a:p>
            <a:pPr marL="342900" indent="-177800">
              <a:spcAft>
                <a:spcPts val="600"/>
              </a:spcAft>
              <a:buFont typeface="Wingdings" pitchFamily="2" charset="2"/>
              <a:buChar char="§"/>
            </a:pPr>
            <a:r>
              <a:rPr lang="en-US" sz="1800" b="1" dirty="0"/>
              <a:t>The circle should have a white dot in it. </a:t>
            </a:r>
          </a:p>
          <a:p>
            <a:pPr marL="342900" indent="-177800">
              <a:spcAft>
                <a:spcPts val="600"/>
              </a:spcAft>
              <a:buFont typeface="Wingdings" pitchFamily="2" charset="2"/>
              <a:buChar char="§"/>
            </a:pPr>
            <a:r>
              <a:rPr lang="en-US" sz="1800" b="1" dirty="0"/>
              <a:t>Select the “Open IDE” button to open</a:t>
            </a:r>
            <a:br>
              <a:rPr lang="en-US" sz="1800" b="1" dirty="0"/>
            </a:br>
            <a:r>
              <a:rPr lang="en-US" sz="1800" b="1" dirty="0"/>
              <a:t>up the environment.</a:t>
            </a:r>
          </a:p>
          <a:p>
            <a:pPr marL="171450" indent="-171450">
              <a:spcBef>
                <a:spcPts val="1800"/>
              </a:spcBef>
              <a:spcAft>
                <a:spcPts val="600"/>
              </a:spcAft>
              <a:buFont typeface="Arial" panose="020B0604020202020204" pitchFamily="34" charset="0"/>
              <a:buChar char="•"/>
            </a:pPr>
            <a:r>
              <a:rPr lang="en-US" sz="1800" b="1" dirty="0"/>
              <a:t>To ssh to the VM we are using for the course, execute this command from your terminal tool:</a:t>
            </a:r>
          </a:p>
          <a:p>
            <a:pPr marL="290513">
              <a:spcAft>
                <a:spcPts val="1200"/>
              </a:spcAft>
            </a:pPr>
            <a:r>
              <a:rPr lang="en-US" sz="1800" b="1" dirty="0"/>
              <a:t>ssh picone@54.234.94.88</a:t>
            </a:r>
          </a:p>
          <a:p>
            <a:pPr marL="171450">
              <a:spcAft>
                <a:spcPts val="0"/>
              </a:spcAft>
            </a:pPr>
            <a:r>
              <a:rPr lang="en-US" sz="1800" b="1" dirty="0"/>
              <a:t>If you have set up your ssh keys</a:t>
            </a:r>
            <a:br>
              <a:rPr lang="en-US" sz="1800" b="1" dirty="0"/>
            </a:br>
            <a:r>
              <a:rPr lang="en-US" sz="1800" b="1" dirty="0"/>
              <a:t>properly, you should be logged in without </a:t>
            </a:r>
            <a:br>
              <a:rPr lang="en-US" sz="1800" b="1" dirty="0"/>
            </a:br>
            <a:r>
              <a:rPr lang="en-US" sz="1800" b="1" dirty="0"/>
              <a:t>typing your password and should see </a:t>
            </a:r>
            <a:br>
              <a:rPr lang="en-US" sz="1800" b="1" dirty="0"/>
            </a:br>
            <a:r>
              <a:rPr lang="en-US" sz="1800" b="1" dirty="0"/>
              <a:t>the screen to the right.</a:t>
            </a:r>
          </a:p>
          <a:p>
            <a:pPr marL="165100" indent="-165100">
              <a:spcBef>
                <a:spcPts val="1800"/>
              </a:spcBef>
              <a:spcAft>
                <a:spcPts val="600"/>
              </a:spcAft>
              <a:buFont typeface="Arial" panose="020B0604020202020204" pitchFamily="34" charset="0"/>
              <a:buChar char="•"/>
            </a:pPr>
            <a:r>
              <a:rPr lang="en-US" sz="1800" b="1" dirty="0"/>
              <a:t>For this tutorial, you need to be running the Cloud9 IDE.</a:t>
            </a:r>
          </a:p>
          <a:p>
            <a:pPr>
              <a:spcAft>
                <a:spcPts val="1200"/>
              </a:spcAft>
            </a:pPr>
            <a:endParaRPr lang="en-US" sz="1800" b="1" dirty="0"/>
          </a:p>
          <a:p>
            <a:pPr marL="342900" indent="-177800">
              <a:spcAft>
                <a:spcPts val="1200"/>
              </a:spcAft>
              <a:buFont typeface="Wingdings" pitchFamily="2" charset="2"/>
              <a:buChar char="§"/>
            </a:pPr>
            <a:endParaRPr lang="en-US" sz="1800" b="1" dirty="0"/>
          </a:p>
        </p:txBody>
      </p:sp>
      <p:pic>
        <p:nvPicPr>
          <p:cNvPr id="4" name="Picture 3">
            <a:extLst>
              <a:ext uri="{FF2B5EF4-FFF2-40B4-BE49-F238E27FC236}">
                <a16:creationId xmlns:a16="http://schemas.microsoft.com/office/drawing/2014/main" id="{CC17D0F0-F325-4826-BFF3-11A0549A1D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000" y="1429231"/>
            <a:ext cx="3671099" cy="1813301"/>
          </a:xfrm>
          <a:prstGeom prst="rect">
            <a:avLst/>
          </a:prstGeom>
        </p:spPr>
      </p:pic>
      <p:cxnSp>
        <p:nvCxnSpPr>
          <p:cNvPr id="5" name="Straight Connector 4">
            <a:extLst>
              <a:ext uri="{FF2B5EF4-FFF2-40B4-BE49-F238E27FC236}">
                <a16:creationId xmlns:a16="http://schemas.microsoft.com/office/drawing/2014/main" id="{6829F8A0-42A7-4AEC-A990-50AF59B9812F}"/>
              </a:ext>
            </a:extLst>
          </p:cNvPr>
          <p:cNvCxnSpPr>
            <a:cxnSpLocks/>
            <a:endCxn id="7" idx="1"/>
          </p:cNvCxnSpPr>
          <p:nvPr/>
        </p:nvCxnSpPr>
        <p:spPr>
          <a:xfrm flipV="1">
            <a:off x="4952819" y="2136766"/>
            <a:ext cx="2235949" cy="524598"/>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D807621-5FE0-4829-B639-EE12E184710C}"/>
              </a:ext>
            </a:extLst>
          </p:cNvPr>
          <p:cNvCxnSpPr>
            <a:cxnSpLocks/>
            <a:endCxn id="10" idx="1"/>
          </p:cNvCxnSpPr>
          <p:nvPr/>
        </p:nvCxnSpPr>
        <p:spPr>
          <a:xfrm flipV="1">
            <a:off x="4952819" y="2802150"/>
            <a:ext cx="1970950" cy="243027"/>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31F2ACC-F341-46B2-A543-8261B12D30EF}"/>
              </a:ext>
            </a:extLst>
          </p:cNvPr>
          <p:cNvSpPr/>
          <p:nvPr/>
        </p:nvSpPr>
        <p:spPr>
          <a:xfrm>
            <a:off x="7188768" y="1995980"/>
            <a:ext cx="249456" cy="281571"/>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E8648F3-8D16-49F7-8FE5-8A9B8792CFC7}"/>
              </a:ext>
            </a:extLst>
          </p:cNvPr>
          <p:cNvSpPr/>
          <p:nvPr/>
        </p:nvSpPr>
        <p:spPr>
          <a:xfrm>
            <a:off x="6923769" y="2661364"/>
            <a:ext cx="498912" cy="281571"/>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525D5D4D-1FDF-A94A-8B23-B6FBBBAB1C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000" y="4270416"/>
            <a:ext cx="3671098" cy="1427302"/>
          </a:xfrm>
          <a:prstGeom prst="rect">
            <a:avLst/>
          </a:prstGeom>
        </p:spPr>
      </p:pic>
    </p:spTree>
    <p:extLst>
      <p:ext uri="{BB962C8B-B14F-4D97-AF65-F5344CB8AC3E}">
        <p14:creationId xmlns:p14="http://schemas.microsoft.com/office/powerpoint/2010/main" val="2131463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015B8043-FF3C-4651-85A6-A8064BEF657B}"/>
              </a:ext>
            </a:extLst>
          </p:cNvPr>
          <p:cNvPicPr>
            <a:picLocks noChangeAspect="1"/>
          </p:cNvPicPr>
          <p:nvPr/>
        </p:nvPicPr>
        <p:blipFill rotWithShape="1">
          <a:blip r:embed="rId2"/>
          <a:srcRect t="1" b="2973"/>
          <a:stretch/>
        </p:blipFill>
        <p:spPr>
          <a:xfrm>
            <a:off x="4800600" y="2318778"/>
            <a:ext cx="4211842" cy="2013505"/>
          </a:xfrm>
          <a:prstGeom prst="rect">
            <a:avLst/>
          </a:prstGeom>
        </p:spPr>
      </p:pic>
      <p:pic>
        <p:nvPicPr>
          <p:cNvPr id="7" name="Picture 6">
            <a:extLst>
              <a:ext uri="{FF2B5EF4-FFF2-40B4-BE49-F238E27FC236}">
                <a16:creationId xmlns:a16="http://schemas.microsoft.com/office/drawing/2014/main" id="{3DE51BF7-E204-4859-93D9-9E5C54C8813B}"/>
              </a:ext>
            </a:extLst>
          </p:cNvPr>
          <p:cNvPicPr>
            <a:picLocks noChangeAspect="1"/>
          </p:cNvPicPr>
          <p:nvPr/>
        </p:nvPicPr>
        <p:blipFill>
          <a:blip r:embed="rId3"/>
          <a:stretch>
            <a:fillRect/>
          </a:stretch>
        </p:blipFill>
        <p:spPr>
          <a:xfrm>
            <a:off x="5723563" y="614540"/>
            <a:ext cx="2040274" cy="1620434"/>
          </a:xfrm>
          <a:prstGeom prst="rect">
            <a:avLst/>
          </a:prstGeom>
        </p:spPr>
      </p:pic>
      <p:sp>
        <p:nvSpPr>
          <p:cNvPr id="2" name="Text Box 10">
            <a:extLst>
              <a:ext uri="{FF2B5EF4-FFF2-40B4-BE49-F238E27FC236}">
                <a16:creationId xmlns:a16="http://schemas.microsoft.com/office/drawing/2014/main" id="{D3D025D0-922E-B143-AB5D-1D3359AD4FB3}"/>
              </a:ext>
            </a:extLst>
          </p:cNvPr>
          <p:cNvSpPr txBox="1">
            <a:spLocks noChangeArrowheads="1"/>
          </p:cNvSpPr>
          <p:nvPr/>
        </p:nvSpPr>
        <p:spPr bwMode="auto">
          <a:xfrm>
            <a:off x="228600" y="57150"/>
            <a:ext cx="8686800" cy="365760"/>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Part 4: </a:t>
            </a:r>
            <a:r>
              <a:rPr lang="en-US" b="1" dirty="0">
                <a:solidFill>
                  <a:srgbClr val="892034"/>
                </a:solidFill>
              </a:rPr>
              <a:t>Debugging a Complex Program</a:t>
            </a:r>
          </a:p>
        </p:txBody>
      </p:sp>
      <p:sp>
        <p:nvSpPr>
          <p:cNvPr id="3" name="Rectangle 2">
            <a:extLst>
              <a:ext uri="{FF2B5EF4-FFF2-40B4-BE49-F238E27FC236}">
                <a16:creationId xmlns:a16="http://schemas.microsoft.com/office/drawing/2014/main" id="{161778E8-8596-488D-BF2C-90759B9C73ED}"/>
              </a:ext>
            </a:extLst>
          </p:cNvPr>
          <p:cNvSpPr/>
          <p:nvPr/>
        </p:nvSpPr>
        <p:spPr>
          <a:xfrm>
            <a:off x="228600" y="614540"/>
            <a:ext cx="4253717" cy="5955476"/>
          </a:xfrm>
          <a:prstGeom prst="rect">
            <a:avLst/>
          </a:prstGeom>
        </p:spPr>
        <p:txBody>
          <a:bodyPr wrap="square" lIns="0" tIns="0" rIns="0" bIns="0">
            <a:spAutoFit/>
          </a:bodyPr>
          <a:lstStyle/>
          <a:p>
            <a:pPr marL="165100" indent="-165100">
              <a:spcBef>
                <a:spcPts val="1200"/>
              </a:spcBef>
              <a:spcAft>
                <a:spcPts val="600"/>
              </a:spcAft>
              <a:buFont typeface="Arial" panose="020B0604020202020204" pitchFamily="34" charset="0"/>
              <a:buChar char="•"/>
            </a:pPr>
            <a:r>
              <a:rPr lang="en-US" sz="1600" b="1" dirty="0"/>
              <a:t>To add a breakpoint at line 21 in my_functs00.cc source file:</a:t>
            </a:r>
          </a:p>
          <a:p>
            <a:pPr marL="342900" indent="-171450">
              <a:spcAft>
                <a:spcPts val="1200"/>
              </a:spcAft>
              <a:buFont typeface="Wingdings" pitchFamily="2" charset="2"/>
              <a:buChar char="§"/>
            </a:pPr>
            <a:r>
              <a:rPr lang="en-US" sz="1600" b="1" dirty="0"/>
              <a:t>Select myfuncts_00.cc ➔ Click to the left of the line number 21 and a red circle will pop up, indicating that a breakpoint has been set at that line.  </a:t>
            </a:r>
          </a:p>
          <a:p>
            <a:pPr marL="342900" indent="-171450">
              <a:spcAft>
                <a:spcPts val="1200"/>
              </a:spcAft>
              <a:buFont typeface="Wingdings" pitchFamily="2" charset="2"/>
              <a:buChar char="§"/>
            </a:pPr>
            <a:r>
              <a:rPr lang="en-US" sz="1600" b="1" dirty="0"/>
              <a:t>Follow the above instruction to set a breakpoint at line 35 in myfuncts_01.cc source file.  </a:t>
            </a:r>
          </a:p>
          <a:p>
            <a:pPr marL="342900" indent="-171450">
              <a:spcAft>
                <a:spcPts val="1200"/>
              </a:spcAft>
              <a:buFont typeface="Wingdings" pitchFamily="2" charset="2"/>
              <a:buChar char="§"/>
            </a:pPr>
            <a:r>
              <a:rPr lang="en-US" sz="1600" b="1" dirty="0"/>
              <a:t>Right click on the </a:t>
            </a:r>
            <a:r>
              <a:rPr lang="en-US" sz="1600" b="1" dirty="0" err="1"/>
              <a:t>myprog.gdb</a:t>
            </a:r>
            <a:r>
              <a:rPr lang="en-US" sz="1600" b="1" dirty="0"/>
              <a:t> file and select “Run”. </a:t>
            </a:r>
          </a:p>
          <a:p>
            <a:pPr marL="342900" indent="-171450">
              <a:spcAft>
                <a:spcPts val="1200"/>
              </a:spcAft>
              <a:buFont typeface="Wingdings" pitchFamily="2" charset="2"/>
              <a:buChar char="§"/>
            </a:pPr>
            <a:r>
              <a:rPr lang="en-US" sz="1600" b="1" dirty="0"/>
              <a:t>You will see that the breakpoint will stop the program at line 21 in myfuncts_00.cc. </a:t>
            </a:r>
          </a:p>
          <a:p>
            <a:pPr marL="342900" indent="-171450">
              <a:spcAft>
                <a:spcPts val="1200"/>
              </a:spcAft>
              <a:buFont typeface="Wingdings" pitchFamily="2" charset="2"/>
              <a:buChar char="§"/>
            </a:pPr>
            <a:r>
              <a:rPr lang="en-US" sz="1600" b="1" dirty="0"/>
              <a:t>To run the rest of program, select the Play button. </a:t>
            </a:r>
          </a:p>
          <a:p>
            <a:pPr marL="342900" indent="-171450">
              <a:spcAft>
                <a:spcPts val="1200"/>
              </a:spcAft>
              <a:buFont typeface="Wingdings" pitchFamily="2" charset="2"/>
              <a:buChar char="§"/>
            </a:pPr>
            <a:r>
              <a:rPr lang="en-US" sz="1600" b="1" dirty="0"/>
              <a:t>You will see that the breakpoint will stop the program at line 35 in myfuncts_01.cc</a:t>
            </a:r>
          </a:p>
          <a:p>
            <a:pPr>
              <a:spcAft>
                <a:spcPts val="1200"/>
              </a:spcAft>
            </a:pPr>
            <a:r>
              <a:rPr lang="en-US" sz="1600" b="1" dirty="0"/>
              <a:t>    </a:t>
            </a:r>
            <a:r>
              <a:rPr lang="en-US" sz="1800" b="1" dirty="0"/>
              <a:t>    </a:t>
            </a:r>
          </a:p>
        </p:txBody>
      </p:sp>
      <p:cxnSp>
        <p:nvCxnSpPr>
          <p:cNvPr id="12" name="Straight Connector 11">
            <a:extLst>
              <a:ext uri="{FF2B5EF4-FFF2-40B4-BE49-F238E27FC236}">
                <a16:creationId xmlns:a16="http://schemas.microsoft.com/office/drawing/2014/main" id="{09411DCB-EE6D-4670-BEC7-70F67D48CD81}"/>
              </a:ext>
            </a:extLst>
          </p:cNvPr>
          <p:cNvCxnSpPr>
            <a:cxnSpLocks/>
          </p:cNvCxnSpPr>
          <p:nvPr/>
        </p:nvCxnSpPr>
        <p:spPr>
          <a:xfrm>
            <a:off x="4179977" y="1690086"/>
            <a:ext cx="1425323" cy="3597"/>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3273D5F-08DB-4036-8999-9B1B92B4DFB7}"/>
              </a:ext>
            </a:extLst>
          </p:cNvPr>
          <p:cNvSpPr/>
          <p:nvPr/>
        </p:nvSpPr>
        <p:spPr>
          <a:xfrm>
            <a:off x="5723563" y="1602387"/>
            <a:ext cx="115975" cy="118397"/>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53A0768B-0638-4F48-BB8E-5BB573FB1539}"/>
              </a:ext>
            </a:extLst>
          </p:cNvPr>
          <p:cNvCxnSpPr>
            <a:cxnSpLocks/>
          </p:cNvCxnSpPr>
          <p:nvPr/>
        </p:nvCxnSpPr>
        <p:spPr>
          <a:xfrm flipV="1">
            <a:off x="4320191" y="2438220"/>
            <a:ext cx="4041931" cy="2270247"/>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B54F78EC-BF85-410A-A937-B71C8C34ADE5}"/>
              </a:ext>
            </a:extLst>
          </p:cNvPr>
          <p:cNvSpPr/>
          <p:nvPr/>
        </p:nvSpPr>
        <p:spPr>
          <a:xfrm>
            <a:off x="8362122" y="2379020"/>
            <a:ext cx="115975" cy="118397"/>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5ABA25-CC10-410D-9100-8883575F1729}"/>
              </a:ext>
            </a:extLst>
          </p:cNvPr>
          <p:cNvPicPr>
            <a:picLocks noChangeAspect="1"/>
          </p:cNvPicPr>
          <p:nvPr/>
        </p:nvPicPr>
        <p:blipFill rotWithShape="1">
          <a:blip r:embed="rId4"/>
          <a:srcRect l="1014" b="21364"/>
          <a:stretch/>
        </p:blipFill>
        <p:spPr>
          <a:xfrm>
            <a:off x="4823810" y="4708467"/>
            <a:ext cx="4211842" cy="1799233"/>
          </a:xfrm>
          <a:prstGeom prst="rect">
            <a:avLst/>
          </a:prstGeom>
        </p:spPr>
      </p:pic>
    </p:spTree>
    <p:extLst>
      <p:ext uri="{BB962C8B-B14F-4D97-AF65-F5344CB8AC3E}">
        <p14:creationId xmlns:p14="http://schemas.microsoft.com/office/powerpoint/2010/main" val="454027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DF1DBC6-8961-406C-A067-4B9FB450016D}"/>
              </a:ext>
            </a:extLst>
          </p:cNvPr>
          <p:cNvPicPr>
            <a:picLocks noChangeAspect="1"/>
          </p:cNvPicPr>
          <p:nvPr/>
        </p:nvPicPr>
        <p:blipFill rotWithShape="1">
          <a:blip r:embed="rId2"/>
          <a:srcRect l="1680" t="830" r="1680" b="10471"/>
          <a:stretch/>
        </p:blipFill>
        <p:spPr>
          <a:xfrm>
            <a:off x="6144117" y="3157213"/>
            <a:ext cx="1988666" cy="2562978"/>
          </a:xfrm>
          <a:prstGeom prst="rect">
            <a:avLst/>
          </a:prstGeom>
        </p:spPr>
      </p:pic>
      <p:pic>
        <p:nvPicPr>
          <p:cNvPr id="8" name="Picture 7">
            <a:extLst>
              <a:ext uri="{FF2B5EF4-FFF2-40B4-BE49-F238E27FC236}">
                <a16:creationId xmlns:a16="http://schemas.microsoft.com/office/drawing/2014/main" id="{530E8648-36FF-4A1C-8786-5AFAF7C6E507}"/>
              </a:ext>
            </a:extLst>
          </p:cNvPr>
          <p:cNvPicPr>
            <a:picLocks noChangeAspect="1"/>
          </p:cNvPicPr>
          <p:nvPr/>
        </p:nvPicPr>
        <p:blipFill rotWithShape="1">
          <a:blip r:embed="rId3"/>
          <a:srcRect l="1150" t="1817" r="2276" b="7663"/>
          <a:stretch/>
        </p:blipFill>
        <p:spPr>
          <a:xfrm>
            <a:off x="6116958" y="564235"/>
            <a:ext cx="2014330" cy="2451653"/>
          </a:xfrm>
          <a:prstGeom prst="rect">
            <a:avLst/>
          </a:prstGeom>
        </p:spPr>
      </p:pic>
      <p:sp>
        <p:nvSpPr>
          <p:cNvPr id="2" name="Text Box 10">
            <a:extLst>
              <a:ext uri="{FF2B5EF4-FFF2-40B4-BE49-F238E27FC236}">
                <a16:creationId xmlns:a16="http://schemas.microsoft.com/office/drawing/2014/main" id="{D3D025D0-922E-B143-AB5D-1D3359AD4FB3}"/>
              </a:ext>
            </a:extLst>
          </p:cNvPr>
          <p:cNvSpPr txBox="1">
            <a:spLocks noChangeArrowheads="1"/>
          </p:cNvSpPr>
          <p:nvPr/>
        </p:nvSpPr>
        <p:spPr bwMode="auto">
          <a:xfrm>
            <a:off x="228600" y="57150"/>
            <a:ext cx="8686800" cy="365760"/>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Part 4: </a:t>
            </a:r>
            <a:r>
              <a:rPr lang="en-US" b="1">
                <a:solidFill>
                  <a:srgbClr val="892034"/>
                </a:solidFill>
              </a:rPr>
              <a:t>Examine Variable </a:t>
            </a:r>
            <a:r>
              <a:rPr lang="en-US" b="1" dirty="0">
                <a:solidFill>
                  <a:srgbClr val="892034"/>
                </a:solidFill>
              </a:rPr>
              <a:t>V</a:t>
            </a:r>
            <a:r>
              <a:rPr lang="en-US" b="1">
                <a:solidFill>
                  <a:srgbClr val="892034"/>
                </a:solidFill>
              </a:rPr>
              <a:t>alues </a:t>
            </a:r>
            <a:r>
              <a:rPr lang="en-US" b="1" dirty="0">
                <a:solidFill>
                  <a:srgbClr val="892034"/>
                </a:solidFill>
              </a:rPr>
              <a:t>in a Complex Program</a:t>
            </a:r>
          </a:p>
        </p:txBody>
      </p:sp>
      <p:sp>
        <p:nvSpPr>
          <p:cNvPr id="3" name="Rectangle 2">
            <a:extLst>
              <a:ext uri="{FF2B5EF4-FFF2-40B4-BE49-F238E27FC236}">
                <a16:creationId xmlns:a16="http://schemas.microsoft.com/office/drawing/2014/main" id="{161778E8-8596-488D-BF2C-90759B9C73ED}"/>
              </a:ext>
            </a:extLst>
          </p:cNvPr>
          <p:cNvSpPr/>
          <p:nvPr/>
        </p:nvSpPr>
        <p:spPr>
          <a:xfrm>
            <a:off x="228600" y="614540"/>
            <a:ext cx="4253717" cy="4339650"/>
          </a:xfrm>
          <a:prstGeom prst="rect">
            <a:avLst/>
          </a:prstGeom>
        </p:spPr>
        <p:txBody>
          <a:bodyPr wrap="square" lIns="0" tIns="0" rIns="0" bIns="0">
            <a:spAutoFit/>
          </a:bodyPr>
          <a:lstStyle/>
          <a:p>
            <a:pPr marL="165100" indent="-165100">
              <a:spcBef>
                <a:spcPts val="0"/>
              </a:spcBef>
              <a:spcAft>
                <a:spcPts val="1200"/>
              </a:spcAft>
              <a:buFont typeface="Arial" panose="020B0604020202020204" pitchFamily="34" charset="0"/>
              <a:buChar char="•"/>
            </a:pPr>
            <a:r>
              <a:rPr lang="en-US" sz="1600" b="1" dirty="0"/>
              <a:t>You can observe a local or multiple local variables’ values and type in the debugging window.</a:t>
            </a:r>
          </a:p>
          <a:p>
            <a:pPr marL="165100" indent="-165100">
              <a:spcBef>
                <a:spcPts val="0"/>
              </a:spcBef>
              <a:spcAft>
                <a:spcPts val="1200"/>
              </a:spcAft>
              <a:buFont typeface="Arial" panose="020B0604020202020204" pitchFamily="34" charset="0"/>
              <a:buChar char="•"/>
            </a:pPr>
            <a:r>
              <a:rPr lang="en-US" sz="1600" b="1" dirty="0"/>
              <a:t>After the breakpoint at line 21 in myfuncts_00.cc source file is invoked, you can observe the value of variable called </a:t>
            </a:r>
            <a:r>
              <a:rPr lang="en-US" sz="1600" b="1" dirty="0" err="1"/>
              <a:t>value_a</a:t>
            </a:r>
            <a:r>
              <a:rPr lang="en-US" sz="1600" b="1" dirty="0"/>
              <a:t>, which is 27. </a:t>
            </a:r>
          </a:p>
          <a:p>
            <a:pPr marL="165100" indent="-165100">
              <a:spcBef>
                <a:spcPts val="0"/>
              </a:spcBef>
              <a:spcAft>
                <a:spcPts val="1200"/>
              </a:spcAft>
              <a:buFont typeface="Arial" panose="020B0604020202020204" pitchFamily="34" charset="0"/>
              <a:buChar char="•"/>
            </a:pPr>
            <a:r>
              <a:rPr lang="en-US" sz="1600" b="1" dirty="0"/>
              <a:t>This variable only exists within the function called </a:t>
            </a:r>
            <a:r>
              <a:rPr lang="en-US" sz="1600" b="1" dirty="0" err="1"/>
              <a:t>set_value_long</a:t>
            </a:r>
            <a:r>
              <a:rPr lang="en-US" sz="1600" b="1" dirty="0"/>
              <a:t>. </a:t>
            </a:r>
          </a:p>
          <a:p>
            <a:pPr marL="165100" indent="-165100">
              <a:spcBef>
                <a:spcPts val="0"/>
              </a:spcBef>
              <a:spcAft>
                <a:spcPts val="1200"/>
              </a:spcAft>
              <a:buFont typeface="Arial" panose="020B0604020202020204" pitchFamily="34" charset="0"/>
              <a:buChar char="•"/>
            </a:pPr>
            <a:r>
              <a:rPr lang="en-US" sz="1600" b="1" dirty="0"/>
              <a:t>If you continue the program to the next breakpoint at line 35 in myfuncts_01.cc, you can observe the value of variables called value1_a and value2_a. </a:t>
            </a:r>
          </a:p>
          <a:p>
            <a:pPr marL="165100" indent="-165100">
              <a:spcBef>
                <a:spcPts val="0"/>
              </a:spcBef>
              <a:spcAft>
                <a:spcPts val="1200"/>
              </a:spcAft>
              <a:buFont typeface="Arial" panose="020B0604020202020204" pitchFamily="34" charset="0"/>
              <a:buChar char="•"/>
            </a:pPr>
            <a:r>
              <a:rPr lang="en-US" sz="1600" b="1" dirty="0"/>
              <a:t>These variables only exist within the function called </a:t>
            </a:r>
            <a:r>
              <a:rPr lang="en-US" sz="1600" b="1" dirty="0" err="1"/>
              <a:t>set_value_long</a:t>
            </a:r>
            <a:r>
              <a:rPr lang="en-US" sz="1600" b="1" dirty="0"/>
              <a:t>.     </a:t>
            </a:r>
            <a:r>
              <a:rPr lang="en-US" sz="1800" b="1" dirty="0"/>
              <a:t>    </a:t>
            </a:r>
          </a:p>
        </p:txBody>
      </p:sp>
      <p:cxnSp>
        <p:nvCxnSpPr>
          <p:cNvPr id="12" name="Straight Connector 11">
            <a:extLst>
              <a:ext uri="{FF2B5EF4-FFF2-40B4-BE49-F238E27FC236}">
                <a16:creationId xmlns:a16="http://schemas.microsoft.com/office/drawing/2014/main" id="{09411DCB-EE6D-4670-BEC7-70F67D48CD81}"/>
              </a:ext>
            </a:extLst>
          </p:cNvPr>
          <p:cNvCxnSpPr>
            <a:cxnSpLocks/>
            <a:endCxn id="14" idx="1"/>
          </p:cNvCxnSpPr>
          <p:nvPr/>
        </p:nvCxnSpPr>
        <p:spPr>
          <a:xfrm>
            <a:off x="4718794" y="4730315"/>
            <a:ext cx="1425323" cy="100628"/>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3273D5F-08DB-4036-8999-9B1B92B4DFB7}"/>
              </a:ext>
            </a:extLst>
          </p:cNvPr>
          <p:cNvSpPr/>
          <p:nvPr/>
        </p:nvSpPr>
        <p:spPr>
          <a:xfrm>
            <a:off x="6144117" y="4674713"/>
            <a:ext cx="1807187" cy="312460"/>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7610618-929C-474D-B00F-92BE9D75F19F}"/>
              </a:ext>
            </a:extLst>
          </p:cNvPr>
          <p:cNvSpPr/>
          <p:nvPr/>
        </p:nvSpPr>
        <p:spPr>
          <a:xfrm>
            <a:off x="6144117" y="2113705"/>
            <a:ext cx="1714421" cy="139165"/>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46E79C94-19F3-4A9A-AF65-23735EE1812C}"/>
              </a:ext>
            </a:extLst>
          </p:cNvPr>
          <p:cNvCxnSpPr>
            <a:cxnSpLocks/>
            <a:endCxn id="13" idx="1"/>
          </p:cNvCxnSpPr>
          <p:nvPr/>
        </p:nvCxnSpPr>
        <p:spPr>
          <a:xfrm>
            <a:off x="4147930" y="2113705"/>
            <a:ext cx="1996187" cy="69583"/>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2253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141C95C-C2AA-4345-8FAF-5E638807C6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6418" y="3561689"/>
            <a:ext cx="4234058" cy="2959288"/>
          </a:xfrm>
          <a:prstGeom prst="rect">
            <a:avLst/>
          </a:prstGeom>
        </p:spPr>
      </p:pic>
      <p:pic>
        <p:nvPicPr>
          <p:cNvPr id="5" name="Picture 4">
            <a:extLst>
              <a:ext uri="{FF2B5EF4-FFF2-40B4-BE49-F238E27FC236}">
                <a16:creationId xmlns:a16="http://schemas.microsoft.com/office/drawing/2014/main" id="{381BFFBE-D922-B042-AAC8-F8F69C784C5A}"/>
              </a:ext>
            </a:extLst>
          </p:cNvPr>
          <p:cNvPicPr>
            <a:picLocks noChangeAspect="1"/>
          </p:cNvPicPr>
          <p:nvPr/>
        </p:nvPicPr>
        <p:blipFill rotWithShape="1">
          <a:blip r:embed="rId3">
            <a:extLst>
              <a:ext uri="{28A0092B-C50C-407E-A947-70E740481C1C}">
                <a14:useLocalDpi xmlns:a14="http://schemas.microsoft.com/office/drawing/2010/main" val="0"/>
              </a:ext>
            </a:extLst>
          </a:blip>
          <a:srcRect l="376" t="526" r="637" b="841"/>
          <a:stretch/>
        </p:blipFill>
        <p:spPr>
          <a:xfrm>
            <a:off x="4546418" y="519988"/>
            <a:ext cx="4234058" cy="2944623"/>
          </a:xfrm>
          <a:prstGeom prst="rect">
            <a:avLst/>
          </a:prstGeom>
        </p:spPr>
      </p:pic>
      <p:sp>
        <p:nvSpPr>
          <p:cNvPr id="2" name="Text Box 10">
            <a:extLst>
              <a:ext uri="{FF2B5EF4-FFF2-40B4-BE49-F238E27FC236}">
                <a16:creationId xmlns:a16="http://schemas.microsoft.com/office/drawing/2014/main" id="{D3D025D0-922E-B143-AB5D-1D3359AD4FB3}"/>
              </a:ext>
            </a:extLst>
          </p:cNvPr>
          <p:cNvSpPr txBox="1">
            <a:spLocks noChangeArrowheads="1"/>
          </p:cNvSpPr>
          <p:nvPr/>
        </p:nvSpPr>
        <p:spPr bwMode="auto">
          <a:xfrm>
            <a:off x="228600" y="57150"/>
            <a:ext cx="8686800" cy="365760"/>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Part 4: </a:t>
            </a:r>
            <a:r>
              <a:rPr lang="en-US" b="1" dirty="0">
                <a:solidFill>
                  <a:srgbClr val="892034"/>
                </a:solidFill>
              </a:rPr>
              <a:t>Command line arguments</a:t>
            </a:r>
          </a:p>
        </p:txBody>
      </p:sp>
      <p:sp>
        <p:nvSpPr>
          <p:cNvPr id="3" name="Rectangle 2">
            <a:extLst>
              <a:ext uri="{FF2B5EF4-FFF2-40B4-BE49-F238E27FC236}">
                <a16:creationId xmlns:a16="http://schemas.microsoft.com/office/drawing/2014/main" id="{161778E8-8596-488D-BF2C-90759B9C73ED}"/>
              </a:ext>
            </a:extLst>
          </p:cNvPr>
          <p:cNvSpPr/>
          <p:nvPr/>
        </p:nvSpPr>
        <p:spPr>
          <a:xfrm>
            <a:off x="228600" y="614540"/>
            <a:ext cx="4253717" cy="5924699"/>
          </a:xfrm>
          <a:prstGeom prst="rect">
            <a:avLst/>
          </a:prstGeom>
        </p:spPr>
        <p:txBody>
          <a:bodyPr wrap="square" lIns="0" tIns="0" rIns="0" bIns="0">
            <a:spAutoFit/>
          </a:bodyPr>
          <a:lstStyle/>
          <a:p>
            <a:pPr marL="165100" indent="-165100">
              <a:spcAft>
                <a:spcPts val="600"/>
              </a:spcAft>
              <a:buFont typeface="Arial" panose="020B0604020202020204" pitchFamily="34" charset="0"/>
            </a:pPr>
            <a:r>
              <a:rPr lang="en-US" sz="1600" b="1" dirty="0"/>
              <a:t>To run a program that reads in and prints out the content of a file:</a:t>
            </a:r>
          </a:p>
          <a:p>
            <a:pPr indent="-177800">
              <a:spcAft>
                <a:spcPts val="1200"/>
              </a:spcAft>
              <a:buFont typeface="Wingdings" pitchFamily="2" charset="2"/>
              <a:buChar char="§"/>
            </a:pPr>
            <a:r>
              <a:rPr lang="en-US" sz="1600" b="1" dirty="0"/>
              <a:t>Navigate into the /data/courses/ece_1111/current/labs/03 directory and then copy </a:t>
            </a:r>
            <a:r>
              <a:rPr lang="en-US" sz="1600" b="1" dirty="0" err="1"/>
              <a:t>myprog.cc</a:t>
            </a:r>
            <a:r>
              <a:rPr lang="en-US" sz="1600" b="1" dirty="0"/>
              <a:t> to your ece_1111 directory. If you have your own code, that is fine since this is just an example.</a:t>
            </a:r>
          </a:p>
          <a:p>
            <a:pPr indent="-177800">
              <a:spcAft>
                <a:spcPts val="1200"/>
              </a:spcAft>
              <a:buFont typeface="Wingdings" pitchFamily="2" charset="2"/>
              <a:buChar char="§"/>
            </a:pPr>
            <a:r>
              <a:rPr lang="en-US" sz="1600" b="1" dirty="0"/>
              <a:t>Open up </a:t>
            </a:r>
            <a:r>
              <a:rPr lang="en-US" sz="1600" b="1" dirty="0" err="1"/>
              <a:t>myprog.cc</a:t>
            </a:r>
            <a:endParaRPr lang="en-US" sz="1600" b="1" dirty="0"/>
          </a:p>
          <a:p>
            <a:pPr indent="-177800">
              <a:spcAft>
                <a:spcPts val="1200"/>
              </a:spcAft>
              <a:buFont typeface="Wingdings" pitchFamily="2" charset="2"/>
              <a:buChar char="§"/>
            </a:pPr>
            <a:r>
              <a:rPr lang="en-US" sz="1600" b="1" dirty="0"/>
              <a:t>Execute the runner file </a:t>
            </a:r>
            <a:r>
              <a:rPr lang="en-US" sz="1600" b="1" dirty="0" err="1"/>
              <a:t>Ece_cpp</a:t>
            </a:r>
            <a:r>
              <a:rPr lang="en-US" sz="1600" b="1" dirty="0"/>
              <a:t> (refer to slide 10 if you do not know how to do this)</a:t>
            </a:r>
          </a:p>
          <a:p>
            <a:pPr indent="-177800">
              <a:spcAft>
                <a:spcPts val="1200"/>
              </a:spcAft>
              <a:buFont typeface="Wingdings" pitchFamily="2" charset="2"/>
              <a:buChar char="§"/>
            </a:pPr>
            <a:r>
              <a:rPr lang="en-US" sz="1600" b="1" dirty="0"/>
              <a:t>Run </a:t>
            </a:r>
            <a:r>
              <a:rPr lang="en-US" sz="1600" b="1" dirty="0" err="1"/>
              <a:t>myprog.exe</a:t>
            </a:r>
            <a:r>
              <a:rPr lang="en-US" sz="1600" b="1" dirty="0"/>
              <a:t> by right clicking and select Run. </a:t>
            </a:r>
          </a:p>
          <a:p>
            <a:pPr indent="-177800">
              <a:spcAft>
                <a:spcPts val="1200"/>
              </a:spcAft>
              <a:buFont typeface="Wingdings" pitchFamily="2" charset="2"/>
              <a:buChar char="§"/>
            </a:pPr>
            <a:r>
              <a:rPr lang="en-US" sz="1600" b="1" dirty="0"/>
              <a:t>You should see this output. It means that it needs to have a filename as a command line argument.</a:t>
            </a:r>
          </a:p>
          <a:p>
            <a:pPr indent="-177800">
              <a:spcAft>
                <a:spcPts val="1200"/>
              </a:spcAft>
              <a:buFont typeface="Wingdings" pitchFamily="2" charset="2"/>
              <a:buChar char="§"/>
            </a:pPr>
            <a:r>
              <a:rPr lang="en-US" sz="1600" b="1" dirty="0"/>
              <a:t>Type in the filename and select the Run button again.</a:t>
            </a:r>
          </a:p>
          <a:p>
            <a:pPr indent="-177800">
              <a:spcAft>
                <a:spcPts val="1200"/>
              </a:spcAft>
              <a:buFont typeface="Wingdings" pitchFamily="2" charset="2"/>
              <a:buChar char="§"/>
            </a:pPr>
            <a:r>
              <a:rPr lang="en-US" sz="1600" b="1" dirty="0"/>
              <a:t>You should see the content of the file that you pass as a command line argument in.</a:t>
            </a:r>
          </a:p>
        </p:txBody>
      </p:sp>
      <p:cxnSp>
        <p:nvCxnSpPr>
          <p:cNvPr id="12" name="Straight Connector 11">
            <a:extLst>
              <a:ext uri="{FF2B5EF4-FFF2-40B4-BE49-F238E27FC236}">
                <a16:creationId xmlns:a16="http://schemas.microsoft.com/office/drawing/2014/main" id="{09411DCB-EE6D-4670-BEC7-70F67D48CD81}"/>
              </a:ext>
            </a:extLst>
          </p:cNvPr>
          <p:cNvCxnSpPr>
            <a:cxnSpLocks/>
          </p:cNvCxnSpPr>
          <p:nvPr/>
        </p:nvCxnSpPr>
        <p:spPr>
          <a:xfrm flipV="1">
            <a:off x="4027251" y="6011694"/>
            <a:ext cx="455066" cy="1"/>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3273D5F-08DB-4036-8999-9B1B92B4DFB7}"/>
              </a:ext>
            </a:extLst>
          </p:cNvPr>
          <p:cNvSpPr/>
          <p:nvPr/>
        </p:nvSpPr>
        <p:spPr>
          <a:xfrm>
            <a:off x="4546418" y="5969331"/>
            <a:ext cx="1153991" cy="551646"/>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7610618-929C-474D-B00F-92BE9D75F19F}"/>
              </a:ext>
            </a:extLst>
          </p:cNvPr>
          <p:cNvSpPr/>
          <p:nvPr/>
        </p:nvSpPr>
        <p:spPr>
          <a:xfrm>
            <a:off x="4546418" y="2928301"/>
            <a:ext cx="2188435" cy="408867"/>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46E79C94-19F3-4A9A-AF65-23735EE1812C}"/>
              </a:ext>
            </a:extLst>
          </p:cNvPr>
          <p:cNvCxnSpPr>
            <a:cxnSpLocks/>
          </p:cNvCxnSpPr>
          <p:nvPr/>
        </p:nvCxnSpPr>
        <p:spPr>
          <a:xfrm flipV="1">
            <a:off x="4202349" y="3337168"/>
            <a:ext cx="344069" cy="1074697"/>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358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D3D025D0-922E-B143-AB5D-1D3359AD4FB3}"/>
              </a:ext>
            </a:extLst>
          </p:cNvPr>
          <p:cNvSpPr txBox="1">
            <a:spLocks noChangeArrowheads="1"/>
          </p:cNvSpPr>
          <p:nvPr/>
        </p:nvSpPr>
        <p:spPr bwMode="auto">
          <a:xfrm>
            <a:off x="228600" y="57150"/>
            <a:ext cx="8686800"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Part 1: </a:t>
            </a:r>
            <a:r>
              <a:rPr lang="en-US" b="1" dirty="0">
                <a:solidFill>
                  <a:srgbClr val="892034"/>
                </a:solidFill>
              </a:rPr>
              <a:t>Copy Sample Code to Your Account</a:t>
            </a:r>
          </a:p>
        </p:txBody>
      </p:sp>
      <p:sp>
        <p:nvSpPr>
          <p:cNvPr id="3" name="Rectangle 2">
            <a:extLst>
              <a:ext uri="{FF2B5EF4-FFF2-40B4-BE49-F238E27FC236}">
                <a16:creationId xmlns:a16="http://schemas.microsoft.com/office/drawing/2014/main" id="{BC17BCD1-3401-4406-B94A-D8171B525DF4}"/>
              </a:ext>
            </a:extLst>
          </p:cNvPr>
          <p:cNvSpPr/>
          <p:nvPr/>
        </p:nvSpPr>
        <p:spPr>
          <a:xfrm>
            <a:off x="228600" y="707929"/>
            <a:ext cx="8686800" cy="5155257"/>
          </a:xfrm>
          <a:prstGeom prst="rect">
            <a:avLst/>
          </a:prstGeom>
        </p:spPr>
        <p:txBody>
          <a:bodyPr wrap="square" lIns="0" tIns="0" rIns="0" bIns="0">
            <a:spAutoFit/>
          </a:bodyPr>
          <a:lstStyle/>
          <a:p>
            <a:pPr marL="165100" indent="-165100">
              <a:spcAft>
                <a:spcPts val="600"/>
              </a:spcAft>
              <a:buFont typeface="Arial" panose="020B0604020202020204" pitchFamily="34" charset="0"/>
              <a:buChar char="•"/>
            </a:pPr>
            <a:r>
              <a:rPr lang="en-US" sz="1800" b="1" dirty="0"/>
              <a:t>The sample source code that we will use in this example is located here:</a:t>
            </a:r>
          </a:p>
          <a:p>
            <a:pPr marL="342900">
              <a:spcAft>
                <a:spcPts val="0"/>
              </a:spcAft>
            </a:pPr>
            <a:r>
              <a:rPr lang="en-US" sz="1800" b="1" dirty="0"/>
              <a:t>/data/courses/ece_1111/current/lectures/lectures_01</a:t>
            </a:r>
          </a:p>
          <a:p>
            <a:pPr marL="165100" indent="-165100">
              <a:spcBef>
                <a:spcPts val="1200"/>
              </a:spcBef>
              <a:spcAft>
                <a:spcPts val="600"/>
              </a:spcAft>
              <a:buFont typeface="Arial" panose="020B0604020202020204" pitchFamily="34" charset="0"/>
              <a:buChar char="•"/>
            </a:pPr>
            <a:r>
              <a:rPr lang="en-US" sz="1800" b="1" dirty="0"/>
              <a:t>From your home directory, run the following commands:</a:t>
            </a:r>
          </a:p>
          <a:p>
            <a:pPr marL="461963" indent="-223838">
              <a:spcAft>
                <a:spcPts val="0"/>
              </a:spcAft>
            </a:pPr>
            <a:r>
              <a:rPr lang="en-US" sz="1800" b="1" dirty="0"/>
              <a:t>cd</a:t>
            </a:r>
          </a:p>
          <a:p>
            <a:pPr marL="461963" indent="-223838">
              <a:spcAft>
                <a:spcPts val="0"/>
              </a:spcAft>
            </a:pPr>
            <a:r>
              <a:rPr lang="en-US" sz="1800" b="1" dirty="0" err="1"/>
              <a:t>cp</a:t>
            </a:r>
            <a:r>
              <a:rPr lang="en-US" sz="1800" b="1" dirty="0"/>
              <a:t> -r /data/courses/ece_1111/current/lectures/lectures_01 ece_1111/</a:t>
            </a:r>
          </a:p>
          <a:p>
            <a:pPr marL="165100" indent="-165100">
              <a:spcBef>
                <a:spcPts val="1200"/>
              </a:spcBef>
              <a:spcAft>
                <a:spcPts val="600"/>
              </a:spcAft>
              <a:buFont typeface="Arial" panose="020B0604020202020204" pitchFamily="34" charset="0"/>
              <a:buChar char="•"/>
            </a:pPr>
            <a:r>
              <a:rPr lang="en-US" sz="1800" b="1" dirty="0"/>
              <a:t>A more interesting and useful way to do this is to use the rsync command:</a:t>
            </a:r>
          </a:p>
          <a:p>
            <a:pPr marL="342900" indent="-171450">
              <a:spcAft>
                <a:spcPts val="600"/>
              </a:spcAft>
              <a:buFont typeface="Wingdings" pitchFamily="2" charset="2"/>
              <a:buChar char="§"/>
            </a:pPr>
            <a:r>
              <a:rPr lang="en-US" sz="1800" b="1" dirty="0"/>
              <a:t>Copy the labs to your directory using the following command:</a:t>
            </a:r>
          </a:p>
          <a:p>
            <a:pPr marL="635000" indent="-173038">
              <a:spcAft>
                <a:spcPts val="0"/>
              </a:spcAft>
            </a:pPr>
            <a:r>
              <a:rPr lang="en-US" sz="1800" b="1" dirty="0"/>
              <a:t>rsync –</a:t>
            </a:r>
            <a:r>
              <a:rPr lang="en-US" sz="1800" b="1" dirty="0" err="1"/>
              <a:t>auxv</a:t>
            </a:r>
            <a:r>
              <a:rPr lang="en-US" sz="1800" b="1" dirty="0"/>
              <a:t> /data/courses/ece_1111/current/labs ece_1111/</a:t>
            </a:r>
          </a:p>
          <a:p>
            <a:pPr marL="342900" indent="-171450">
              <a:spcBef>
                <a:spcPts val="600"/>
              </a:spcBef>
              <a:spcAft>
                <a:spcPts val="600"/>
              </a:spcAft>
              <a:buFont typeface="Wingdings" pitchFamily="2" charset="2"/>
              <a:buChar char="§"/>
            </a:pPr>
            <a:r>
              <a:rPr lang="en-US" sz="1800" b="1" dirty="0"/>
              <a:t>This command will copy only the files that you have not previously copied or any files that have been updated since your last copy.</a:t>
            </a:r>
          </a:p>
          <a:p>
            <a:pPr marL="342900" indent="-171450">
              <a:spcAft>
                <a:spcPts val="600"/>
              </a:spcAft>
              <a:buFont typeface="Wingdings" pitchFamily="2" charset="2"/>
              <a:buChar char="§"/>
            </a:pPr>
            <a:r>
              <a:rPr lang="en-US" sz="1800" b="1" dirty="0"/>
              <a:t>For example, if you repeat this command a second time, nothing will be copied since there are no new or missing files to be copied.</a:t>
            </a:r>
          </a:p>
          <a:p>
            <a:pPr marL="342900" indent="-171450">
              <a:spcAft>
                <a:spcPts val="600"/>
              </a:spcAft>
              <a:buFont typeface="Wingdings" pitchFamily="2" charset="2"/>
              <a:buChar char="§"/>
            </a:pPr>
            <a:r>
              <a:rPr lang="en-US" sz="1800" b="1" dirty="0"/>
              <a:t>We will use rsync repeatedly during the semester to copy files and data.</a:t>
            </a:r>
          </a:p>
          <a:p>
            <a:pPr marL="342900" indent="-171450">
              <a:spcAft>
                <a:spcPts val="600"/>
              </a:spcAft>
              <a:buFont typeface="Wingdings" pitchFamily="2" charset="2"/>
              <a:buChar char="§"/>
            </a:pPr>
            <a:r>
              <a:rPr lang="en-US" sz="1800" b="1" dirty="0"/>
              <a:t>You can also use this command to back up your computer.</a:t>
            </a:r>
          </a:p>
          <a:p>
            <a:pPr marL="165100" indent="-165100">
              <a:spcAft>
                <a:spcPts val="1200"/>
              </a:spcAft>
              <a:buFont typeface="Arial" panose="020B0604020202020204" pitchFamily="34" charset="0"/>
              <a:buChar char="•"/>
            </a:pPr>
            <a:endParaRPr lang="en-US" sz="1800" b="1" dirty="0"/>
          </a:p>
        </p:txBody>
      </p:sp>
    </p:spTree>
    <p:extLst>
      <p:ext uri="{BB962C8B-B14F-4D97-AF65-F5344CB8AC3E}">
        <p14:creationId xmlns:p14="http://schemas.microsoft.com/office/powerpoint/2010/main" val="2250597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4A2AB74-314C-4AA8-8AA1-5915A2E2F0BB}"/>
              </a:ext>
            </a:extLst>
          </p:cNvPr>
          <p:cNvPicPr>
            <a:picLocks noChangeAspect="1"/>
          </p:cNvPicPr>
          <p:nvPr/>
        </p:nvPicPr>
        <p:blipFill>
          <a:blip r:embed="rId2"/>
          <a:stretch>
            <a:fillRect/>
          </a:stretch>
        </p:blipFill>
        <p:spPr>
          <a:xfrm>
            <a:off x="4691342" y="4881990"/>
            <a:ext cx="4312276" cy="1819570"/>
          </a:xfrm>
          <a:prstGeom prst="rect">
            <a:avLst/>
          </a:prstGeom>
        </p:spPr>
      </p:pic>
      <p:pic>
        <p:nvPicPr>
          <p:cNvPr id="10" name="Picture 9">
            <a:extLst>
              <a:ext uri="{FF2B5EF4-FFF2-40B4-BE49-F238E27FC236}">
                <a16:creationId xmlns:a16="http://schemas.microsoft.com/office/drawing/2014/main" id="{76F2A14D-D63A-4774-9AB8-764E22FAF6FB}"/>
              </a:ext>
            </a:extLst>
          </p:cNvPr>
          <p:cNvPicPr>
            <a:picLocks noChangeAspect="1"/>
          </p:cNvPicPr>
          <p:nvPr/>
        </p:nvPicPr>
        <p:blipFill>
          <a:blip r:embed="rId3"/>
          <a:stretch>
            <a:fillRect/>
          </a:stretch>
        </p:blipFill>
        <p:spPr>
          <a:xfrm>
            <a:off x="4572000" y="666799"/>
            <a:ext cx="4343399" cy="2015896"/>
          </a:xfrm>
          <a:prstGeom prst="rect">
            <a:avLst/>
          </a:prstGeom>
        </p:spPr>
      </p:pic>
      <p:sp>
        <p:nvSpPr>
          <p:cNvPr id="2" name="Text Box 10">
            <a:extLst>
              <a:ext uri="{FF2B5EF4-FFF2-40B4-BE49-F238E27FC236}">
                <a16:creationId xmlns:a16="http://schemas.microsoft.com/office/drawing/2014/main" id="{D3D025D0-922E-B143-AB5D-1D3359AD4FB3}"/>
              </a:ext>
            </a:extLst>
          </p:cNvPr>
          <p:cNvSpPr txBox="1">
            <a:spLocks noChangeArrowheads="1"/>
          </p:cNvSpPr>
          <p:nvPr/>
        </p:nvSpPr>
        <p:spPr bwMode="auto">
          <a:xfrm>
            <a:off x="228600" y="57150"/>
            <a:ext cx="8686800"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Part 1: </a:t>
            </a:r>
            <a:r>
              <a:rPr lang="en-US" b="1" dirty="0">
                <a:solidFill>
                  <a:srgbClr val="892034"/>
                </a:solidFill>
              </a:rPr>
              <a:t>Load Sample Code into the IDE</a:t>
            </a:r>
          </a:p>
        </p:txBody>
      </p:sp>
      <p:sp>
        <p:nvSpPr>
          <p:cNvPr id="3" name="Rectangle 2">
            <a:extLst>
              <a:ext uri="{FF2B5EF4-FFF2-40B4-BE49-F238E27FC236}">
                <a16:creationId xmlns:a16="http://schemas.microsoft.com/office/drawing/2014/main" id="{BC17BCD1-3401-4406-B94A-D8171B525DF4}"/>
              </a:ext>
            </a:extLst>
          </p:cNvPr>
          <p:cNvSpPr/>
          <p:nvPr/>
        </p:nvSpPr>
        <p:spPr>
          <a:xfrm>
            <a:off x="228600" y="666799"/>
            <a:ext cx="4034866" cy="5878532"/>
          </a:xfrm>
          <a:prstGeom prst="rect">
            <a:avLst/>
          </a:prstGeom>
        </p:spPr>
        <p:txBody>
          <a:bodyPr wrap="square" lIns="0" tIns="0" rIns="0" bIns="0">
            <a:spAutoFit/>
          </a:bodyPr>
          <a:lstStyle/>
          <a:p>
            <a:pPr marL="165100" indent="-165100">
              <a:spcAft>
                <a:spcPts val="600"/>
              </a:spcAft>
              <a:buFont typeface="Arial" panose="020B0604020202020204" pitchFamily="34" charset="0"/>
              <a:buChar char="•"/>
            </a:pPr>
            <a:r>
              <a:rPr lang="en-US" sz="1800" b="1" dirty="0"/>
              <a:t>On the left hand side of the IDE, you will see your directory tree. </a:t>
            </a:r>
          </a:p>
          <a:p>
            <a:pPr marL="165100" indent="-165100">
              <a:spcAft>
                <a:spcPts val="600"/>
              </a:spcAft>
              <a:buFont typeface="Arial" panose="020B0604020202020204" pitchFamily="34" charset="0"/>
              <a:buChar char="•"/>
            </a:pPr>
            <a:r>
              <a:rPr lang="en-US" sz="1800" b="1" dirty="0"/>
              <a:t>The directories and files that you see here reside in your home directory ($HOME/ece_1111).</a:t>
            </a:r>
          </a:p>
          <a:p>
            <a:pPr marL="165100" indent="-165100">
              <a:spcAft>
                <a:spcPts val="600"/>
              </a:spcAft>
              <a:buFont typeface="Arial" panose="020B0604020202020204" pitchFamily="34" charset="0"/>
              <a:buChar char="•"/>
            </a:pPr>
            <a:r>
              <a:rPr lang="en-US" sz="1800" b="1" dirty="0"/>
              <a:t>To see your hidden files and directories, select the gear symbol:</a:t>
            </a:r>
          </a:p>
          <a:p>
            <a:pPr marL="342900" indent="-171450">
              <a:spcAft>
                <a:spcPts val="600"/>
              </a:spcAft>
              <a:buFont typeface="Wingdings" pitchFamily="2" charset="2"/>
              <a:buChar char="§"/>
            </a:pPr>
            <a:r>
              <a:rPr lang="en-US" sz="1800" b="1" dirty="0"/>
              <a:t>Select “Show Hidden Files” </a:t>
            </a:r>
          </a:p>
          <a:p>
            <a:pPr marL="165100" indent="-165100">
              <a:spcAft>
                <a:spcPts val="600"/>
              </a:spcAft>
              <a:buFont typeface="Arial" panose="020B0604020202020204" pitchFamily="34" charset="0"/>
              <a:buChar char="•"/>
            </a:pPr>
            <a:r>
              <a:rPr lang="en-US" sz="1800" b="1" dirty="0"/>
              <a:t>Load the file named “</a:t>
            </a:r>
            <a:r>
              <a:rPr lang="en-US" sz="1800" b="1" dirty="0" err="1"/>
              <a:t>myprog.cc</a:t>
            </a:r>
            <a:r>
              <a:rPr lang="en-US" sz="1800" b="1" dirty="0"/>
              <a:t>” from the directory named “lecture_01” into a window:</a:t>
            </a:r>
          </a:p>
          <a:p>
            <a:pPr marL="342900" indent="-171450">
              <a:spcAft>
                <a:spcPts val="600"/>
              </a:spcAft>
              <a:buFont typeface="Wingdings" pitchFamily="2" charset="2"/>
              <a:buChar char="§"/>
            </a:pPr>
            <a:r>
              <a:rPr lang="en-US" sz="1800" b="1" dirty="0"/>
              <a:t>Select lecture_01 ➔ </a:t>
            </a:r>
            <a:r>
              <a:rPr lang="en-US" sz="1800" b="1" dirty="0" err="1"/>
              <a:t>myprog.cc</a:t>
            </a:r>
            <a:endParaRPr lang="en-US" sz="1800" b="1" dirty="0"/>
          </a:p>
          <a:p>
            <a:pPr marL="165100" indent="-165100">
              <a:spcAft>
                <a:spcPts val="600"/>
              </a:spcAft>
              <a:buFont typeface="Arial" panose="020B0604020202020204" pitchFamily="34" charset="0"/>
              <a:buChar char="•"/>
            </a:pPr>
            <a:r>
              <a:rPr lang="en-US" sz="1800" b="1" dirty="0"/>
              <a:t>You can now browse, edit and run this program from your browser.</a:t>
            </a:r>
          </a:p>
          <a:p>
            <a:pPr marL="165100" indent="-165100">
              <a:spcAft>
                <a:spcPts val="600"/>
              </a:spcAft>
              <a:buFont typeface="Arial" panose="020B0604020202020204" pitchFamily="34" charset="0"/>
              <a:buChar char="•"/>
            </a:pPr>
            <a:r>
              <a:rPr lang="en-US" sz="1800" b="1" dirty="0"/>
              <a:t>The program you have loaded is a simple program that prints “hello world” to the screen.</a:t>
            </a:r>
          </a:p>
          <a:p>
            <a:pPr marL="165100" indent="-165100">
              <a:spcAft>
                <a:spcPts val="600"/>
              </a:spcAft>
              <a:buFont typeface="Arial" panose="020B0604020202020204" pitchFamily="34" charset="0"/>
              <a:buChar char="•"/>
            </a:pPr>
            <a:r>
              <a:rPr lang="en-US" sz="1800" b="1" dirty="0"/>
              <a:t>Type “ls –l” and “</a:t>
            </a:r>
            <a:r>
              <a:rPr lang="en-US" sz="1800" b="1" dirty="0" err="1"/>
              <a:t>pwd</a:t>
            </a:r>
            <a:r>
              <a:rPr lang="en-US" sz="1800" b="1" dirty="0"/>
              <a:t>” in the command window.</a:t>
            </a:r>
          </a:p>
        </p:txBody>
      </p:sp>
      <p:pic>
        <p:nvPicPr>
          <p:cNvPr id="5" name="Picture 4">
            <a:extLst>
              <a:ext uri="{FF2B5EF4-FFF2-40B4-BE49-F238E27FC236}">
                <a16:creationId xmlns:a16="http://schemas.microsoft.com/office/drawing/2014/main" id="{05CB68C6-7882-44A1-B5DF-5EBA84B094BB}"/>
              </a:ext>
            </a:extLst>
          </p:cNvPr>
          <p:cNvPicPr>
            <a:picLocks noChangeAspect="1"/>
          </p:cNvPicPr>
          <p:nvPr/>
        </p:nvPicPr>
        <p:blipFill>
          <a:blip r:embed="rId4"/>
          <a:stretch>
            <a:fillRect/>
          </a:stretch>
        </p:blipFill>
        <p:spPr>
          <a:xfrm>
            <a:off x="4571999" y="2869271"/>
            <a:ext cx="4343400" cy="2012718"/>
          </a:xfrm>
          <a:prstGeom prst="rect">
            <a:avLst/>
          </a:prstGeom>
        </p:spPr>
      </p:pic>
      <p:cxnSp>
        <p:nvCxnSpPr>
          <p:cNvPr id="6" name="Straight Connector 5">
            <a:extLst>
              <a:ext uri="{FF2B5EF4-FFF2-40B4-BE49-F238E27FC236}">
                <a16:creationId xmlns:a16="http://schemas.microsoft.com/office/drawing/2014/main" id="{5B0C3C75-1072-4E1B-89D7-974DD89F3B67}"/>
              </a:ext>
            </a:extLst>
          </p:cNvPr>
          <p:cNvCxnSpPr>
            <a:cxnSpLocks/>
            <a:endCxn id="11" idx="1"/>
          </p:cNvCxnSpPr>
          <p:nvPr/>
        </p:nvCxnSpPr>
        <p:spPr>
          <a:xfrm flipV="1">
            <a:off x="4296135" y="868568"/>
            <a:ext cx="855244" cy="1624429"/>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1C3EB1D-7D6C-4A07-9BAA-6648CAF895E0}"/>
              </a:ext>
            </a:extLst>
          </p:cNvPr>
          <p:cNvCxnSpPr>
            <a:cxnSpLocks/>
            <a:endCxn id="19" idx="1"/>
          </p:cNvCxnSpPr>
          <p:nvPr/>
        </p:nvCxnSpPr>
        <p:spPr>
          <a:xfrm flipV="1">
            <a:off x="3988904" y="3329520"/>
            <a:ext cx="437242" cy="752150"/>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A951EDD8-5F15-4B67-9DFE-00CE5F14E14E}"/>
              </a:ext>
            </a:extLst>
          </p:cNvPr>
          <p:cNvSpPr/>
          <p:nvPr/>
        </p:nvSpPr>
        <p:spPr>
          <a:xfrm>
            <a:off x="5151379" y="763884"/>
            <a:ext cx="348309" cy="209367"/>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FB7FE95C-7130-4B96-99CF-6E81CA2A7CB1}"/>
              </a:ext>
            </a:extLst>
          </p:cNvPr>
          <p:cNvCxnSpPr>
            <a:cxnSpLocks/>
            <a:endCxn id="17" idx="1"/>
          </p:cNvCxnSpPr>
          <p:nvPr/>
        </p:nvCxnSpPr>
        <p:spPr>
          <a:xfrm flipV="1">
            <a:off x="4094922" y="1355746"/>
            <a:ext cx="1054581" cy="1606290"/>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8535E88-113E-406D-9C86-9FF11A9A42FD}"/>
              </a:ext>
            </a:extLst>
          </p:cNvPr>
          <p:cNvSpPr/>
          <p:nvPr/>
        </p:nvSpPr>
        <p:spPr>
          <a:xfrm>
            <a:off x="5149503" y="1239339"/>
            <a:ext cx="900039" cy="232814"/>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68C368E-E4F8-4F93-87C4-B1F9DDE848DA}"/>
              </a:ext>
            </a:extLst>
          </p:cNvPr>
          <p:cNvSpPr/>
          <p:nvPr/>
        </p:nvSpPr>
        <p:spPr>
          <a:xfrm>
            <a:off x="4426146" y="3224990"/>
            <a:ext cx="1101522" cy="209060"/>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E03B3319-CCF2-FB4F-9EE0-05C363CF6D22}"/>
              </a:ext>
            </a:extLst>
          </p:cNvPr>
          <p:cNvCxnSpPr>
            <a:cxnSpLocks/>
            <a:endCxn id="26" idx="1"/>
          </p:cNvCxnSpPr>
          <p:nvPr/>
        </p:nvCxnSpPr>
        <p:spPr>
          <a:xfrm flipV="1">
            <a:off x="3631096" y="5923252"/>
            <a:ext cx="1060246" cy="220688"/>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A652B873-353E-6145-A4DD-D6556D43E33F}"/>
              </a:ext>
            </a:extLst>
          </p:cNvPr>
          <p:cNvSpPr/>
          <p:nvPr/>
        </p:nvSpPr>
        <p:spPr>
          <a:xfrm>
            <a:off x="4691342" y="5144943"/>
            <a:ext cx="4312276" cy="1556617"/>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529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84E4774-E28B-4B5C-9A06-A315EA13E1BB}"/>
              </a:ext>
            </a:extLst>
          </p:cNvPr>
          <p:cNvPicPr>
            <a:picLocks noChangeAspect="1"/>
          </p:cNvPicPr>
          <p:nvPr/>
        </p:nvPicPr>
        <p:blipFill>
          <a:blip r:embed="rId2"/>
          <a:stretch>
            <a:fillRect/>
          </a:stretch>
        </p:blipFill>
        <p:spPr>
          <a:xfrm>
            <a:off x="4572000" y="4540506"/>
            <a:ext cx="4343400" cy="2012718"/>
          </a:xfrm>
          <a:prstGeom prst="rect">
            <a:avLst/>
          </a:prstGeom>
        </p:spPr>
      </p:pic>
      <p:pic>
        <p:nvPicPr>
          <p:cNvPr id="13" name="Picture 12">
            <a:extLst>
              <a:ext uri="{FF2B5EF4-FFF2-40B4-BE49-F238E27FC236}">
                <a16:creationId xmlns:a16="http://schemas.microsoft.com/office/drawing/2014/main" id="{43F985AC-EE3B-4232-A7BA-13AFB642E9E6}"/>
              </a:ext>
            </a:extLst>
          </p:cNvPr>
          <p:cNvPicPr>
            <a:picLocks noChangeAspect="1"/>
          </p:cNvPicPr>
          <p:nvPr/>
        </p:nvPicPr>
        <p:blipFill>
          <a:blip r:embed="rId3"/>
          <a:stretch>
            <a:fillRect/>
          </a:stretch>
        </p:blipFill>
        <p:spPr>
          <a:xfrm>
            <a:off x="4579051" y="623933"/>
            <a:ext cx="4336349" cy="1625207"/>
          </a:xfrm>
          <a:prstGeom prst="rect">
            <a:avLst/>
          </a:prstGeom>
        </p:spPr>
      </p:pic>
      <p:sp>
        <p:nvSpPr>
          <p:cNvPr id="2" name="Text Box 10">
            <a:extLst>
              <a:ext uri="{FF2B5EF4-FFF2-40B4-BE49-F238E27FC236}">
                <a16:creationId xmlns:a16="http://schemas.microsoft.com/office/drawing/2014/main" id="{D3D025D0-922E-B143-AB5D-1D3359AD4FB3}"/>
              </a:ext>
            </a:extLst>
          </p:cNvPr>
          <p:cNvSpPr txBox="1">
            <a:spLocks noChangeArrowheads="1"/>
          </p:cNvSpPr>
          <p:nvPr/>
        </p:nvSpPr>
        <p:spPr bwMode="auto">
          <a:xfrm>
            <a:off x="228600" y="57150"/>
            <a:ext cx="8686800"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Part 1: </a:t>
            </a:r>
            <a:r>
              <a:rPr lang="en-US" b="1" dirty="0">
                <a:solidFill>
                  <a:srgbClr val="892034"/>
                </a:solidFill>
              </a:rPr>
              <a:t>Edit Code</a:t>
            </a:r>
          </a:p>
        </p:txBody>
      </p:sp>
      <p:sp>
        <p:nvSpPr>
          <p:cNvPr id="3" name="Rectangle 2">
            <a:extLst>
              <a:ext uri="{FF2B5EF4-FFF2-40B4-BE49-F238E27FC236}">
                <a16:creationId xmlns:a16="http://schemas.microsoft.com/office/drawing/2014/main" id="{161778E8-8596-488D-BF2C-90759B9C73ED}"/>
              </a:ext>
            </a:extLst>
          </p:cNvPr>
          <p:cNvSpPr/>
          <p:nvPr/>
        </p:nvSpPr>
        <p:spPr>
          <a:xfrm>
            <a:off x="228600" y="614541"/>
            <a:ext cx="4328383" cy="5924699"/>
          </a:xfrm>
          <a:prstGeom prst="rect">
            <a:avLst/>
          </a:prstGeom>
        </p:spPr>
        <p:txBody>
          <a:bodyPr wrap="square" lIns="0" tIns="0" rIns="0" bIns="0">
            <a:spAutoFit/>
          </a:bodyPr>
          <a:lstStyle/>
          <a:p>
            <a:pPr marL="171450" indent="-171450">
              <a:spcAft>
                <a:spcPts val="600"/>
              </a:spcAft>
              <a:buFont typeface="Arial" panose="020B0604020202020204" pitchFamily="34" charset="0"/>
              <a:buChar char="•"/>
            </a:pPr>
            <a:r>
              <a:rPr lang="en-US" sz="1800" b="1" dirty="0"/>
              <a:t>The IDE includes </a:t>
            </a:r>
            <a:r>
              <a:rPr lang="en-US" sz="1800" b="1" dirty="0">
                <a:hlinkClick r:id="rId4"/>
              </a:rPr>
              <a:t>Emacs </a:t>
            </a:r>
            <a:r>
              <a:rPr lang="en-US" sz="1800" b="1" dirty="0" err="1">
                <a:hlinkClick r:id="rId4"/>
              </a:rPr>
              <a:t>keybindings</a:t>
            </a:r>
            <a:endParaRPr lang="en-US" sz="1800" b="1" dirty="0"/>
          </a:p>
          <a:p>
            <a:pPr marL="171450" indent="-171450">
              <a:spcAft>
                <a:spcPts val="600"/>
              </a:spcAft>
              <a:buFont typeface="Arial" panose="020B0604020202020204" pitchFamily="34" charset="0"/>
              <a:buChar char="•"/>
            </a:pPr>
            <a:r>
              <a:rPr lang="en-US" sz="1800" b="1" dirty="0"/>
              <a:t>Open a new line at line 32 and type this line:</a:t>
            </a:r>
          </a:p>
          <a:p>
            <a:pPr marL="290513">
              <a:spcAft>
                <a:spcPts val="0"/>
              </a:spcAft>
            </a:pPr>
            <a:r>
              <a:rPr lang="en-US" sz="1800" b="1" dirty="0"/>
              <a:t>float x = 27.0;</a:t>
            </a:r>
          </a:p>
          <a:p>
            <a:pPr marL="171450" indent="-171450">
              <a:spcBef>
                <a:spcPts val="1200"/>
              </a:spcBef>
              <a:spcAft>
                <a:spcPts val="600"/>
              </a:spcAft>
              <a:buFont typeface="Arial" panose="020B0604020202020204" pitchFamily="34" charset="0"/>
              <a:buChar char="•"/>
            </a:pPr>
            <a:r>
              <a:rPr lang="en-US" sz="1800" b="1" dirty="0"/>
              <a:t>Then type these two lines after the second print statement:</a:t>
            </a:r>
          </a:p>
          <a:p>
            <a:pPr marL="290513">
              <a:spcAft>
                <a:spcPts val="0"/>
              </a:spcAft>
            </a:pPr>
            <a:r>
              <a:rPr lang="en-US" sz="1200" b="1" dirty="0" err="1">
                <a:latin typeface="Courier" pitchFamily="2" charset="0"/>
              </a:rPr>
              <a:t>fprintf</a:t>
            </a:r>
            <a:r>
              <a:rPr lang="en-US" sz="1200" b="1" dirty="0">
                <a:latin typeface="Courier" pitchFamily="2" charset="0"/>
              </a:rPr>
              <a:t>(stdout, “my name is Jane Doe\n”);</a:t>
            </a:r>
          </a:p>
          <a:p>
            <a:pPr marL="290513">
              <a:spcAft>
                <a:spcPts val="0"/>
              </a:spcAft>
            </a:pPr>
            <a:r>
              <a:rPr lang="en-US" sz="1200" b="1" dirty="0" err="1">
                <a:latin typeface="Courier" pitchFamily="2" charset="0"/>
              </a:rPr>
              <a:t>fprintf</a:t>
            </a:r>
            <a:r>
              <a:rPr lang="en-US" sz="1200" b="1" dirty="0">
                <a:latin typeface="Courier" pitchFamily="2" charset="0"/>
              </a:rPr>
              <a:t>(stdout, “x = %f\n”, x);</a:t>
            </a:r>
          </a:p>
          <a:p>
            <a:pPr marL="171450" indent="-171450">
              <a:spcBef>
                <a:spcPts val="1200"/>
              </a:spcBef>
              <a:spcAft>
                <a:spcPts val="0"/>
              </a:spcAft>
              <a:buFont typeface="Arial" panose="020B0604020202020204" pitchFamily="34" charset="0"/>
              <a:buChar char="•"/>
            </a:pPr>
            <a:r>
              <a:rPr lang="en-US" sz="1800" b="1" dirty="0"/>
              <a:t>The editor will automatically space/format your code and gives you options to autocomplete your function. These features are part of the reason programmers use IDEs. </a:t>
            </a:r>
          </a:p>
          <a:p>
            <a:pPr marL="171450" indent="-171450">
              <a:spcBef>
                <a:spcPts val="1200"/>
              </a:spcBef>
              <a:spcAft>
                <a:spcPts val="0"/>
              </a:spcAft>
              <a:buFont typeface="Arial" panose="020B0604020202020204" pitchFamily="34" charset="0"/>
              <a:buChar char="•"/>
            </a:pPr>
            <a:r>
              <a:rPr lang="en-US" sz="1800" b="1" dirty="0"/>
              <a:t>Select “File” ➔  “Save as” ➔ Type in “myprog_new.cc” for “Filename” </a:t>
            </a:r>
          </a:p>
          <a:p>
            <a:pPr marL="171450" indent="-171450">
              <a:spcBef>
                <a:spcPts val="1200"/>
              </a:spcBef>
              <a:spcAft>
                <a:spcPts val="0"/>
              </a:spcAft>
              <a:buFont typeface="Arial" panose="020B0604020202020204" pitchFamily="34" charset="0"/>
              <a:buChar char="•"/>
            </a:pPr>
            <a:r>
              <a:rPr lang="en-US" sz="1800" b="1" dirty="0"/>
              <a:t>Then right click on “myprog.cc” and select “Delete”. If you keep this file, the IDE will throw an error due to the way the compiler is configured. </a:t>
            </a:r>
          </a:p>
        </p:txBody>
      </p:sp>
      <p:sp>
        <p:nvSpPr>
          <p:cNvPr id="6" name="Rectangle 5">
            <a:extLst>
              <a:ext uri="{FF2B5EF4-FFF2-40B4-BE49-F238E27FC236}">
                <a16:creationId xmlns:a16="http://schemas.microsoft.com/office/drawing/2014/main" id="{32951CFA-33BB-4349-A093-DB49C2C81F3B}"/>
              </a:ext>
            </a:extLst>
          </p:cNvPr>
          <p:cNvSpPr/>
          <p:nvPr/>
        </p:nvSpPr>
        <p:spPr>
          <a:xfrm>
            <a:off x="5124148" y="1630730"/>
            <a:ext cx="2071782" cy="224573"/>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112108D3-B9EB-4E04-993E-0FBF585F99E2}"/>
              </a:ext>
            </a:extLst>
          </p:cNvPr>
          <p:cNvCxnSpPr>
            <a:cxnSpLocks/>
          </p:cNvCxnSpPr>
          <p:nvPr/>
        </p:nvCxnSpPr>
        <p:spPr>
          <a:xfrm flipV="1">
            <a:off x="2396775" y="1146899"/>
            <a:ext cx="2545330" cy="581571"/>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8D0118C-C7B0-4044-9CF9-3DC32F6821D5}"/>
              </a:ext>
            </a:extLst>
          </p:cNvPr>
          <p:cNvCxnSpPr>
            <a:cxnSpLocks/>
          </p:cNvCxnSpPr>
          <p:nvPr/>
        </p:nvCxnSpPr>
        <p:spPr>
          <a:xfrm flipV="1">
            <a:off x="4200939" y="1761642"/>
            <a:ext cx="960537" cy="979482"/>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DB2D8B15-95A9-49ED-BB4F-4D6117123EF0}"/>
              </a:ext>
            </a:extLst>
          </p:cNvPr>
          <p:cNvSpPr/>
          <p:nvPr/>
        </p:nvSpPr>
        <p:spPr>
          <a:xfrm>
            <a:off x="4956205" y="980398"/>
            <a:ext cx="996273" cy="206874"/>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4F3FBD70-05AA-42EE-8889-064C9BBC5E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9051" y="2390200"/>
            <a:ext cx="4336349" cy="2006276"/>
          </a:xfrm>
          <a:prstGeom prst="rect">
            <a:avLst/>
          </a:prstGeom>
        </p:spPr>
      </p:pic>
      <p:sp>
        <p:nvSpPr>
          <p:cNvPr id="26" name="Rectangle 25">
            <a:extLst>
              <a:ext uri="{FF2B5EF4-FFF2-40B4-BE49-F238E27FC236}">
                <a16:creationId xmlns:a16="http://schemas.microsoft.com/office/drawing/2014/main" id="{CD6A0583-91F4-48AF-836E-A840A7F8BF16}"/>
              </a:ext>
            </a:extLst>
          </p:cNvPr>
          <p:cNvSpPr/>
          <p:nvPr/>
        </p:nvSpPr>
        <p:spPr>
          <a:xfrm>
            <a:off x="5357535" y="2929839"/>
            <a:ext cx="1189887" cy="511410"/>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042FDBB1-286C-4261-BE59-68CD1A3961BC}"/>
              </a:ext>
            </a:extLst>
          </p:cNvPr>
          <p:cNvCxnSpPr>
            <a:cxnSpLocks/>
          </p:cNvCxnSpPr>
          <p:nvPr/>
        </p:nvCxnSpPr>
        <p:spPr>
          <a:xfrm flipV="1">
            <a:off x="4265156" y="3229827"/>
            <a:ext cx="1078279" cy="339059"/>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C4CD66CE-1A29-48C7-B153-000DBA330D2B}"/>
              </a:ext>
            </a:extLst>
          </p:cNvPr>
          <p:cNvSpPr/>
          <p:nvPr/>
        </p:nvSpPr>
        <p:spPr>
          <a:xfrm>
            <a:off x="6134100" y="4984876"/>
            <a:ext cx="399222" cy="133224"/>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08B224BD-CB14-4B71-BD03-01A9D3662412}"/>
              </a:ext>
            </a:extLst>
          </p:cNvPr>
          <p:cNvCxnSpPr>
            <a:cxnSpLocks/>
            <a:endCxn id="28" idx="1"/>
          </p:cNvCxnSpPr>
          <p:nvPr/>
        </p:nvCxnSpPr>
        <p:spPr>
          <a:xfrm flipV="1">
            <a:off x="4356100" y="5051488"/>
            <a:ext cx="1778000" cy="66612"/>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65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D7DA3B-7ABF-47E5-8594-147F7C0720D4}"/>
              </a:ext>
            </a:extLst>
          </p:cNvPr>
          <p:cNvPicPr>
            <a:picLocks noChangeAspect="1"/>
          </p:cNvPicPr>
          <p:nvPr/>
        </p:nvPicPr>
        <p:blipFill>
          <a:blip r:embed="rId2"/>
          <a:stretch>
            <a:fillRect/>
          </a:stretch>
        </p:blipFill>
        <p:spPr>
          <a:xfrm>
            <a:off x="4579051" y="2741184"/>
            <a:ext cx="4258895" cy="1717579"/>
          </a:xfrm>
          <a:prstGeom prst="rect">
            <a:avLst/>
          </a:prstGeom>
        </p:spPr>
      </p:pic>
      <p:pic>
        <p:nvPicPr>
          <p:cNvPr id="26" name="Picture 25">
            <a:extLst>
              <a:ext uri="{FF2B5EF4-FFF2-40B4-BE49-F238E27FC236}">
                <a16:creationId xmlns:a16="http://schemas.microsoft.com/office/drawing/2014/main" id="{23B5C713-CFBA-4154-A56F-07AAC8FD4689}"/>
              </a:ext>
            </a:extLst>
          </p:cNvPr>
          <p:cNvPicPr>
            <a:picLocks noChangeAspect="1"/>
          </p:cNvPicPr>
          <p:nvPr/>
        </p:nvPicPr>
        <p:blipFill>
          <a:blip r:embed="rId3"/>
          <a:stretch>
            <a:fillRect/>
          </a:stretch>
        </p:blipFill>
        <p:spPr>
          <a:xfrm>
            <a:off x="4579051" y="4591124"/>
            <a:ext cx="4258895" cy="1973558"/>
          </a:xfrm>
          <a:prstGeom prst="rect">
            <a:avLst/>
          </a:prstGeom>
        </p:spPr>
      </p:pic>
      <p:pic>
        <p:nvPicPr>
          <p:cNvPr id="5" name="Picture 4">
            <a:extLst>
              <a:ext uri="{FF2B5EF4-FFF2-40B4-BE49-F238E27FC236}">
                <a16:creationId xmlns:a16="http://schemas.microsoft.com/office/drawing/2014/main" id="{10D32C57-F254-4ECF-923F-5ADBF2200A2F}"/>
              </a:ext>
            </a:extLst>
          </p:cNvPr>
          <p:cNvPicPr>
            <a:picLocks noChangeAspect="1"/>
          </p:cNvPicPr>
          <p:nvPr/>
        </p:nvPicPr>
        <p:blipFill>
          <a:blip r:embed="rId4"/>
          <a:stretch>
            <a:fillRect/>
          </a:stretch>
        </p:blipFill>
        <p:spPr>
          <a:xfrm>
            <a:off x="4563977" y="623623"/>
            <a:ext cx="4336349" cy="2009450"/>
          </a:xfrm>
          <a:prstGeom prst="rect">
            <a:avLst/>
          </a:prstGeom>
        </p:spPr>
      </p:pic>
      <p:sp>
        <p:nvSpPr>
          <p:cNvPr id="2" name="Text Box 10">
            <a:extLst>
              <a:ext uri="{FF2B5EF4-FFF2-40B4-BE49-F238E27FC236}">
                <a16:creationId xmlns:a16="http://schemas.microsoft.com/office/drawing/2014/main" id="{D3D025D0-922E-B143-AB5D-1D3359AD4FB3}"/>
              </a:ext>
            </a:extLst>
          </p:cNvPr>
          <p:cNvSpPr txBox="1">
            <a:spLocks noChangeArrowheads="1"/>
          </p:cNvSpPr>
          <p:nvPr/>
        </p:nvSpPr>
        <p:spPr bwMode="auto">
          <a:xfrm>
            <a:off x="228600" y="57150"/>
            <a:ext cx="8686800"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Part 1: </a:t>
            </a:r>
            <a:r>
              <a:rPr lang="en-US" b="1" dirty="0">
                <a:solidFill>
                  <a:srgbClr val="892034"/>
                </a:solidFill>
              </a:rPr>
              <a:t>Compile and Run Code </a:t>
            </a:r>
          </a:p>
        </p:txBody>
      </p:sp>
      <p:sp>
        <p:nvSpPr>
          <p:cNvPr id="3" name="Rectangle 2">
            <a:extLst>
              <a:ext uri="{FF2B5EF4-FFF2-40B4-BE49-F238E27FC236}">
                <a16:creationId xmlns:a16="http://schemas.microsoft.com/office/drawing/2014/main" id="{161778E8-8596-488D-BF2C-90759B9C73ED}"/>
              </a:ext>
            </a:extLst>
          </p:cNvPr>
          <p:cNvSpPr/>
          <p:nvPr/>
        </p:nvSpPr>
        <p:spPr>
          <a:xfrm>
            <a:off x="228600" y="614541"/>
            <a:ext cx="4336351" cy="5832366"/>
          </a:xfrm>
          <a:prstGeom prst="rect">
            <a:avLst/>
          </a:prstGeom>
        </p:spPr>
        <p:txBody>
          <a:bodyPr wrap="square" lIns="0" tIns="0" rIns="0" bIns="0">
            <a:spAutoFit/>
          </a:bodyPr>
          <a:lstStyle/>
          <a:p>
            <a:pPr marL="171450" indent="-171450">
              <a:spcBef>
                <a:spcPts val="0"/>
              </a:spcBef>
              <a:spcAft>
                <a:spcPts val="600"/>
              </a:spcAft>
              <a:buFont typeface="Arial" panose="020B0604020202020204" pitchFamily="34" charset="0"/>
              <a:buChar char="•"/>
            </a:pPr>
            <a:r>
              <a:rPr lang="en-US" sz="1800" b="1" dirty="0"/>
              <a:t>Run the program in “no-debug” mode by selecting:</a:t>
            </a:r>
          </a:p>
          <a:p>
            <a:pPr marL="290513" indent="-171450">
              <a:spcAft>
                <a:spcPts val="600"/>
              </a:spcAft>
              <a:buFont typeface="Wingdings" pitchFamily="2" charset="2"/>
              <a:buChar char="§"/>
            </a:pPr>
            <a:r>
              <a:rPr lang="en-US" sz="1800" b="1" dirty="0"/>
              <a:t>Run ➔ Run with ➔ </a:t>
            </a:r>
            <a:r>
              <a:rPr lang="en-US" sz="1800" b="1" dirty="0" err="1"/>
              <a:t>Ece_cpp</a:t>
            </a:r>
            <a:endParaRPr lang="en-US" sz="1800" b="1" dirty="0"/>
          </a:p>
          <a:p>
            <a:pPr marL="290513" indent="-171450">
              <a:spcAft>
                <a:spcPts val="0"/>
              </a:spcAft>
              <a:buFont typeface="Wingdings" pitchFamily="2" charset="2"/>
              <a:buChar char="§"/>
            </a:pPr>
            <a:r>
              <a:rPr lang="en-US" sz="1800" b="1" dirty="0"/>
              <a:t>This will create an executable (exe) file and an object file.</a:t>
            </a:r>
          </a:p>
          <a:p>
            <a:pPr marL="290513" indent="-171450">
              <a:spcBef>
                <a:spcPts val="600"/>
              </a:spcBef>
              <a:spcAft>
                <a:spcPts val="0"/>
              </a:spcAft>
              <a:buFont typeface="Wingdings" pitchFamily="2" charset="2"/>
              <a:buChar char="§"/>
            </a:pPr>
            <a:r>
              <a:rPr lang="en-US" sz="1800" b="1" dirty="0"/>
              <a:t>To execute, right click on the .exe file and select run. </a:t>
            </a:r>
          </a:p>
          <a:p>
            <a:pPr marL="171450" indent="-171450">
              <a:spcBef>
                <a:spcPts val="1200"/>
              </a:spcBef>
              <a:spcAft>
                <a:spcPts val="600"/>
              </a:spcAft>
              <a:buFont typeface="Arial" panose="020B0604020202020204" pitchFamily="34" charset="0"/>
              <a:buChar char="•"/>
            </a:pPr>
            <a:r>
              <a:rPr lang="en-US" sz="1800" b="1" dirty="0"/>
              <a:t>The “no-debug” mode compiles the source files only and runs the program. You cannot stop the program before it crashes and examine its status or restart the program from specific locations.</a:t>
            </a:r>
          </a:p>
          <a:p>
            <a:pPr marL="171450" indent="-171450">
              <a:spcBef>
                <a:spcPts val="1200"/>
              </a:spcBef>
              <a:spcAft>
                <a:spcPts val="600"/>
              </a:spcAft>
              <a:buFont typeface="Arial" panose="020B0604020202020204" pitchFamily="34" charset="0"/>
              <a:buChar char="•"/>
            </a:pPr>
            <a:r>
              <a:rPr lang="en-US" sz="1800" b="1" dirty="0"/>
              <a:t>Run the code in debug mode:</a:t>
            </a:r>
          </a:p>
          <a:p>
            <a:pPr marL="290513" lvl="1" indent="-171450">
              <a:spcAft>
                <a:spcPts val="600"/>
              </a:spcAft>
              <a:buFont typeface="Wingdings" pitchFamily="2" charset="2"/>
              <a:buChar char="§"/>
            </a:pPr>
            <a:r>
              <a:rPr lang="en-US" sz="1800" b="1" dirty="0"/>
              <a:t>Click on the bug icon.</a:t>
            </a:r>
          </a:p>
          <a:p>
            <a:pPr marL="290513" lvl="1" indent="-171450">
              <a:spcAft>
                <a:spcPts val="600"/>
              </a:spcAft>
              <a:buFont typeface="Wingdings" pitchFamily="2" charset="2"/>
              <a:buChar char="§"/>
            </a:pPr>
            <a:r>
              <a:rPr lang="en-US" sz="1800" b="1" dirty="0"/>
              <a:t>Select “Run”.</a:t>
            </a:r>
          </a:p>
          <a:p>
            <a:pPr marL="290513" lvl="1" indent="-171450">
              <a:spcAft>
                <a:spcPts val="600"/>
              </a:spcAft>
              <a:buFont typeface="Wingdings" pitchFamily="2" charset="2"/>
              <a:buChar char="§"/>
            </a:pPr>
            <a:r>
              <a:rPr lang="en-US" sz="1800" b="1" dirty="0"/>
              <a:t>This will create a .</a:t>
            </a:r>
            <a:r>
              <a:rPr lang="en-US" sz="1800" b="1" dirty="0" err="1"/>
              <a:t>gdb</a:t>
            </a:r>
            <a:r>
              <a:rPr lang="en-US" sz="1800" b="1" dirty="0"/>
              <a:t> file and run the program in the debugger.</a:t>
            </a:r>
          </a:p>
        </p:txBody>
      </p:sp>
      <p:cxnSp>
        <p:nvCxnSpPr>
          <p:cNvPr id="23" name="Straight Connector 22">
            <a:extLst>
              <a:ext uri="{FF2B5EF4-FFF2-40B4-BE49-F238E27FC236}">
                <a16:creationId xmlns:a16="http://schemas.microsoft.com/office/drawing/2014/main" id="{C50B3741-6B07-46AB-A66D-B51B038D5BD8}"/>
              </a:ext>
            </a:extLst>
          </p:cNvPr>
          <p:cNvCxnSpPr>
            <a:cxnSpLocks/>
            <a:endCxn id="25" idx="1"/>
          </p:cNvCxnSpPr>
          <p:nvPr/>
        </p:nvCxnSpPr>
        <p:spPr>
          <a:xfrm>
            <a:off x="4535825" y="1099824"/>
            <a:ext cx="1930499" cy="813580"/>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DD1EDF37-C9E7-4319-839F-F39A7BB54B6F}"/>
              </a:ext>
            </a:extLst>
          </p:cNvPr>
          <p:cNvSpPr/>
          <p:nvPr/>
        </p:nvSpPr>
        <p:spPr>
          <a:xfrm>
            <a:off x="6466324" y="1808720"/>
            <a:ext cx="684130" cy="209367"/>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D2E1556-5A29-489A-B56D-AC34A6291D39}"/>
              </a:ext>
            </a:extLst>
          </p:cNvPr>
          <p:cNvPicPr>
            <a:picLocks noChangeAspect="1"/>
          </p:cNvPicPr>
          <p:nvPr/>
        </p:nvPicPr>
        <p:blipFill>
          <a:blip r:embed="rId5"/>
          <a:stretch>
            <a:fillRect/>
          </a:stretch>
        </p:blipFill>
        <p:spPr>
          <a:xfrm>
            <a:off x="7212834" y="2018912"/>
            <a:ext cx="1625112" cy="722272"/>
          </a:xfrm>
          <a:prstGeom prst="rect">
            <a:avLst/>
          </a:prstGeom>
        </p:spPr>
      </p:pic>
      <p:sp>
        <p:nvSpPr>
          <p:cNvPr id="14" name="Rectangle 13">
            <a:extLst>
              <a:ext uri="{FF2B5EF4-FFF2-40B4-BE49-F238E27FC236}">
                <a16:creationId xmlns:a16="http://schemas.microsoft.com/office/drawing/2014/main" id="{0867DB47-4F67-43BC-BF97-9EC4F3A2CBC1}"/>
              </a:ext>
            </a:extLst>
          </p:cNvPr>
          <p:cNvSpPr/>
          <p:nvPr/>
        </p:nvSpPr>
        <p:spPr>
          <a:xfrm>
            <a:off x="7504726" y="2265870"/>
            <a:ext cx="1041327" cy="408629"/>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BDA5401-44FB-4229-8C0C-7842C6020412}"/>
              </a:ext>
            </a:extLst>
          </p:cNvPr>
          <p:cNvCxnSpPr>
            <a:cxnSpLocks/>
            <a:endCxn id="14" idx="1"/>
          </p:cNvCxnSpPr>
          <p:nvPr/>
        </p:nvCxnSpPr>
        <p:spPr>
          <a:xfrm>
            <a:off x="4151240" y="1694371"/>
            <a:ext cx="3353486" cy="775814"/>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BA62A52-2FC9-44A2-AC6C-A3010BAC0FDF}"/>
              </a:ext>
            </a:extLst>
          </p:cNvPr>
          <p:cNvCxnSpPr>
            <a:cxnSpLocks/>
            <a:endCxn id="20" idx="1"/>
          </p:cNvCxnSpPr>
          <p:nvPr/>
        </p:nvCxnSpPr>
        <p:spPr>
          <a:xfrm>
            <a:off x="3136900" y="5295900"/>
            <a:ext cx="4704494" cy="626775"/>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3F98BE40-7322-4EC0-A04C-CC7B74CB8B73}"/>
              </a:ext>
            </a:extLst>
          </p:cNvPr>
          <p:cNvSpPr/>
          <p:nvPr/>
        </p:nvSpPr>
        <p:spPr>
          <a:xfrm>
            <a:off x="7841394" y="5827109"/>
            <a:ext cx="212035" cy="191131"/>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14EE6069-749A-A742-9262-93198F65C6DE}"/>
              </a:ext>
            </a:extLst>
          </p:cNvPr>
          <p:cNvCxnSpPr>
            <a:cxnSpLocks/>
          </p:cNvCxnSpPr>
          <p:nvPr/>
        </p:nvCxnSpPr>
        <p:spPr>
          <a:xfrm>
            <a:off x="3734381" y="3700466"/>
            <a:ext cx="829596" cy="0"/>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3E09F26-F6B1-CD4C-A8D5-43255250ACC1}"/>
              </a:ext>
            </a:extLst>
          </p:cNvPr>
          <p:cNvSpPr/>
          <p:nvPr/>
        </p:nvSpPr>
        <p:spPr>
          <a:xfrm>
            <a:off x="4579052" y="2765433"/>
            <a:ext cx="4272994" cy="1701421"/>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6281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D3D025D0-922E-B143-AB5D-1D3359AD4FB3}"/>
              </a:ext>
            </a:extLst>
          </p:cNvPr>
          <p:cNvSpPr txBox="1">
            <a:spLocks noChangeArrowheads="1"/>
          </p:cNvSpPr>
          <p:nvPr/>
        </p:nvSpPr>
        <p:spPr bwMode="auto">
          <a:xfrm>
            <a:off x="228600" y="57150"/>
            <a:ext cx="8686800"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Part 2: </a:t>
            </a:r>
            <a:r>
              <a:rPr lang="en-US" b="1" dirty="0">
                <a:solidFill>
                  <a:srgbClr val="892034"/>
                </a:solidFill>
              </a:rPr>
              <a:t>Load, Compile and Run l01_01</a:t>
            </a:r>
          </a:p>
        </p:txBody>
      </p:sp>
      <p:sp>
        <p:nvSpPr>
          <p:cNvPr id="3" name="Rectangle 2">
            <a:extLst>
              <a:ext uri="{FF2B5EF4-FFF2-40B4-BE49-F238E27FC236}">
                <a16:creationId xmlns:a16="http://schemas.microsoft.com/office/drawing/2014/main" id="{161778E8-8596-488D-BF2C-90759B9C73ED}"/>
              </a:ext>
            </a:extLst>
          </p:cNvPr>
          <p:cNvSpPr/>
          <p:nvPr/>
        </p:nvSpPr>
        <p:spPr>
          <a:xfrm>
            <a:off x="228600" y="632330"/>
            <a:ext cx="4343400" cy="5401479"/>
          </a:xfrm>
          <a:prstGeom prst="rect">
            <a:avLst/>
          </a:prstGeom>
        </p:spPr>
        <p:txBody>
          <a:bodyPr wrap="square" lIns="0" tIns="0" rIns="0" bIns="0">
            <a:spAutoFit/>
          </a:bodyPr>
          <a:lstStyle/>
          <a:p>
            <a:pPr marL="165100" indent="-165100">
              <a:spcAft>
                <a:spcPts val="600"/>
              </a:spcAft>
              <a:buFont typeface="Arial" panose="020B0604020202020204" pitchFamily="34" charset="0"/>
              <a:buChar char="•"/>
            </a:pPr>
            <a:r>
              <a:rPr lang="en-US" sz="1800" b="1" dirty="0"/>
              <a:t>To compile the first lab example, l01_01, into an executable file with no debugging information but with optimization from the command line:</a:t>
            </a:r>
          </a:p>
          <a:p>
            <a:pPr marL="165100">
              <a:spcAft>
                <a:spcPts val="0"/>
              </a:spcAft>
            </a:pPr>
            <a:r>
              <a:rPr lang="en-US" sz="1800" b="1" dirty="0"/>
              <a:t>cd ~/ece_1111/labs/01/l01_01</a:t>
            </a:r>
          </a:p>
          <a:p>
            <a:pPr marL="165100">
              <a:spcBef>
                <a:spcPts val="0"/>
              </a:spcBef>
              <a:spcAft>
                <a:spcPts val="0"/>
              </a:spcAft>
            </a:pPr>
            <a:r>
              <a:rPr lang="en-US" sz="1800" b="1" dirty="0"/>
              <a:t>g++ -O2 myprog.cc –o myprog.exe</a:t>
            </a:r>
          </a:p>
          <a:p>
            <a:pPr marL="165100" indent="-165100">
              <a:spcBef>
                <a:spcPts val="1200"/>
              </a:spcBef>
              <a:spcAft>
                <a:spcPts val="600"/>
              </a:spcAft>
              <a:buFont typeface="Arial" panose="020B0604020202020204" pitchFamily="34" charset="0"/>
              <a:buChar char="•"/>
            </a:pPr>
            <a:r>
              <a:rPr lang="en-US" sz="1800" b="1" dirty="0"/>
              <a:t>To compile this example into a .</a:t>
            </a:r>
            <a:r>
              <a:rPr lang="en-US" sz="1800" b="1" dirty="0" err="1"/>
              <a:t>gdb</a:t>
            </a:r>
            <a:r>
              <a:rPr lang="en-US" sz="1800" b="1" dirty="0"/>
              <a:t> file with debugging enabled and optimization from the command line:</a:t>
            </a:r>
          </a:p>
          <a:p>
            <a:pPr marL="165100">
              <a:spcAft>
                <a:spcPts val="0"/>
              </a:spcAft>
            </a:pPr>
            <a:r>
              <a:rPr lang="en-US" sz="1800" b="1" dirty="0"/>
              <a:t>cd ~/ece_1111/labs/01/l01_01</a:t>
            </a:r>
          </a:p>
          <a:p>
            <a:pPr marL="165100">
              <a:spcAft>
                <a:spcPts val="0"/>
              </a:spcAft>
            </a:pPr>
            <a:r>
              <a:rPr lang="en-US" sz="1800" b="1" dirty="0"/>
              <a:t>g++ -g –O2 myprog.cc –o </a:t>
            </a:r>
            <a:r>
              <a:rPr lang="en-US" sz="1800" b="1" dirty="0" err="1"/>
              <a:t>myprog.gdb</a:t>
            </a:r>
            <a:endParaRPr lang="en-US" sz="1800" b="1" dirty="0"/>
          </a:p>
          <a:p>
            <a:pPr marL="165100" indent="-165100">
              <a:spcBef>
                <a:spcPts val="1200"/>
              </a:spcBef>
              <a:spcAft>
                <a:spcPts val="600"/>
              </a:spcAft>
              <a:buFont typeface="Arial" panose="020B0604020202020204" pitchFamily="34" charset="0"/>
              <a:buChar char="•"/>
            </a:pPr>
            <a:r>
              <a:rPr lang="en-US" sz="1800" b="1" dirty="0"/>
              <a:t>To run these programs:</a:t>
            </a:r>
            <a:br>
              <a:rPr lang="en-US" sz="1800" b="1" dirty="0"/>
            </a:br>
            <a:r>
              <a:rPr lang="en-US" sz="1800" b="1" dirty="0"/>
              <a:t>./myprog.exe</a:t>
            </a:r>
            <a:br>
              <a:rPr lang="en-US" sz="1800" b="1" dirty="0"/>
            </a:br>
            <a:r>
              <a:rPr lang="en-US" sz="1800" b="1" dirty="0"/>
              <a:t>./</a:t>
            </a:r>
            <a:r>
              <a:rPr lang="en-US" sz="1800" b="1" dirty="0" err="1"/>
              <a:t>myprog.gdb</a:t>
            </a:r>
            <a:endParaRPr lang="en-US" sz="1800" b="1" dirty="0"/>
          </a:p>
          <a:p>
            <a:pPr marL="165100" indent="-165100">
              <a:spcBef>
                <a:spcPts val="1200"/>
              </a:spcBef>
              <a:spcAft>
                <a:spcPts val="600"/>
              </a:spcAft>
              <a:buFont typeface="Arial" panose="020B0604020202020204" pitchFamily="34" charset="0"/>
              <a:buChar char="•"/>
            </a:pPr>
            <a:r>
              <a:rPr lang="en-US" sz="1800" b="1" dirty="0"/>
              <a:t>In the following slides we will explain the compiler options and some of the behind the scenes logistics.</a:t>
            </a:r>
          </a:p>
        </p:txBody>
      </p:sp>
      <p:pic>
        <p:nvPicPr>
          <p:cNvPr id="7" name="Picture 6">
            <a:extLst>
              <a:ext uri="{FF2B5EF4-FFF2-40B4-BE49-F238E27FC236}">
                <a16:creationId xmlns:a16="http://schemas.microsoft.com/office/drawing/2014/main" id="{E6F73A9E-1EE2-484A-B40C-44AEDFB77D6D}"/>
              </a:ext>
            </a:extLst>
          </p:cNvPr>
          <p:cNvPicPr>
            <a:picLocks noChangeAspect="1"/>
          </p:cNvPicPr>
          <p:nvPr/>
        </p:nvPicPr>
        <p:blipFill rotWithShape="1">
          <a:blip r:embed="rId2"/>
          <a:srcRect l="1594"/>
          <a:stretch/>
        </p:blipFill>
        <p:spPr>
          <a:xfrm>
            <a:off x="5128590" y="632330"/>
            <a:ext cx="3786809" cy="1765325"/>
          </a:xfrm>
          <a:prstGeom prst="rect">
            <a:avLst/>
          </a:prstGeom>
        </p:spPr>
      </p:pic>
      <p:pic>
        <p:nvPicPr>
          <p:cNvPr id="8" name="Picture 7">
            <a:extLst>
              <a:ext uri="{FF2B5EF4-FFF2-40B4-BE49-F238E27FC236}">
                <a16:creationId xmlns:a16="http://schemas.microsoft.com/office/drawing/2014/main" id="{019B8F23-FC3F-4199-BC41-929397D1554A}"/>
              </a:ext>
            </a:extLst>
          </p:cNvPr>
          <p:cNvPicPr>
            <a:picLocks noChangeAspect="1"/>
          </p:cNvPicPr>
          <p:nvPr/>
        </p:nvPicPr>
        <p:blipFill rotWithShape="1">
          <a:blip r:embed="rId3"/>
          <a:srcRect l="1135" r="8910" b="37709"/>
          <a:stretch/>
        </p:blipFill>
        <p:spPr>
          <a:xfrm>
            <a:off x="5115339" y="2730503"/>
            <a:ext cx="3811620" cy="1244597"/>
          </a:xfrm>
          <a:prstGeom prst="rect">
            <a:avLst/>
          </a:prstGeom>
        </p:spPr>
      </p:pic>
      <p:pic>
        <p:nvPicPr>
          <p:cNvPr id="10" name="Picture 9">
            <a:extLst>
              <a:ext uri="{FF2B5EF4-FFF2-40B4-BE49-F238E27FC236}">
                <a16:creationId xmlns:a16="http://schemas.microsoft.com/office/drawing/2014/main" id="{856B47D3-5705-473D-812B-41EB21586368}"/>
              </a:ext>
            </a:extLst>
          </p:cNvPr>
          <p:cNvPicPr>
            <a:picLocks noChangeAspect="1"/>
          </p:cNvPicPr>
          <p:nvPr/>
        </p:nvPicPr>
        <p:blipFill rotWithShape="1">
          <a:blip r:embed="rId4"/>
          <a:srcRect l="1714" b="14206"/>
          <a:stretch/>
        </p:blipFill>
        <p:spPr>
          <a:xfrm>
            <a:off x="5115338" y="4292320"/>
            <a:ext cx="3800061" cy="2151739"/>
          </a:xfrm>
          <a:prstGeom prst="rect">
            <a:avLst/>
          </a:prstGeom>
        </p:spPr>
      </p:pic>
    </p:spTree>
    <p:extLst>
      <p:ext uri="{BB962C8B-B14F-4D97-AF65-F5344CB8AC3E}">
        <p14:creationId xmlns:p14="http://schemas.microsoft.com/office/powerpoint/2010/main" val="1101216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D3D025D0-922E-B143-AB5D-1D3359AD4FB3}"/>
              </a:ext>
            </a:extLst>
          </p:cNvPr>
          <p:cNvSpPr txBox="1">
            <a:spLocks noChangeArrowheads="1"/>
          </p:cNvSpPr>
          <p:nvPr/>
        </p:nvSpPr>
        <p:spPr bwMode="auto">
          <a:xfrm>
            <a:off x="228600" y="57150"/>
            <a:ext cx="8686800" cy="365760"/>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Part 2: </a:t>
            </a:r>
            <a:r>
              <a:rPr lang="en-US" b="1" dirty="0">
                <a:solidFill>
                  <a:srgbClr val="892034"/>
                </a:solidFill>
              </a:rPr>
              <a:t>Check Your g++ Version </a:t>
            </a:r>
          </a:p>
        </p:txBody>
      </p:sp>
      <p:sp>
        <p:nvSpPr>
          <p:cNvPr id="3" name="Rectangle 2">
            <a:extLst>
              <a:ext uri="{FF2B5EF4-FFF2-40B4-BE49-F238E27FC236}">
                <a16:creationId xmlns:a16="http://schemas.microsoft.com/office/drawing/2014/main" id="{11621F9A-009C-41A8-AADF-209B280A8F24}"/>
              </a:ext>
            </a:extLst>
          </p:cNvPr>
          <p:cNvSpPr/>
          <p:nvPr/>
        </p:nvSpPr>
        <p:spPr>
          <a:xfrm>
            <a:off x="228599" y="671691"/>
            <a:ext cx="4343401" cy="6109365"/>
          </a:xfrm>
          <a:prstGeom prst="rect">
            <a:avLst/>
          </a:prstGeom>
        </p:spPr>
        <p:txBody>
          <a:bodyPr wrap="square" lIns="0" tIns="0" rIns="0" bIns="0">
            <a:spAutoFit/>
          </a:bodyPr>
          <a:lstStyle/>
          <a:p>
            <a:pPr marL="165100" indent="-165100">
              <a:spcAft>
                <a:spcPts val="600"/>
              </a:spcAft>
              <a:buFont typeface="Arial" panose="020B0604020202020204" pitchFamily="34" charset="0"/>
              <a:buChar char="•"/>
            </a:pPr>
            <a:r>
              <a:rPr lang="en-US" sz="1800" b="1" dirty="0"/>
              <a:t>To check the location of the compiler you are using, type:</a:t>
            </a:r>
          </a:p>
          <a:p>
            <a:pPr marL="228600">
              <a:spcAft>
                <a:spcPts val="600"/>
              </a:spcAft>
            </a:pPr>
            <a:r>
              <a:rPr lang="en-US" sz="1800" b="1" dirty="0"/>
              <a:t>which </a:t>
            </a:r>
            <a:r>
              <a:rPr lang="en-US" sz="1800" b="1" dirty="0" err="1"/>
              <a:t>gcc</a:t>
            </a:r>
            <a:endParaRPr lang="en-US" sz="1800" b="1" dirty="0"/>
          </a:p>
          <a:p>
            <a:pPr marL="228600">
              <a:spcAft>
                <a:spcPts val="0"/>
              </a:spcAft>
            </a:pPr>
            <a:r>
              <a:rPr lang="en-US" sz="1800" b="1" dirty="0"/>
              <a:t>The which command can be used to locate any Unix command.</a:t>
            </a:r>
          </a:p>
          <a:p>
            <a:pPr marL="165100" indent="-165100">
              <a:spcBef>
                <a:spcPts val="1200"/>
              </a:spcBef>
              <a:spcAft>
                <a:spcPts val="600"/>
              </a:spcAft>
              <a:buFont typeface="Arial" panose="020B0604020202020204" pitchFamily="34" charset="0"/>
              <a:buChar char="•"/>
            </a:pPr>
            <a:r>
              <a:rPr lang="en-US" sz="1800" b="1" dirty="0"/>
              <a:t>To check the g++ version: simply run this command on a terminal in cloud9:</a:t>
            </a:r>
          </a:p>
          <a:p>
            <a:pPr>
              <a:spcAft>
                <a:spcPts val="1200"/>
              </a:spcAft>
            </a:pPr>
            <a:r>
              <a:rPr lang="en-US" sz="1800" b="1" dirty="0"/>
              <a:t>   g++ --version</a:t>
            </a:r>
          </a:p>
          <a:p>
            <a:pPr marL="165100" indent="-165100">
              <a:spcAft>
                <a:spcPts val="1200"/>
              </a:spcAft>
              <a:buFont typeface="Arial" panose="020B0604020202020204" pitchFamily="34" charset="0"/>
              <a:buChar char="•"/>
            </a:pPr>
            <a:r>
              <a:rPr lang="en-US" sz="1800" b="1" dirty="0"/>
              <a:t>The </a:t>
            </a:r>
            <a:r>
              <a:rPr lang="en-US" sz="1800" b="1" dirty="0" err="1"/>
              <a:t>gcc</a:t>
            </a:r>
            <a:r>
              <a:rPr lang="en-US" sz="1800" b="1" dirty="0"/>
              <a:t> compiler that is currently in use on nedc_999 is 8.1.0. Compiler versions change constantly and often cause compatibility problems.</a:t>
            </a:r>
          </a:p>
          <a:p>
            <a:pPr marL="165100" indent="-165100">
              <a:spcAft>
                <a:spcPts val="1200"/>
              </a:spcAft>
              <a:buFont typeface="Arial" panose="020B0604020202020204" pitchFamily="34" charset="0"/>
              <a:buChar char="•"/>
            </a:pPr>
            <a:r>
              <a:rPr lang="en-US" sz="1800" b="1" dirty="0"/>
              <a:t>Compilers are machine-dependent because machines have different </a:t>
            </a:r>
            <a:r>
              <a:rPr lang="en-US" sz="1800" b="1" dirty="0">
                <a:hlinkClick r:id="rId2"/>
              </a:rPr>
              <a:t>microarchitectures</a:t>
            </a:r>
            <a:r>
              <a:rPr lang="en-US" sz="1800" b="1" dirty="0"/>
              <a:t>, and hence they require a different version of the compiler to create binaries that run as fast and efficiently as possible.</a:t>
            </a:r>
          </a:p>
          <a:p>
            <a:pPr>
              <a:spcAft>
                <a:spcPts val="1200"/>
              </a:spcAft>
            </a:pPr>
            <a:r>
              <a:rPr lang="en-US" sz="1800" b="1" dirty="0"/>
              <a:t>   </a:t>
            </a:r>
          </a:p>
        </p:txBody>
      </p:sp>
      <p:pic>
        <p:nvPicPr>
          <p:cNvPr id="6" name="Picture 5">
            <a:extLst>
              <a:ext uri="{FF2B5EF4-FFF2-40B4-BE49-F238E27FC236}">
                <a16:creationId xmlns:a16="http://schemas.microsoft.com/office/drawing/2014/main" id="{A62D7CA0-8973-4809-8F52-A3CB61EF399C}"/>
              </a:ext>
            </a:extLst>
          </p:cNvPr>
          <p:cNvPicPr>
            <a:picLocks noChangeAspect="1"/>
          </p:cNvPicPr>
          <p:nvPr/>
        </p:nvPicPr>
        <p:blipFill rotWithShape="1">
          <a:blip r:embed="rId3"/>
          <a:srcRect b="46112"/>
          <a:stretch/>
        </p:blipFill>
        <p:spPr>
          <a:xfrm>
            <a:off x="4972050" y="1183454"/>
            <a:ext cx="3943350" cy="877709"/>
          </a:xfrm>
          <a:prstGeom prst="rect">
            <a:avLst/>
          </a:prstGeom>
        </p:spPr>
      </p:pic>
      <p:pic>
        <p:nvPicPr>
          <p:cNvPr id="7" name="Picture 6">
            <a:extLst>
              <a:ext uri="{FF2B5EF4-FFF2-40B4-BE49-F238E27FC236}">
                <a16:creationId xmlns:a16="http://schemas.microsoft.com/office/drawing/2014/main" id="{4340F4A7-0C86-42FA-96CA-76D37FC2E3DC}"/>
              </a:ext>
            </a:extLst>
          </p:cNvPr>
          <p:cNvPicPr>
            <a:picLocks noChangeAspect="1"/>
          </p:cNvPicPr>
          <p:nvPr/>
        </p:nvPicPr>
        <p:blipFill rotWithShape="1">
          <a:blip r:embed="rId4"/>
          <a:srcRect b="26982"/>
          <a:stretch/>
        </p:blipFill>
        <p:spPr>
          <a:xfrm>
            <a:off x="4930775" y="2821708"/>
            <a:ext cx="3943350" cy="1043165"/>
          </a:xfrm>
          <a:prstGeom prst="rect">
            <a:avLst/>
          </a:prstGeom>
        </p:spPr>
      </p:pic>
      <p:pic>
        <p:nvPicPr>
          <p:cNvPr id="4" name="Picture 3">
            <a:hlinkClick r:id="rId2"/>
            <a:extLst>
              <a:ext uri="{FF2B5EF4-FFF2-40B4-BE49-F238E27FC236}">
                <a16:creationId xmlns:a16="http://schemas.microsoft.com/office/drawing/2014/main" id="{9CB69173-6B51-0749-BA7F-FC657BE9FF5D}"/>
              </a:ext>
            </a:extLst>
          </p:cNvPr>
          <p:cNvPicPr>
            <a:picLocks noChangeAspect="1"/>
          </p:cNvPicPr>
          <p:nvPr/>
        </p:nvPicPr>
        <p:blipFill>
          <a:blip r:embed="rId5"/>
          <a:stretch>
            <a:fillRect/>
          </a:stretch>
        </p:blipFill>
        <p:spPr>
          <a:xfrm>
            <a:off x="5968906" y="4244418"/>
            <a:ext cx="1867088" cy="2155638"/>
          </a:xfrm>
          <a:prstGeom prst="rect">
            <a:avLst/>
          </a:prstGeom>
        </p:spPr>
      </p:pic>
    </p:spTree>
    <p:extLst>
      <p:ext uri="{BB962C8B-B14F-4D97-AF65-F5344CB8AC3E}">
        <p14:creationId xmlns:p14="http://schemas.microsoft.com/office/powerpoint/2010/main" val="252856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D3D025D0-922E-B143-AB5D-1D3359AD4FB3}"/>
              </a:ext>
            </a:extLst>
          </p:cNvPr>
          <p:cNvSpPr txBox="1">
            <a:spLocks noChangeArrowheads="1"/>
          </p:cNvSpPr>
          <p:nvPr/>
        </p:nvSpPr>
        <p:spPr bwMode="auto">
          <a:xfrm>
            <a:off x="228600" y="57150"/>
            <a:ext cx="8686800" cy="365760"/>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Part 2: </a:t>
            </a:r>
            <a:r>
              <a:rPr lang="en-US" b="1" dirty="0">
                <a:solidFill>
                  <a:srgbClr val="892034"/>
                </a:solidFill>
              </a:rPr>
              <a:t>Compilation, Optimization and Debug Flags</a:t>
            </a:r>
          </a:p>
        </p:txBody>
      </p:sp>
      <p:sp>
        <p:nvSpPr>
          <p:cNvPr id="3" name="Rectangle 2">
            <a:extLst>
              <a:ext uri="{FF2B5EF4-FFF2-40B4-BE49-F238E27FC236}">
                <a16:creationId xmlns:a16="http://schemas.microsoft.com/office/drawing/2014/main" id="{4B9FCA1F-88DD-4CF1-BC6A-289720AADDF6}"/>
              </a:ext>
            </a:extLst>
          </p:cNvPr>
          <p:cNvSpPr/>
          <p:nvPr/>
        </p:nvSpPr>
        <p:spPr>
          <a:xfrm>
            <a:off x="228599" y="671691"/>
            <a:ext cx="8686800" cy="5047536"/>
          </a:xfrm>
          <a:prstGeom prst="rect">
            <a:avLst/>
          </a:prstGeom>
        </p:spPr>
        <p:txBody>
          <a:bodyPr wrap="square" lIns="0" tIns="0" rIns="0" bIns="0">
            <a:spAutoFit/>
          </a:bodyPr>
          <a:lstStyle/>
          <a:p>
            <a:pPr marL="165100" indent="-165100">
              <a:spcAft>
                <a:spcPts val="600"/>
              </a:spcAft>
              <a:buFont typeface="Arial" panose="020B0604020202020204" pitchFamily="34" charset="0"/>
              <a:buChar char="•"/>
            </a:pPr>
            <a:r>
              <a:rPr lang="en-US" sz="1800" b="1" dirty="0"/>
              <a:t>Compilation flags are options that use to see debugging warnings, to spot lethal typos, speed up the program, etc.</a:t>
            </a:r>
          </a:p>
          <a:p>
            <a:pPr marL="342900">
              <a:spcAft>
                <a:spcPts val="0"/>
              </a:spcAft>
            </a:pPr>
            <a:r>
              <a:rPr lang="en-US" sz="1800" b="1" dirty="0"/>
              <a:t>-o [filename]: specify the output file name</a:t>
            </a:r>
          </a:p>
          <a:p>
            <a:pPr marL="342900">
              <a:spcAft>
                <a:spcPts val="0"/>
              </a:spcAft>
            </a:pPr>
            <a:r>
              <a:rPr lang="en-US" sz="1800" b="1" dirty="0"/>
              <a:t>-s: to produce assembly code</a:t>
            </a:r>
          </a:p>
          <a:p>
            <a:pPr marL="342900">
              <a:spcAft>
                <a:spcPts val="0"/>
              </a:spcAft>
            </a:pPr>
            <a:r>
              <a:rPr lang="en-US" sz="1800" b="1" dirty="0"/>
              <a:t>-c: to produce only the compiled code, no linking</a:t>
            </a:r>
          </a:p>
          <a:p>
            <a:pPr marL="342900">
              <a:spcAft>
                <a:spcPts val="0"/>
              </a:spcAft>
            </a:pPr>
            <a:r>
              <a:rPr lang="en-US" sz="1800" b="1" dirty="0"/>
              <a:t>-l: to link with shared libraries</a:t>
            </a:r>
          </a:p>
          <a:p>
            <a:pPr marL="342900" indent="-171450">
              <a:spcBef>
                <a:spcPts val="600"/>
              </a:spcBef>
              <a:spcAft>
                <a:spcPts val="0"/>
              </a:spcAft>
              <a:buFont typeface="Wingdings" pitchFamily="2" charset="2"/>
              <a:buChar char="§"/>
            </a:pPr>
            <a:r>
              <a:rPr lang="en-US" sz="1800" b="1" dirty="0"/>
              <a:t>type “man </a:t>
            </a:r>
            <a:r>
              <a:rPr lang="en-US" sz="1800" b="1" dirty="0" err="1"/>
              <a:t>gcc</a:t>
            </a:r>
            <a:r>
              <a:rPr lang="en-US" sz="1800" b="1" dirty="0"/>
              <a:t>” to learn more about the compiler</a:t>
            </a:r>
          </a:p>
          <a:p>
            <a:pPr marL="165100" indent="-165100">
              <a:spcBef>
                <a:spcPts val="1200"/>
              </a:spcBef>
              <a:spcAft>
                <a:spcPts val="600"/>
              </a:spcAft>
              <a:buFont typeface="Arial" panose="020B0604020202020204" pitchFamily="34" charset="0"/>
              <a:buChar char="•"/>
            </a:pPr>
            <a:r>
              <a:rPr lang="en-US" sz="1800" b="1" dirty="0"/>
              <a:t>Optimization flags are options that tells the compiler how much you would like it to perform some special hardware instruction or architectural manipulation to make your code run faster and increase performance:</a:t>
            </a:r>
          </a:p>
          <a:p>
            <a:pPr marL="171450">
              <a:spcBef>
                <a:spcPts val="0"/>
              </a:spcBef>
              <a:spcAft>
                <a:spcPts val="0"/>
              </a:spcAft>
            </a:pPr>
            <a:r>
              <a:rPr lang="en-US" sz="1800" b="1" dirty="0"/>
              <a:t>-O0 : fast compilation with no optimization</a:t>
            </a:r>
          </a:p>
          <a:p>
            <a:pPr marL="171450">
              <a:spcAft>
                <a:spcPts val="0"/>
              </a:spcAft>
            </a:pPr>
            <a:r>
              <a:rPr lang="en-US" sz="1800" b="1" dirty="0"/>
              <a:t>-O1: limited optimization that does not increase code size</a:t>
            </a:r>
          </a:p>
          <a:p>
            <a:pPr marL="171450">
              <a:spcAft>
                <a:spcPts val="0"/>
              </a:spcAft>
            </a:pPr>
            <a:r>
              <a:rPr lang="en-US" sz="1800" b="1" dirty="0">
                <a:solidFill>
                  <a:schemeClr val="accent1"/>
                </a:solidFill>
              </a:rPr>
              <a:t>-O2: moderate optimization, recommended </a:t>
            </a:r>
          </a:p>
          <a:p>
            <a:pPr marL="171450">
              <a:spcAft>
                <a:spcPts val="0"/>
              </a:spcAft>
            </a:pPr>
            <a:r>
              <a:rPr lang="en-US" sz="1800" b="1" dirty="0"/>
              <a:t>-O3: strong optimization, longer compiling time</a:t>
            </a:r>
          </a:p>
          <a:p>
            <a:pPr marL="165100" indent="-165100">
              <a:spcBef>
                <a:spcPts val="1200"/>
              </a:spcBef>
              <a:spcAft>
                <a:spcPts val="600"/>
              </a:spcAft>
              <a:buFont typeface="Arial" panose="020B0604020202020204" pitchFamily="34" charset="0"/>
              <a:buChar char="•"/>
            </a:pPr>
            <a:r>
              <a:rPr lang="en-US" sz="1800" b="1" dirty="0"/>
              <a:t>Debug options allow you to do source level debugging on the code:</a:t>
            </a:r>
          </a:p>
          <a:p>
            <a:pPr marL="171450">
              <a:spcAft>
                <a:spcPts val="0"/>
              </a:spcAft>
            </a:pPr>
            <a:r>
              <a:rPr lang="en-US" sz="1800" b="1" dirty="0"/>
              <a:t>-g: compile the code debug</a:t>
            </a:r>
          </a:p>
        </p:txBody>
      </p:sp>
    </p:spTree>
    <p:extLst>
      <p:ext uri="{BB962C8B-B14F-4D97-AF65-F5344CB8AC3E}">
        <p14:creationId xmlns:p14="http://schemas.microsoft.com/office/powerpoint/2010/main" val="4259838149"/>
      </p:ext>
    </p:extLst>
  </p:cSld>
  <p:clrMapOvr>
    <a:masterClrMapping/>
  </p:clrMapOvr>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15600</TotalTime>
  <Words>2679</Words>
  <Application>Microsoft Macintosh PowerPoint</Application>
  <PresentationFormat>Letter Paper (8.5x11 in)</PresentationFormat>
  <Paragraphs>214</Paragraphs>
  <Slides>22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Courier</vt:lpstr>
      <vt:lpstr>Times New Roman</vt:lpstr>
      <vt:lpstr>Wingdings</vt:lpstr>
      <vt:lpstr>lecture_title</vt:lpstr>
      <vt:lpstr>1_isip_default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575</cp:revision>
  <dcterms:created xsi:type="dcterms:W3CDTF">2002-09-12T17:13:32Z</dcterms:created>
  <dcterms:modified xsi:type="dcterms:W3CDTF">2019-01-13T19:03:06Z</dcterms:modified>
</cp:coreProperties>
</file>