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</p:sldMasterIdLst>
  <p:notesMasterIdLst>
    <p:notesMasterId r:id="rId12"/>
  </p:notesMasterIdLst>
  <p:handoutMasterIdLst>
    <p:handoutMasterId r:id="rId13"/>
  </p:handoutMasterIdLst>
  <p:sldIdLst>
    <p:sldId id="333" r:id="rId3"/>
    <p:sldId id="335" r:id="rId4"/>
    <p:sldId id="354" r:id="rId5"/>
    <p:sldId id="355" r:id="rId6"/>
    <p:sldId id="342" r:id="rId7"/>
    <p:sldId id="356" r:id="rId8"/>
    <p:sldId id="347" r:id="rId9"/>
    <p:sldId id="357" r:id="rId10"/>
    <p:sldId id="349" r:id="rId11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26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892034"/>
    <a:srgbClr val="E5E7F0"/>
    <a:srgbClr val="D9F8FF"/>
    <a:srgbClr val="FFFFFF"/>
    <a:srgbClr val="01FFF5"/>
    <a:srgbClr val="95F9FF"/>
    <a:srgbClr val="333399"/>
    <a:srgbClr val="333499"/>
    <a:srgbClr val="EFF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71" autoAdjust="0"/>
    <p:restoredTop sz="95238" autoAdjust="0"/>
  </p:normalViewPr>
  <p:slideViewPr>
    <p:cSldViewPr snapToGrid="0">
      <p:cViewPr varScale="1">
        <p:scale>
          <a:sx n="75" d="100"/>
          <a:sy n="75" d="100"/>
        </p:scale>
        <p:origin x="378" y="48"/>
      </p:cViewPr>
      <p:guideLst>
        <p:guide orient="horz" pos="3144"/>
        <p:guide pos="144"/>
        <p:guide pos="5616"/>
        <p:guide pos="266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6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2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7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3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51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4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50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5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96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6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63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7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50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8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5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7CE566-1B3E-1148-8DF9-F19FC4B4A325}"/>
              </a:ext>
            </a:extLst>
          </p:cNvPr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8100">
            <a:solidFill>
              <a:srgbClr val="333399"/>
            </a:solidFill>
          </a:ln>
          <a:effectLst>
            <a:outerShdw blurRad="50800" dist="38100" dir="2700000" algn="tl" rotWithShape="0">
              <a:srgbClr val="33349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385295" y="43934"/>
            <a:ext cx="4448175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E5E7F0">
                  <a:alpha val="50196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27013" y="6673334"/>
            <a:ext cx="868362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indent="0">
              <a:spcBef>
                <a:spcPct val="50000"/>
              </a:spcBef>
              <a:tabLst>
                <a:tab pos="4330700" algn="ctr"/>
                <a:tab pos="8621713" algn="r"/>
              </a:tabLst>
              <a:defRPr/>
            </a:pPr>
            <a:r>
              <a:rPr lang="en-US" sz="1200" b="1" dirty="0">
                <a:solidFill>
                  <a:srgbClr val="333399"/>
                </a:solidFill>
              </a:rPr>
              <a:t>ECE 1111: Amazon AWS and Cloud9	Slide </a:t>
            </a:r>
            <a:fld id="{56D32A91-0AE1-4806-AC33-D8959F4B7E0D}" type="slidenum">
              <a:rPr lang="en-US" sz="1200" b="1" smtClean="0">
                <a:solidFill>
                  <a:srgbClr val="333399"/>
                </a:solidFill>
              </a:rPr>
              <a:pPr marL="0" indent="0">
                <a:spcBef>
                  <a:spcPct val="50000"/>
                </a:spcBef>
                <a:tabLst>
                  <a:tab pos="4330700" algn="ctr"/>
                  <a:tab pos="8621713" algn="r"/>
                </a:tabLst>
                <a:defRPr/>
              </a:pPr>
              <a:t>‹#›</a:t>
            </a:fld>
            <a:r>
              <a:rPr lang="en-US" sz="1200" b="1" dirty="0">
                <a:solidFill>
                  <a:srgbClr val="333399"/>
                </a:solidFill>
              </a:rPr>
              <a:t>	Spring 2020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s://www.youtube.com/watch?v=ubCNZRNjhyo&amp;ab_channel=Academin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mZ5H8sn_2ZI&amp;ab_channel=AmazonWebServices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user/AmazonWebServic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aws.amazon.com/education/awseducat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education/awseducat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211015" y="636858"/>
            <a:ext cx="87079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Getting Started: </a:t>
            </a:r>
            <a:r>
              <a:rPr lang="en-US" b="1" dirty="0">
                <a:solidFill>
                  <a:srgbClr val="892034"/>
                </a:solidFill>
              </a:rPr>
              <a:t>AWS Account Creation and Cloud9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E57E56-93DD-D443-BB26-3FABC3FCF588}"/>
              </a:ext>
            </a:extLst>
          </p:cNvPr>
          <p:cNvSpPr txBox="1"/>
          <p:nvPr/>
        </p:nvSpPr>
        <p:spPr>
          <a:xfrm>
            <a:off x="1519518" y="25549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1445B642-9CF7-CE4D-BCE9-6E220D447E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75" y="4319027"/>
            <a:ext cx="4699213" cy="1868224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1626A68C-6130-F548-B539-AEAA185F3D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45" y="1479887"/>
            <a:ext cx="3885943" cy="1852008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8EF2A16E-8325-AB49-8213-8C6C7B6E7F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3" y="2586064"/>
            <a:ext cx="3939495" cy="1941830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4DC5FE4-C2B0-4909-AC56-3142079941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44"/>
          <a:stretch/>
        </p:blipFill>
        <p:spPr>
          <a:xfrm>
            <a:off x="420329" y="4228274"/>
            <a:ext cx="5091471" cy="2307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Step </a:t>
            </a:r>
            <a:fld id="{BAEF2305-478F-A74E-BE60-125F269FAE86}" type="slidenum">
              <a:rPr lang="en-US" b="1" smtClean="0">
                <a:solidFill>
                  <a:schemeClr val="accent1"/>
                </a:solidFill>
              </a:rPr>
              <a:t>1</a:t>
            </a:fld>
            <a:r>
              <a:rPr lang="en-US" b="1" dirty="0">
                <a:solidFill>
                  <a:srgbClr val="892034"/>
                </a:solidFill>
              </a:rPr>
              <a:t>: Creating Your Amazon AWS Educate Account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3EC0CC9-9B32-4FD2-8E97-A342CD5EFF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50" b="17898"/>
          <a:stretch/>
        </p:blipFill>
        <p:spPr>
          <a:xfrm>
            <a:off x="5649478" y="690006"/>
            <a:ext cx="3265922" cy="3624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738498-5CE0-4677-A5CA-69484449A7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1"/>
          <a:stretch/>
        </p:blipFill>
        <p:spPr>
          <a:xfrm>
            <a:off x="3324656" y="1747128"/>
            <a:ext cx="2445455" cy="217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3155">
            <a:extLst>
              <a:ext uri="{FF2B5EF4-FFF2-40B4-BE49-F238E27FC236}">
                <a16:creationId xmlns:a16="http://schemas.microsoft.com/office/drawing/2014/main" id="{A291CEC7-C2A0-4F80-9C81-E77CC849D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91728"/>
            <a:ext cx="5283200" cy="160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You will be invited to AWS Educate to join a “Classroom”.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Complete the AWS Educate application process.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Fill in the prompted information, scroll down the terms and conditions, agree, then submit.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You should see this screen</a:t>
            </a:r>
          </a:p>
          <a:p>
            <a:pPr>
              <a:spcAft>
                <a:spcPts val="12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CD0E71-3C52-4835-8EE8-2804DA8AC35E}"/>
              </a:ext>
            </a:extLst>
          </p:cNvPr>
          <p:cNvCxnSpPr>
            <a:cxnSpLocks/>
          </p:cNvCxnSpPr>
          <p:nvPr/>
        </p:nvCxnSpPr>
        <p:spPr>
          <a:xfrm>
            <a:off x="4500563" y="1247775"/>
            <a:ext cx="1888948" cy="193569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50E44EC-EAA1-408C-8DE7-36CE2895CF66}"/>
              </a:ext>
            </a:extLst>
          </p:cNvPr>
          <p:cNvCxnSpPr>
            <a:cxnSpLocks/>
          </p:cNvCxnSpPr>
          <p:nvPr/>
        </p:nvCxnSpPr>
        <p:spPr>
          <a:xfrm>
            <a:off x="2757948" y="2116394"/>
            <a:ext cx="815343" cy="1070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ctangle 3155">
            <a:extLst>
              <a:ext uri="{FF2B5EF4-FFF2-40B4-BE49-F238E27FC236}">
                <a16:creationId xmlns:a16="http://schemas.microsoft.com/office/drawing/2014/main" id="{4F19DDBC-78ED-4565-8958-ECC346AC2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330455"/>
            <a:ext cx="2975423" cy="160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An email confirmation will be sent. Click the link.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Wait for your application to be approved. Once you get the approval email, click the link to set your password.</a:t>
            </a:r>
          </a:p>
          <a:p>
            <a:pPr>
              <a:spcAft>
                <a:spcPts val="12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30" name="Picture 2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109D337-1AAC-4BD7-87D4-309917A49D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 b="21445"/>
          <a:stretch/>
        </p:blipFill>
        <p:spPr>
          <a:xfrm>
            <a:off x="5300168" y="3803431"/>
            <a:ext cx="2501197" cy="1946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0FC3B9C-A440-4C13-8F87-2313AB412853}"/>
              </a:ext>
            </a:extLst>
          </p:cNvPr>
          <p:cNvCxnSpPr>
            <a:cxnSpLocks/>
          </p:cNvCxnSpPr>
          <p:nvPr/>
        </p:nvCxnSpPr>
        <p:spPr>
          <a:xfrm>
            <a:off x="2109019" y="2632587"/>
            <a:ext cx="3473246" cy="24777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782256E-B619-4A53-A4B5-221A2EE31E64}"/>
              </a:ext>
            </a:extLst>
          </p:cNvPr>
          <p:cNvCxnSpPr>
            <a:cxnSpLocks/>
          </p:cNvCxnSpPr>
          <p:nvPr/>
        </p:nvCxnSpPr>
        <p:spPr>
          <a:xfrm flipH="1">
            <a:off x="994984" y="3803431"/>
            <a:ext cx="560972" cy="20000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90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CC3B229-720F-45D1-9248-58F97BA8B5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4167"/>
          <a:stretch/>
        </p:blipFill>
        <p:spPr>
          <a:xfrm>
            <a:off x="228600" y="1536406"/>
            <a:ext cx="6838950" cy="3227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228600" y="691728"/>
            <a:ext cx="5283200" cy="84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Once you login to your AWS Educate Account (for future reference: </a:t>
            </a:r>
            <a:r>
              <a:rPr lang="en-US" sz="1400" dirty="0">
                <a:hlinkClick r:id="rId4"/>
              </a:rPr>
              <a:t>https://aws.amazon.com/education/awseducate/</a:t>
            </a:r>
            <a:r>
              <a:rPr lang="en-US" sz="1400" b="1" dirty="0">
                <a:solidFill>
                  <a:schemeClr val="bg1"/>
                </a:solidFill>
              </a:rPr>
              <a:t>), click on “My Classrooms”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Step </a:t>
            </a:r>
            <a:fld id="{BAEF2305-478F-A74E-BE60-125F269FAE86}" type="slidenum">
              <a:rPr lang="en-US" b="1" smtClean="0">
                <a:solidFill>
                  <a:schemeClr val="accent1"/>
                </a:solidFill>
              </a:rPr>
              <a:t>2</a:t>
            </a:fld>
            <a:r>
              <a:rPr lang="en-US" b="1" dirty="0">
                <a:solidFill>
                  <a:srgbClr val="892034"/>
                </a:solidFill>
              </a:rPr>
              <a:t>: Getting to your AWS Educate Classroom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2ACD02-9CB8-47DE-BD53-2241425171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4193" y="733740"/>
            <a:ext cx="3646714" cy="209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116F737-0990-4CE3-A661-51A31A73BA4C}"/>
              </a:ext>
            </a:extLst>
          </p:cNvPr>
          <p:cNvSpPr/>
          <p:nvPr/>
        </p:nvSpPr>
        <p:spPr>
          <a:xfrm>
            <a:off x="5444454" y="2536082"/>
            <a:ext cx="972094" cy="2025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8CF98F-E53A-4645-9370-733BF343F51D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4700273" y="1121891"/>
            <a:ext cx="1230228" cy="14141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3086874C-009E-49B5-8713-162535DB6D4D}"/>
              </a:ext>
            </a:extLst>
          </p:cNvPr>
          <p:cNvSpPr/>
          <p:nvPr/>
        </p:nvSpPr>
        <p:spPr>
          <a:xfrm>
            <a:off x="1923777" y="1704600"/>
            <a:ext cx="1024201" cy="2412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06BD9D-7A73-49A2-BEC0-060AEC48E525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811971" y="1346356"/>
            <a:ext cx="623907" cy="358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ectangle 3155">
            <a:extLst>
              <a:ext uri="{FF2B5EF4-FFF2-40B4-BE49-F238E27FC236}">
                <a16:creationId xmlns:a16="http://schemas.microsoft.com/office/drawing/2014/main" id="{4C242AFB-7006-48AD-A708-A98211772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74342"/>
            <a:ext cx="3385458" cy="170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Next, click on “Go to classroom” for Engineering Computation I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Click “Confirm” then “I Agree” on the next two pages.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8B09A43-8EC3-424E-B05B-BBA08CF89B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r="1012" b="14005"/>
          <a:stretch/>
        </p:blipFill>
        <p:spPr>
          <a:xfrm>
            <a:off x="1790540" y="5680435"/>
            <a:ext cx="7243129" cy="804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8C3FBF0-5BF2-4ADD-AC64-C1DDA8725DCA}"/>
              </a:ext>
            </a:extLst>
          </p:cNvPr>
          <p:cNvCxnSpPr>
            <a:cxnSpLocks/>
          </p:cNvCxnSpPr>
          <p:nvPr/>
        </p:nvCxnSpPr>
        <p:spPr>
          <a:xfrm>
            <a:off x="2743200" y="5181600"/>
            <a:ext cx="5090984" cy="9846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24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228601" y="691728"/>
            <a:ext cx="2370395" cy="286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Click on “AWS Console”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You are now in the AWS Management Console.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Search for “Cloud9” in the search bar.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Under ‘Features’ click ‘Account environments.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After entering the Cloud9 service, click “Create Environment”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Step </a:t>
            </a:r>
            <a:fld id="{BAEF2305-478F-A74E-BE60-125F269FAE86}" type="slidenum">
              <a:rPr lang="en-US" b="1" smtClean="0">
                <a:solidFill>
                  <a:schemeClr val="accent1"/>
                </a:solidFill>
              </a:rPr>
              <a:t>3</a:t>
            </a:fld>
            <a:r>
              <a:rPr lang="en-US" b="1" dirty="0">
                <a:solidFill>
                  <a:srgbClr val="892034"/>
                </a:solidFill>
              </a:rPr>
              <a:t>: Creating Your Amazon AWS Account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805555-616C-4479-A29C-8F8FC9BC31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20"/>
          <a:stretch/>
        </p:blipFill>
        <p:spPr>
          <a:xfrm>
            <a:off x="2647950" y="690007"/>
            <a:ext cx="6267450" cy="187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F3C631-4DE8-493F-9F62-2365099FAF30}"/>
              </a:ext>
            </a:extLst>
          </p:cNvPr>
          <p:cNvCxnSpPr>
            <a:cxnSpLocks/>
          </p:cNvCxnSpPr>
          <p:nvPr/>
        </p:nvCxnSpPr>
        <p:spPr>
          <a:xfrm>
            <a:off x="2505075" y="819150"/>
            <a:ext cx="3905250" cy="15144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BF58D5D-E6BA-4B7F-8394-9C8AC256A447}"/>
              </a:ext>
            </a:extLst>
          </p:cNvPr>
          <p:cNvSpPr/>
          <p:nvPr/>
        </p:nvSpPr>
        <p:spPr>
          <a:xfrm>
            <a:off x="6459279" y="2302951"/>
            <a:ext cx="552893" cy="2025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7A545B-C043-4059-9A89-6FFF9EEB7D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061"/>
          <a:stretch/>
        </p:blipFill>
        <p:spPr>
          <a:xfrm>
            <a:off x="3728853" y="2602527"/>
            <a:ext cx="5186546" cy="2964643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D8E8E1D-2AA2-452A-BC9B-8C87D951554F}"/>
              </a:ext>
            </a:extLst>
          </p:cNvPr>
          <p:cNvCxnSpPr>
            <a:cxnSpLocks/>
          </p:cNvCxnSpPr>
          <p:nvPr/>
        </p:nvCxnSpPr>
        <p:spPr>
          <a:xfrm>
            <a:off x="2603426" y="1969055"/>
            <a:ext cx="2743274" cy="6834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1A11946-B7E2-481D-B98A-E942B6D4F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277870"/>
            <a:ext cx="4927600" cy="2121781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6710DC-B74B-4898-B126-0A34737A96EE}"/>
              </a:ext>
            </a:extLst>
          </p:cNvPr>
          <p:cNvCxnSpPr>
            <a:cxnSpLocks/>
          </p:cNvCxnSpPr>
          <p:nvPr/>
        </p:nvCxnSpPr>
        <p:spPr>
          <a:xfrm>
            <a:off x="2505075" y="2505519"/>
            <a:ext cx="3133725" cy="23766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59412CB-F10E-4B9A-96A0-B14ACDC279CD}"/>
              </a:ext>
            </a:extLst>
          </p:cNvPr>
          <p:cNvCxnSpPr>
            <a:cxnSpLocks/>
          </p:cNvCxnSpPr>
          <p:nvPr/>
        </p:nvCxnSpPr>
        <p:spPr>
          <a:xfrm>
            <a:off x="1622855" y="3314082"/>
            <a:ext cx="1615645" cy="18672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94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228599" y="691728"/>
            <a:ext cx="5419725" cy="591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Enter “ECE_1111” for the name of the environment. Then hit “Next step” on the lower right. This will bring you to the “Configure settings” page. 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Select the SSH option for environment type.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Enter your login name (TUID) and the host that you use when accessing the VM (ECE 1111 will use ece-000.eng.temple.edu).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Open the “Advanced settings” dropdown menu and type “~/ece_1111” for the environment path.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DO NOT CLICK NEXT STEP YET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Open a terminal session and ssh to the ece-000 server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Step </a:t>
            </a:r>
            <a:fld id="{EDCA7BA0-3066-5A4B-8E9D-F236A0401122}" type="slidenum">
              <a:rPr lang="en-US" b="1" smtClean="0">
                <a:solidFill>
                  <a:schemeClr val="accent1"/>
                </a:solidFill>
              </a:rPr>
              <a:t>4</a:t>
            </a:fld>
            <a:r>
              <a:rPr lang="en-US" b="1" dirty="0">
                <a:solidFill>
                  <a:srgbClr val="892034"/>
                </a:solidFill>
              </a:rPr>
              <a:t>: Creating a Cloud9 Environment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2826F65-6866-46A1-BEF2-A10118570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3272059"/>
            <a:ext cx="5061307" cy="199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0214506-7255-42BA-A67B-5812C59CCCE3}"/>
              </a:ext>
            </a:extLst>
          </p:cNvPr>
          <p:cNvCxnSpPr>
            <a:cxnSpLocks/>
          </p:cNvCxnSpPr>
          <p:nvPr/>
        </p:nvCxnSpPr>
        <p:spPr>
          <a:xfrm flipV="1">
            <a:off x="3219450" y="5219700"/>
            <a:ext cx="1431277" cy="6572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2C83C97-5ABF-4E3B-9638-8B77897E1EC6}"/>
              </a:ext>
            </a:extLst>
          </p:cNvPr>
          <p:cNvCxnSpPr>
            <a:cxnSpLocks/>
          </p:cNvCxnSpPr>
          <p:nvPr/>
        </p:nvCxnSpPr>
        <p:spPr>
          <a:xfrm>
            <a:off x="4774552" y="4972050"/>
            <a:ext cx="311150" cy="24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579D03-250F-462E-81C5-130C76715A9C}"/>
              </a:ext>
            </a:extLst>
          </p:cNvPr>
          <p:cNvCxnSpPr>
            <a:cxnSpLocks/>
          </p:cNvCxnSpPr>
          <p:nvPr/>
        </p:nvCxnSpPr>
        <p:spPr>
          <a:xfrm flipH="1">
            <a:off x="4775200" y="4972050"/>
            <a:ext cx="311150" cy="24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E11AF1A-2FC7-4ACF-BCD7-48A1E74306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520"/>
          <a:stretch/>
        </p:blipFill>
        <p:spPr>
          <a:xfrm>
            <a:off x="5639099" y="990506"/>
            <a:ext cx="3504901" cy="34925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4E1EBF0-5885-49C5-B795-5D39DFB799B6}"/>
              </a:ext>
            </a:extLst>
          </p:cNvPr>
          <p:cNvSpPr/>
          <p:nvPr/>
        </p:nvSpPr>
        <p:spPr>
          <a:xfrm>
            <a:off x="5648324" y="2768055"/>
            <a:ext cx="3038476" cy="356145"/>
          </a:xfrm>
          <a:prstGeom prst="rect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98A247-734F-469A-9059-0314F4966E15}"/>
              </a:ext>
            </a:extLst>
          </p:cNvPr>
          <p:cNvSpPr/>
          <p:nvPr/>
        </p:nvSpPr>
        <p:spPr>
          <a:xfrm>
            <a:off x="5648324" y="3644970"/>
            <a:ext cx="3381376" cy="939730"/>
          </a:xfrm>
          <a:prstGeom prst="rect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611EFC-58EB-433D-93E1-B90F86FA9470}"/>
              </a:ext>
            </a:extLst>
          </p:cNvPr>
          <p:cNvSpPr/>
          <p:nvPr/>
        </p:nvSpPr>
        <p:spPr>
          <a:xfrm>
            <a:off x="292398" y="3484375"/>
            <a:ext cx="2209502" cy="478025"/>
          </a:xfrm>
          <a:prstGeom prst="rect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37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228600" y="691728"/>
            <a:ext cx="5194300" cy="5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Type this command into the terminal and press enter once: “cat &gt;&gt; .ssh/authorized_keys”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Step </a:t>
            </a:r>
            <a:fld id="{EDCA7BA0-3066-5A4B-8E9D-F236A0401122}" type="slidenum">
              <a:rPr lang="en-US" b="1" smtClean="0">
                <a:solidFill>
                  <a:schemeClr val="accent1"/>
                </a:solidFill>
              </a:rPr>
              <a:t>5</a:t>
            </a:fld>
            <a:r>
              <a:rPr lang="en-US" b="1" dirty="0">
                <a:solidFill>
                  <a:srgbClr val="892034"/>
                </a:solidFill>
              </a:rPr>
              <a:t>: Creating a Cloud9 Environment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F071A-0B55-48E3-AA63-CB6B4864B9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/>
          <a:stretch/>
        </p:blipFill>
        <p:spPr>
          <a:xfrm>
            <a:off x="3918534" y="1240051"/>
            <a:ext cx="4996866" cy="1521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2BBB41-3167-4EF6-9D98-CD9E60AC8C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" b="2454"/>
          <a:stretch/>
        </p:blipFill>
        <p:spPr>
          <a:xfrm>
            <a:off x="3988693" y="3429000"/>
            <a:ext cx="4982528" cy="2385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B938DA-773A-4DBC-9430-36518EFFFF27}"/>
              </a:ext>
            </a:extLst>
          </p:cNvPr>
          <p:cNvSpPr/>
          <p:nvPr/>
        </p:nvSpPr>
        <p:spPr>
          <a:xfrm>
            <a:off x="228600" y="120015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Next click “Copy key to clipboard” under the View public SSH key section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30436A-33C6-4B37-88C4-520AD05124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" r="25935"/>
          <a:stretch/>
        </p:blipFill>
        <p:spPr>
          <a:xfrm>
            <a:off x="524303" y="1744439"/>
            <a:ext cx="3180493" cy="303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44D302F-674D-4AE2-9577-DAEDD018860F}"/>
              </a:ext>
            </a:extLst>
          </p:cNvPr>
          <p:cNvSpPr/>
          <p:nvPr/>
        </p:nvSpPr>
        <p:spPr>
          <a:xfrm>
            <a:off x="458529" y="2708275"/>
            <a:ext cx="1779846" cy="371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AE20CA2-186B-4ED8-ABD7-D7507DF16C42}"/>
              </a:ext>
            </a:extLst>
          </p:cNvPr>
          <p:cNvCxnSpPr>
            <a:cxnSpLocks/>
            <a:endCxn id="22" idx="7"/>
          </p:cNvCxnSpPr>
          <p:nvPr/>
        </p:nvCxnSpPr>
        <p:spPr>
          <a:xfrm flipH="1">
            <a:off x="1977723" y="1723370"/>
            <a:ext cx="870254" cy="10393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8D2B6CF-98CE-48F8-80EE-5013FD18DC4F}"/>
              </a:ext>
            </a:extLst>
          </p:cNvPr>
          <p:cNvSpPr/>
          <p:nvPr/>
        </p:nvSpPr>
        <p:spPr>
          <a:xfrm>
            <a:off x="228600" y="4811435"/>
            <a:ext cx="386354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Go back to the terminal. Paste the key*. Hit enter twice. Then Press Ctrl + D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E2D099BD-6A82-4CCC-9414-8FF17479A6C1}"/>
              </a:ext>
            </a:extLst>
          </p:cNvPr>
          <p:cNvCxnSpPr>
            <a:cxnSpLocks/>
          </p:cNvCxnSpPr>
          <p:nvPr/>
        </p:nvCxnSpPr>
        <p:spPr>
          <a:xfrm>
            <a:off x="3502152" y="5175504"/>
            <a:ext cx="460248" cy="341962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F603497-7E99-47F1-A260-3F0F42529E55}"/>
              </a:ext>
            </a:extLst>
          </p:cNvPr>
          <p:cNvSpPr txBox="1"/>
          <p:nvPr/>
        </p:nvSpPr>
        <p:spPr>
          <a:xfrm>
            <a:off x="358347" y="5959995"/>
            <a:ext cx="8423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*</a:t>
            </a:r>
            <a:r>
              <a:rPr lang="en-US" sz="1400" i="1" dirty="0">
                <a:solidFill>
                  <a:schemeClr val="bg1"/>
                </a:solidFill>
              </a:rPr>
              <a:t>you need to know how to paste into your respective terminal tool 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(e.g. </a:t>
            </a:r>
            <a:r>
              <a:rPr lang="en-US" sz="1400" b="1" i="1" dirty="0">
                <a:solidFill>
                  <a:schemeClr val="bg1"/>
                </a:solidFill>
              </a:rPr>
              <a:t>macOS</a:t>
            </a:r>
            <a:r>
              <a:rPr lang="en-US" sz="1400" i="1" dirty="0">
                <a:solidFill>
                  <a:schemeClr val="bg1"/>
                </a:solidFill>
              </a:rPr>
              <a:t>: </a:t>
            </a:r>
            <a:r>
              <a:rPr lang="en-US" sz="1400" b="1" dirty="0"/>
              <a:t>⌘</a:t>
            </a:r>
            <a:r>
              <a:rPr lang="en-US" sz="1400" i="1" dirty="0">
                <a:solidFill>
                  <a:schemeClr val="bg1"/>
                </a:solidFill>
              </a:rPr>
              <a:t> + V     </a:t>
            </a:r>
            <a:r>
              <a:rPr lang="en-US" sz="1400" b="1" i="1" dirty="0">
                <a:solidFill>
                  <a:schemeClr val="bg1"/>
                </a:solidFill>
              </a:rPr>
              <a:t>MobaXterm</a:t>
            </a:r>
            <a:r>
              <a:rPr lang="en-US" sz="1400" i="1" dirty="0">
                <a:solidFill>
                  <a:schemeClr val="bg1"/>
                </a:solidFill>
              </a:rPr>
              <a:t>: right-click → paste     </a:t>
            </a:r>
            <a:r>
              <a:rPr lang="en-US" sz="1400" b="1" i="1" dirty="0">
                <a:solidFill>
                  <a:schemeClr val="bg1"/>
                </a:solidFill>
              </a:rPr>
              <a:t>Gnome Terminal</a:t>
            </a:r>
            <a:r>
              <a:rPr lang="en-US" sz="1400" i="1" dirty="0">
                <a:solidFill>
                  <a:schemeClr val="bg1"/>
                </a:solidFill>
              </a:rPr>
              <a:t>: Ctrl + Shift + V)</a:t>
            </a:r>
            <a:endParaRPr lang="en-US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1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8966A3-4608-4635-BFE6-D02ED3DE54DB}"/>
              </a:ext>
            </a:extLst>
          </p:cNvPr>
          <p:cNvSpPr/>
          <p:nvPr/>
        </p:nvSpPr>
        <p:spPr>
          <a:xfrm>
            <a:off x="228600" y="685068"/>
            <a:ext cx="8686800" cy="3416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Return to the AWS “Configure settings” page in your web browser and select “Next Step”. This will take you to the “Review” page shown below.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On the “Review” page, double-check these fields:</a:t>
            </a:r>
          </a:p>
          <a:p>
            <a:pPr marL="342900" indent="-1778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name is “ECE_1111”</a:t>
            </a:r>
          </a:p>
          <a:p>
            <a:pPr marL="342900" indent="-1778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login name is your TUID</a:t>
            </a:r>
          </a:p>
          <a:p>
            <a:pPr marL="342900" indent="-1778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host is “ece-000.eng.temple.edu”</a:t>
            </a:r>
          </a:p>
          <a:p>
            <a:pPr marL="342900" indent="-1778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environment path is “~/ece_1111”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Click on “Create environment”</a:t>
            </a:r>
            <a:br>
              <a:rPr lang="en-US" sz="1800" b="1" dirty="0"/>
            </a:br>
            <a:r>
              <a:rPr lang="en-US" sz="1800" b="1" dirty="0"/>
              <a:t>tab at the bottom right.</a:t>
            </a:r>
          </a:p>
        </p:txBody>
      </p:sp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114300" y="542068"/>
            <a:ext cx="5134708" cy="616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742950" lvl="1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ts val="1600"/>
              </a:spcAft>
            </a:pPr>
            <a:endParaRPr lang="en-US" sz="1800" b="1" dirty="0"/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spcAft>
                <a:spcPts val="1800"/>
              </a:spcAft>
            </a:pPr>
            <a:endParaRPr lang="en-US" sz="1800" b="1" dirty="0"/>
          </a:p>
          <a:p>
            <a:pPr>
              <a:spcAft>
                <a:spcPts val="18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Step </a:t>
            </a:r>
            <a:fld id="{2922F2B7-BF54-B848-8F8B-8CE4D34750BF}" type="slidenum">
              <a:rPr lang="en-US" b="1" smtClean="0">
                <a:solidFill>
                  <a:schemeClr val="accent1"/>
                </a:solidFill>
              </a:rPr>
              <a:t>6</a:t>
            </a:fld>
            <a:r>
              <a:rPr lang="en-US" b="1" dirty="0">
                <a:solidFill>
                  <a:srgbClr val="892034"/>
                </a:solidFill>
              </a:rPr>
              <a:t>: Finish Creating The Environment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F1DB4-BFAF-477B-9AA3-F8C5A7109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218" y="1430685"/>
            <a:ext cx="2720906" cy="499680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E55F9D-50FE-4263-80CD-4F156A53823B}"/>
              </a:ext>
            </a:extLst>
          </p:cNvPr>
          <p:cNvCxnSpPr>
            <a:cxnSpLocks/>
          </p:cNvCxnSpPr>
          <p:nvPr/>
        </p:nvCxnSpPr>
        <p:spPr>
          <a:xfrm>
            <a:off x="2997200" y="4080524"/>
            <a:ext cx="4533900" cy="20924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44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8966A3-4608-4635-BFE6-D02ED3DE54DB}"/>
              </a:ext>
            </a:extLst>
          </p:cNvPr>
          <p:cNvSpPr/>
          <p:nvPr/>
        </p:nvSpPr>
        <p:spPr>
          <a:xfrm>
            <a:off x="403645" y="3863804"/>
            <a:ext cx="129133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/>
              <a:t>Files and Directories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Step </a:t>
            </a:r>
            <a:fld id="{2922F2B7-BF54-B848-8F8B-8CE4D34750BF}" type="slidenum">
              <a:rPr lang="en-US" b="1" smtClean="0">
                <a:solidFill>
                  <a:schemeClr val="accent1"/>
                </a:solidFill>
              </a:rPr>
              <a:t>7</a:t>
            </a:fld>
            <a:r>
              <a:rPr lang="en-US" b="1" dirty="0">
                <a:solidFill>
                  <a:srgbClr val="892034"/>
                </a:solidFill>
              </a:rPr>
              <a:t>: Navigating the Cloud9 Environment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B926F-FA39-4F61-B111-3F1FFCE13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6448" y="3089487"/>
            <a:ext cx="6154088" cy="3333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E55F9D-50FE-4263-80CD-4F156A53823B}"/>
              </a:ext>
            </a:extLst>
          </p:cNvPr>
          <p:cNvCxnSpPr>
            <a:cxnSpLocks/>
          </p:cNvCxnSpPr>
          <p:nvPr/>
        </p:nvCxnSpPr>
        <p:spPr>
          <a:xfrm>
            <a:off x="1619690" y="4039868"/>
            <a:ext cx="1289411" cy="2769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D06D9E8-4713-4A92-84B9-D794E85769C9}"/>
              </a:ext>
            </a:extLst>
          </p:cNvPr>
          <p:cNvSpPr/>
          <p:nvPr/>
        </p:nvSpPr>
        <p:spPr>
          <a:xfrm>
            <a:off x="403645" y="5560337"/>
            <a:ext cx="25054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/>
              <a:t>Terminal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BA618A-819B-4114-AD0D-84CF9F93DBF3}"/>
              </a:ext>
            </a:extLst>
          </p:cNvPr>
          <p:cNvCxnSpPr>
            <a:cxnSpLocks/>
          </p:cNvCxnSpPr>
          <p:nvPr/>
        </p:nvCxnSpPr>
        <p:spPr>
          <a:xfrm>
            <a:off x="1419225" y="5698837"/>
            <a:ext cx="2381250" cy="1384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58818AE-C2C0-4CCD-99E1-40B4B1C105EA}"/>
              </a:ext>
            </a:extLst>
          </p:cNvPr>
          <p:cNvCxnSpPr>
            <a:cxnSpLocks/>
          </p:cNvCxnSpPr>
          <p:nvPr/>
        </p:nvCxnSpPr>
        <p:spPr>
          <a:xfrm flipH="1">
            <a:off x="3333750" y="1946952"/>
            <a:ext cx="819591" cy="1815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3E4853F-3C3B-4865-A474-27DB3DA35E63}"/>
              </a:ext>
            </a:extLst>
          </p:cNvPr>
          <p:cNvSpPr/>
          <p:nvPr/>
        </p:nvSpPr>
        <p:spPr>
          <a:xfrm>
            <a:off x="228600" y="685068"/>
            <a:ext cx="8686800" cy="2277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The IDE should look like the screenshot below.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Because the environment path was set to ~/ece_1111 only files inside this directory will show up in the environment. To access files on the rest of the server in Cloud9, use the home and root shortcuts.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NOTE: later in this course, when you use the debugger in Cloud9, it will only work on files under your ece_1111 directory (it will not work on files through the shortcuts). </a:t>
            </a:r>
            <a:r>
              <a:rPr lang="en-US" sz="1400" b="1" i="1" dirty="0"/>
              <a:t>Suggestion</a:t>
            </a:r>
            <a:r>
              <a:rPr lang="en-US" sz="1400" b="1" dirty="0"/>
              <a:t>: develop your homework and lab solutions inside the ece_1111 directory, then copy them into their corresponding submission directories when ready.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C97E6BF-4666-4B68-B927-FD4284EFFED4}"/>
              </a:ext>
            </a:extLst>
          </p:cNvPr>
          <p:cNvSpPr/>
          <p:nvPr/>
        </p:nvSpPr>
        <p:spPr>
          <a:xfrm>
            <a:off x="2909101" y="3762869"/>
            <a:ext cx="552893" cy="3035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114300" y="542068"/>
            <a:ext cx="5134708" cy="616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742950" lvl="1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ts val="1600"/>
              </a:spcAft>
            </a:pPr>
            <a:endParaRPr lang="en-US" sz="1800" b="1" dirty="0"/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spcAft>
                <a:spcPts val="1800"/>
              </a:spcAft>
            </a:pPr>
            <a:endParaRPr lang="en-US" sz="1800" b="1" dirty="0"/>
          </a:p>
          <a:p>
            <a:pPr>
              <a:spcAft>
                <a:spcPts val="18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Step </a:t>
            </a:r>
            <a:fld id="{A343AB2F-C00F-C54C-B6A3-93B18FA12E72}" type="slidenum">
              <a:rPr lang="en-US" b="1" smtClean="0">
                <a:solidFill>
                  <a:schemeClr val="accent1"/>
                </a:solidFill>
              </a:rPr>
              <a:t>8</a:t>
            </a:fld>
            <a:r>
              <a:rPr lang="en-US" b="1" dirty="0">
                <a:solidFill>
                  <a:srgbClr val="892034"/>
                </a:solidFill>
              </a:rPr>
              <a:t>: Navigating to the Cloud9 Environment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8966A3-4608-4635-BFE6-D02ED3DE54DB}"/>
              </a:ext>
            </a:extLst>
          </p:cNvPr>
          <p:cNvSpPr/>
          <p:nvPr/>
        </p:nvSpPr>
        <p:spPr>
          <a:xfrm>
            <a:off x="228600" y="685068"/>
            <a:ext cx="8538414" cy="1138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To open a new session in the Cloud 9 environment:</a:t>
            </a:r>
          </a:p>
          <a:p>
            <a:pPr marL="342900" indent="-1778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Go to this URL: </a:t>
            </a:r>
            <a:r>
              <a:rPr lang="en-US" sz="1800" dirty="0">
                <a:hlinkClick r:id="rId3"/>
              </a:rPr>
              <a:t>https://aws.amazon.com/education/awseducate/</a:t>
            </a:r>
            <a:endParaRPr lang="en-US" sz="1800" b="1" dirty="0"/>
          </a:p>
          <a:p>
            <a:pPr marL="342900" indent="-1778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Go to My Classrooms -&gt; Go to classroom -&gt; AWS Console -&gt; Cloud9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DF745D-03F0-4700-827A-20AD9D2A4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05" y="1939426"/>
            <a:ext cx="5611235" cy="4233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105619-F7A6-4F54-977B-B34AB79A75FE}"/>
              </a:ext>
            </a:extLst>
          </p:cNvPr>
          <p:cNvSpPr/>
          <p:nvPr/>
        </p:nvSpPr>
        <p:spPr>
          <a:xfrm>
            <a:off x="150011" y="1939426"/>
            <a:ext cx="29865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778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Select “ECE_1111”    (if you only have one </a:t>
            </a:r>
            <a:br>
              <a:rPr lang="en-US" sz="1800" b="1" dirty="0"/>
            </a:br>
            <a:r>
              <a:rPr lang="en-US" sz="1800" b="1" dirty="0"/>
              <a:t>environment installed, this will be </a:t>
            </a:r>
            <a:br>
              <a:rPr lang="en-US" sz="1800" b="1" dirty="0"/>
            </a:br>
            <a:r>
              <a:rPr lang="en-US" sz="1800" b="1" dirty="0"/>
              <a:t>done automatically).</a:t>
            </a:r>
          </a:p>
          <a:p>
            <a:pPr marL="342900" indent="-1778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The circle should have a white dot in it. </a:t>
            </a:r>
          </a:p>
          <a:p>
            <a:pPr marL="342900" indent="-1778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Select the “Open IDE” button to open</a:t>
            </a:r>
            <a:br>
              <a:rPr lang="en-US" sz="1800" b="1" dirty="0"/>
            </a:br>
            <a:r>
              <a:rPr lang="en-US" sz="1800" b="1" dirty="0"/>
              <a:t>up the environment.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BFA6D88-B866-4CC4-B1FE-E75AD640C0F4}"/>
              </a:ext>
            </a:extLst>
          </p:cNvPr>
          <p:cNvCxnSpPr>
            <a:cxnSpLocks/>
          </p:cNvCxnSpPr>
          <p:nvPr/>
        </p:nvCxnSpPr>
        <p:spPr>
          <a:xfrm>
            <a:off x="3051544" y="4380614"/>
            <a:ext cx="3944679" cy="8187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208750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10544</TotalTime>
  <Words>755</Words>
  <Application>Microsoft Office PowerPoint</Application>
  <PresentationFormat>Letter Paper (8.5x11 in)</PresentationFormat>
  <Paragraphs>77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Lilly Veloso</cp:lastModifiedBy>
  <cp:revision>474</cp:revision>
  <dcterms:created xsi:type="dcterms:W3CDTF">2002-09-12T17:13:32Z</dcterms:created>
  <dcterms:modified xsi:type="dcterms:W3CDTF">2021-01-17T23:35:40Z</dcterms:modified>
</cp:coreProperties>
</file>