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333" r:id="rId3"/>
    <p:sldId id="335" r:id="rId4"/>
    <p:sldId id="354" r:id="rId5"/>
    <p:sldId id="355" r:id="rId6"/>
    <p:sldId id="342" r:id="rId7"/>
    <p:sldId id="356" r:id="rId8"/>
    <p:sldId id="347" r:id="rId9"/>
    <p:sldId id="357" r:id="rId10"/>
    <p:sldId id="349" r:id="rId1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892034"/>
    <a:srgbClr val="E5E7F0"/>
    <a:srgbClr val="D9F8FF"/>
    <a:srgbClr val="FFFFFF"/>
    <a:srgbClr val="01FFF5"/>
    <a:srgbClr val="95F9FF"/>
    <a:srgbClr val="333399"/>
    <a:srgbClr val="333499"/>
    <a:srgbClr val="EFF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 autoAdjust="0"/>
    <p:restoredTop sz="95238" autoAdjust="0"/>
  </p:normalViewPr>
  <p:slideViewPr>
    <p:cSldViewPr snapToGrid="0">
      <p:cViewPr varScale="1">
        <p:scale>
          <a:sx n="105" d="100"/>
          <a:sy n="105" d="100"/>
        </p:scale>
        <p:origin x="2304" y="60"/>
      </p:cViewPr>
      <p:guideLst>
        <p:guide orient="horz" pos="3144"/>
        <p:guide pos="144"/>
        <p:guide pos="5616"/>
        <p:guide pos="26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6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7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5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5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9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6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CE566-1B3E-1148-8DF9-F19FC4B4A325}"/>
              </a:ext>
            </a:extLst>
          </p:cNvPr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rgbClr val="333399"/>
            </a:solidFill>
          </a:ln>
          <a:effectLst>
            <a:outerShdw blurRad="50800" dist="38100" dir="2700000" algn="tl" rotWithShape="0">
              <a:srgbClr val="3334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85295" y="43934"/>
            <a:ext cx="44481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E5E7F0">
                  <a:alpha val="50196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27013" y="6673334"/>
            <a:ext cx="86836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ct val="50000"/>
              </a:spcBef>
              <a:tabLst>
                <a:tab pos="4330700" algn="ctr"/>
                <a:tab pos="8621713" algn="r"/>
              </a:tabLst>
              <a:defRPr/>
            </a:pPr>
            <a:r>
              <a:rPr lang="en-US" sz="1200" b="1" dirty="0">
                <a:solidFill>
                  <a:srgbClr val="333399"/>
                </a:solidFill>
              </a:rPr>
              <a:t>ECE 1111: Amazon AWS and Cloud9	Slide </a:t>
            </a:r>
            <a:fld id="{56D32A91-0AE1-4806-AC33-D8959F4B7E0D}" type="slidenum">
              <a:rPr lang="en-US" sz="1200" b="1" smtClean="0">
                <a:solidFill>
                  <a:srgbClr val="333399"/>
                </a:solidFill>
              </a:rPr>
              <a:pPr marL="0" indent="0">
                <a:spcBef>
                  <a:spcPct val="50000"/>
                </a:spcBef>
                <a:tabLst>
                  <a:tab pos="4330700" algn="ctr"/>
                  <a:tab pos="8621713" algn="r"/>
                </a:tabLst>
                <a:defRPr/>
              </a:pPr>
              <a:t>‹#›</a:t>
            </a:fld>
            <a:r>
              <a:rPr lang="en-US" sz="1200" b="1" dirty="0">
                <a:solidFill>
                  <a:srgbClr val="333399"/>
                </a:solidFill>
              </a:rPr>
              <a:t>	Spring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ubCNZRNjhyo&amp;ab_channel=Academin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Z5H8sn_2ZI&amp;ab_channel=AmazonWebService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user/AmazonWebServ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aws.amazon.com/education/awseduca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education/awseducat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11015" y="636858"/>
            <a:ext cx="8707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Getting Started: </a:t>
            </a:r>
            <a:r>
              <a:rPr lang="en-US" b="1" dirty="0">
                <a:solidFill>
                  <a:srgbClr val="892034"/>
                </a:solidFill>
              </a:rPr>
              <a:t>AWS Account Creation and Cloud9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57E56-93DD-D443-BB26-3FABC3FCF588}"/>
              </a:ext>
            </a:extLst>
          </p:cNvPr>
          <p:cNvSpPr txBox="1"/>
          <p:nvPr/>
        </p:nvSpPr>
        <p:spPr>
          <a:xfrm>
            <a:off x="1519518" y="25549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445B642-9CF7-CE4D-BCE9-6E220D447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5" y="4319027"/>
            <a:ext cx="4699213" cy="1868224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1626A68C-6130-F548-B539-AEAA185F3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45" y="1479887"/>
            <a:ext cx="3885943" cy="1852008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8EF2A16E-8325-AB49-8213-8C6C7B6E7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3" y="2586064"/>
            <a:ext cx="3939495" cy="194183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DC5FE4-C2B0-4909-AC56-314207994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4"/>
          <a:stretch/>
        </p:blipFill>
        <p:spPr>
          <a:xfrm>
            <a:off x="420329" y="4228274"/>
            <a:ext cx="5091471" cy="230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1</a:t>
            </a:fld>
            <a:r>
              <a:rPr lang="en-US" b="1" dirty="0">
                <a:solidFill>
                  <a:srgbClr val="892034"/>
                </a:solidFill>
              </a:rPr>
              <a:t>: Creating Your Amazon AWS Educate Account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3EC0CC9-9B32-4FD2-8E97-A342CD5EF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0" b="17898"/>
          <a:stretch/>
        </p:blipFill>
        <p:spPr>
          <a:xfrm>
            <a:off x="5649478" y="690006"/>
            <a:ext cx="3265922" cy="362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738498-5CE0-4677-A5CA-69484449A7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1"/>
          <a:stretch/>
        </p:blipFill>
        <p:spPr>
          <a:xfrm>
            <a:off x="3324656" y="1747128"/>
            <a:ext cx="2445455" cy="217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155">
            <a:extLst>
              <a:ext uri="{FF2B5EF4-FFF2-40B4-BE49-F238E27FC236}">
                <a16:creationId xmlns:a16="http://schemas.microsoft.com/office/drawing/2014/main" id="{A291CEC7-C2A0-4F80-9C81-E77CC849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91728"/>
            <a:ext cx="5283200" cy="16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will be invited to AWS Educate to join a “Classroom”.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Complete the AWS Educate application process.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Fill in the prompted information, scroll down the terms and conditions, agree, then submit.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should see this screen</a:t>
            </a: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CD0E71-3C52-4835-8EE8-2804DA8AC35E}"/>
              </a:ext>
            </a:extLst>
          </p:cNvPr>
          <p:cNvCxnSpPr>
            <a:cxnSpLocks/>
          </p:cNvCxnSpPr>
          <p:nvPr/>
        </p:nvCxnSpPr>
        <p:spPr>
          <a:xfrm>
            <a:off x="4500563" y="1247775"/>
            <a:ext cx="1888948" cy="193569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0E44EC-EAA1-408C-8DE7-36CE2895CF66}"/>
              </a:ext>
            </a:extLst>
          </p:cNvPr>
          <p:cNvCxnSpPr>
            <a:cxnSpLocks/>
          </p:cNvCxnSpPr>
          <p:nvPr/>
        </p:nvCxnSpPr>
        <p:spPr>
          <a:xfrm>
            <a:off x="2757948" y="2116394"/>
            <a:ext cx="815343" cy="107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3155">
            <a:extLst>
              <a:ext uri="{FF2B5EF4-FFF2-40B4-BE49-F238E27FC236}">
                <a16:creationId xmlns:a16="http://schemas.microsoft.com/office/drawing/2014/main" id="{4F19DDBC-78ED-4565-8958-ECC346AC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30455"/>
            <a:ext cx="2975423" cy="160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An email confirmation will be sent. Click the link.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Wait for your application to be approved. Once you get the approval email, click the link to set your password.</a:t>
            </a: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09D337-1AAC-4BD7-87D4-309917A49D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29" b="21445"/>
          <a:stretch/>
        </p:blipFill>
        <p:spPr>
          <a:xfrm>
            <a:off x="5300168" y="3803431"/>
            <a:ext cx="2501197" cy="194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FC3B9C-A440-4C13-8F87-2313AB412853}"/>
              </a:ext>
            </a:extLst>
          </p:cNvPr>
          <p:cNvCxnSpPr>
            <a:cxnSpLocks/>
          </p:cNvCxnSpPr>
          <p:nvPr/>
        </p:nvCxnSpPr>
        <p:spPr>
          <a:xfrm>
            <a:off x="2109019" y="2632587"/>
            <a:ext cx="3473246" cy="2477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782256E-B619-4A53-A4B5-221A2EE31E64}"/>
              </a:ext>
            </a:extLst>
          </p:cNvPr>
          <p:cNvCxnSpPr>
            <a:cxnSpLocks/>
          </p:cNvCxnSpPr>
          <p:nvPr/>
        </p:nvCxnSpPr>
        <p:spPr>
          <a:xfrm flipH="1">
            <a:off x="994984" y="3803431"/>
            <a:ext cx="560972" cy="2000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0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C3B229-720F-45D1-9248-58F97BA8B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 b="50914"/>
          <a:stretch/>
        </p:blipFill>
        <p:spPr>
          <a:xfrm>
            <a:off x="228600" y="1536406"/>
            <a:ext cx="6838950" cy="322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283200" cy="8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Once you login to your AWS Educate Account (for future reference: </a:t>
            </a:r>
            <a:r>
              <a:rPr lang="en-US" sz="1400" dirty="0">
                <a:hlinkClick r:id="rId4"/>
              </a:rPr>
              <a:t>https://aws.amazon.com/education/awseducate/</a:t>
            </a:r>
            <a:r>
              <a:rPr lang="en-US" sz="1400" b="1" dirty="0">
                <a:solidFill>
                  <a:schemeClr val="bg1"/>
                </a:solidFill>
              </a:rPr>
              <a:t>), click on “My Classrooms”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2</a:t>
            </a:fld>
            <a:r>
              <a:rPr lang="en-US" b="1" dirty="0">
                <a:solidFill>
                  <a:srgbClr val="892034"/>
                </a:solidFill>
              </a:rPr>
              <a:t>: Getting to your AWS Educate Classroom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ACD02-9CB8-47DE-BD53-224142517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86" y="690006"/>
            <a:ext cx="3646714" cy="282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116F737-0990-4CE3-A661-51A31A73BA4C}"/>
              </a:ext>
            </a:extLst>
          </p:cNvPr>
          <p:cNvSpPr/>
          <p:nvPr/>
        </p:nvSpPr>
        <p:spPr>
          <a:xfrm>
            <a:off x="6605996" y="3166281"/>
            <a:ext cx="972094" cy="202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8CF98F-E53A-4645-9370-733BF343F51D}"/>
              </a:ext>
            </a:extLst>
          </p:cNvPr>
          <p:cNvCxnSpPr>
            <a:cxnSpLocks/>
          </p:cNvCxnSpPr>
          <p:nvPr/>
        </p:nvCxnSpPr>
        <p:spPr>
          <a:xfrm>
            <a:off x="5268686" y="1047750"/>
            <a:ext cx="1427815" cy="2086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086874C-009E-49B5-8713-162535DB6D4D}"/>
              </a:ext>
            </a:extLst>
          </p:cNvPr>
          <p:cNvSpPr/>
          <p:nvPr/>
        </p:nvSpPr>
        <p:spPr>
          <a:xfrm>
            <a:off x="4035815" y="1750263"/>
            <a:ext cx="1024201" cy="241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06BD9D-7A73-49A2-BEC0-060AEC48E525}"/>
              </a:ext>
            </a:extLst>
          </p:cNvPr>
          <p:cNvCxnSpPr>
            <a:cxnSpLocks/>
          </p:cNvCxnSpPr>
          <p:nvPr/>
        </p:nvCxnSpPr>
        <p:spPr>
          <a:xfrm>
            <a:off x="1811971" y="1346356"/>
            <a:ext cx="2272014" cy="516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3155">
            <a:extLst>
              <a:ext uri="{FF2B5EF4-FFF2-40B4-BE49-F238E27FC236}">
                <a16:creationId xmlns:a16="http://schemas.microsoft.com/office/drawing/2014/main" id="{4C242AFB-7006-48AD-A708-A9821177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4342"/>
            <a:ext cx="3385458" cy="170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Next, click on “Go to classroom” for Engineering Computation I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Click “Confirm” then “I Agree” on the next two pages.</a:t>
            </a:r>
          </a:p>
        </p:txBody>
      </p:sp>
      <p:pic>
        <p:nvPicPr>
          <p:cNvPr id="26" name="Picture 2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8B09A43-8EC3-424E-B05B-BBA08CF89B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61535" r="7809" b="3026"/>
          <a:stretch/>
        </p:blipFill>
        <p:spPr>
          <a:xfrm>
            <a:off x="3663939" y="4954362"/>
            <a:ext cx="5251461" cy="115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C3FBF0-5BF2-4ADD-AC64-C1DDA8725DCA}"/>
              </a:ext>
            </a:extLst>
          </p:cNvPr>
          <p:cNvCxnSpPr>
            <a:cxnSpLocks/>
          </p:cNvCxnSpPr>
          <p:nvPr/>
        </p:nvCxnSpPr>
        <p:spPr>
          <a:xfrm>
            <a:off x="2743200" y="5181600"/>
            <a:ext cx="5337810" cy="400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2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F4B5D6-7224-4997-90E8-025FFD188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1"/>
          <a:stretch/>
        </p:blipFill>
        <p:spPr>
          <a:xfrm>
            <a:off x="228600" y="3819525"/>
            <a:ext cx="5857379" cy="266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1" y="691728"/>
            <a:ext cx="2370395" cy="583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Click on “AWS Console”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You are now in the AWS Management Console.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Search for “Cloud9” in the Find services section</a:t>
            </a:r>
          </a:p>
          <a:p>
            <a:pPr marL="180975" indent="-180975">
              <a:spcAft>
                <a:spcPts val="1200"/>
              </a:spcAft>
              <a:buFontTx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After entering the Cloud9 service, click “Create Environment”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BAEF2305-478F-A74E-BE60-125F269FAE86}" type="slidenum">
              <a:rPr lang="en-US" b="1" smtClean="0">
                <a:solidFill>
                  <a:schemeClr val="accent1"/>
                </a:solidFill>
              </a:rPr>
              <a:t>3</a:t>
            </a:fld>
            <a:r>
              <a:rPr lang="en-US" b="1" dirty="0">
                <a:solidFill>
                  <a:srgbClr val="892034"/>
                </a:solidFill>
              </a:rPr>
              <a:t>: Creating Your Amazon AWS Account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805555-616C-4479-A29C-8F8FC9BC31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0"/>
          <a:stretch/>
        </p:blipFill>
        <p:spPr>
          <a:xfrm>
            <a:off x="2647950" y="690007"/>
            <a:ext cx="6267450" cy="18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F3C631-4DE8-493F-9F62-2365099FAF30}"/>
              </a:ext>
            </a:extLst>
          </p:cNvPr>
          <p:cNvCxnSpPr>
            <a:cxnSpLocks/>
          </p:cNvCxnSpPr>
          <p:nvPr/>
        </p:nvCxnSpPr>
        <p:spPr>
          <a:xfrm>
            <a:off x="2505075" y="819150"/>
            <a:ext cx="3905250" cy="1514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BF58D5D-E6BA-4B7F-8394-9C8AC256A447}"/>
              </a:ext>
            </a:extLst>
          </p:cNvPr>
          <p:cNvSpPr/>
          <p:nvPr/>
        </p:nvSpPr>
        <p:spPr>
          <a:xfrm>
            <a:off x="6459279" y="2302951"/>
            <a:ext cx="552893" cy="202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5204C8-8DB0-4470-85AC-B3A93D066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34" y="2608470"/>
            <a:ext cx="5086765" cy="210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8E8E1D-2AA2-452A-BC9B-8C87D951554F}"/>
              </a:ext>
            </a:extLst>
          </p:cNvPr>
          <p:cNvCxnSpPr>
            <a:cxnSpLocks/>
          </p:cNvCxnSpPr>
          <p:nvPr/>
        </p:nvCxnSpPr>
        <p:spPr>
          <a:xfrm>
            <a:off x="2603426" y="1969055"/>
            <a:ext cx="1387549" cy="1459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9412CB-F10E-4B9A-96A0-B14ACDC279CD}"/>
              </a:ext>
            </a:extLst>
          </p:cNvPr>
          <p:cNvCxnSpPr>
            <a:cxnSpLocks/>
          </p:cNvCxnSpPr>
          <p:nvPr/>
        </p:nvCxnSpPr>
        <p:spPr>
          <a:xfrm>
            <a:off x="1047750" y="2921423"/>
            <a:ext cx="2776454" cy="2326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4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295900" cy="591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Enter “ECE_1111” for the name of the environment. Then hit “Next step” on the lower right. This will bring you to the “Configure settings” page. 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Select the SSH option for environment type.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Enter your login name (TUID) and the IP address that you use when accessing the VM (ECE 1111 will use an IP address of 54.234.94.88).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Open the “Advanced settings” dropdown menu and type “~/ece_1111” for the environment path.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DO NOT CLICK NEXT STEP YET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Open a terminal session and ssh to the server (54.234.94.88)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EDCA7BA0-3066-5A4B-8E9D-F236A0401122}" type="slidenum">
              <a:rPr lang="en-US" b="1" smtClean="0">
                <a:solidFill>
                  <a:schemeClr val="accent1"/>
                </a:solidFill>
              </a:rPr>
              <a:t>4</a:t>
            </a:fld>
            <a:r>
              <a:rPr lang="en-US" b="1" dirty="0">
                <a:solidFill>
                  <a:srgbClr val="892034"/>
                </a:solidFill>
              </a:rPr>
              <a:t>: Creating a Cloud9 Environment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4E18D7-61A7-4C24-A3E1-C19F0BD8E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2"/>
          <a:stretch/>
        </p:blipFill>
        <p:spPr>
          <a:xfrm>
            <a:off x="5648325" y="690006"/>
            <a:ext cx="3267075" cy="591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384C8D-8B7F-4393-B41E-C17321221E77}"/>
              </a:ext>
            </a:extLst>
          </p:cNvPr>
          <p:cNvCxnSpPr>
            <a:cxnSpLocks/>
          </p:cNvCxnSpPr>
          <p:nvPr/>
        </p:nvCxnSpPr>
        <p:spPr>
          <a:xfrm>
            <a:off x="4133850" y="1590675"/>
            <a:ext cx="1647825" cy="819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2826F65-6866-46A1-BEF2-A1011857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3272059"/>
            <a:ext cx="5061307" cy="19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214506-7255-42BA-A67B-5812C59CCCE3}"/>
              </a:ext>
            </a:extLst>
          </p:cNvPr>
          <p:cNvCxnSpPr>
            <a:cxnSpLocks/>
          </p:cNvCxnSpPr>
          <p:nvPr/>
        </p:nvCxnSpPr>
        <p:spPr>
          <a:xfrm flipV="1">
            <a:off x="3219450" y="5219700"/>
            <a:ext cx="1431277" cy="657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C83C97-5ABF-4E3B-9638-8B77897E1EC6}"/>
              </a:ext>
            </a:extLst>
          </p:cNvPr>
          <p:cNvCxnSpPr>
            <a:cxnSpLocks/>
          </p:cNvCxnSpPr>
          <p:nvPr/>
        </p:nvCxnSpPr>
        <p:spPr>
          <a:xfrm>
            <a:off x="4774552" y="4972050"/>
            <a:ext cx="31115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579D03-250F-462E-81C5-130C76715A9C}"/>
              </a:ext>
            </a:extLst>
          </p:cNvPr>
          <p:cNvCxnSpPr>
            <a:cxnSpLocks/>
          </p:cNvCxnSpPr>
          <p:nvPr/>
        </p:nvCxnSpPr>
        <p:spPr>
          <a:xfrm flipH="1">
            <a:off x="4775200" y="4972050"/>
            <a:ext cx="311150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3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8"/>
            <a:ext cx="5194300" cy="5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Type this command into the terminal and press enter once: “cat &gt;&gt; .ssh/authorized_keys”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EDCA7BA0-3066-5A4B-8E9D-F236A0401122}" type="slidenum">
              <a:rPr lang="en-US" b="1" smtClean="0">
                <a:solidFill>
                  <a:schemeClr val="accent1"/>
                </a:solidFill>
              </a:rPr>
              <a:t>5</a:t>
            </a:fld>
            <a:r>
              <a:rPr lang="en-US" b="1" dirty="0">
                <a:solidFill>
                  <a:srgbClr val="892034"/>
                </a:solidFill>
              </a:rPr>
              <a:t>: Creating a Cloud9 Environment </a:t>
            </a:r>
          </a:p>
        </p:txBody>
      </p:sp>
      <p:pic>
        <p:nvPicPr>
          <p:cNvPr id="5" name="Picture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0EAF071A-0B55-48E3-AA63-CB6B4864B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73099"/>
            <a:ext cx="4953000" cy="166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2BBB41-3167-4EF6-9D98-CD9E60AC8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2"/>
          <a:stretch/>
        </p:blipFill>
        <p:spPr>
          <a:xfrm>
            <a:off x="4092147" y="3714750"/>
            <a:ext cx="4689603" cy="224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B938DA-773A-4DBC-9430-36518EFFFF27}"/>
              </a:ext>
            </a:extLst>
          </p:cNvPr>
          <p:cNvSpPr/>
          <p:nvPr/>
        </p:nvSpPr>
        <p:spPr>
          <a:xfrm>
            <a:off x="228600" y="120015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Next click “Copy key to clipboard” under the View public SSH key section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30436A-33C6-4B37-88C4-520AD0512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 r="47384"/>
          <a:stretch/>
        </p:blipFill>
        <p:spPr>
          <a:xfrm>
            <a:off x="358347" y="1723370"/>
            <a:ext cx="3474305" cy="303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44D302F-674D-4AE2-9577-DAEDD018860F}"/>
              </a:ext>
            </a:extLst>
          </p:cNvPr>
          <p:cNvSpPr/>
          <p:nvPr/>
        </p:nvSpPr>
        <p:spPr>
          <a:xfrm>
            <a:off x="534729" y="3343275"/>
            <a:ext cx="1779846" cy="371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E20CA2-186B-4ED8-ABD7-D7507DF16C42}"/>
              </a:ext>
            </a:extLst>
          </p:cNvPr>
          <p:cNvCxnSpPr>
            <a:cxnSpLocks/>
          </p:cNvCxnSpPr>
          <p:nvPr/>
        </p:nvCxnSpPr>
        <p:spPr>
          <a:xfrm flipH="1">
            <a:off x="2114550" y="1723370"/>
            <a:ext cx="733425" cy="161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D2B6CF-98CE-48F8-80EE-5013FD18DC4F}"/>
              </a:ext>
            </a:extLst>
          </p:cNvPr>
          <p:cNvSpPr/>
          <p:nvPr/>
        </p:nvSpPr>
        <p:spPr>
          <a:xfrm>
            <a:off x="228600" y="4811435"/>
            <a:ext cx="38635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Go back to the terminal. Paste the key*. Hit enter twice. Then Press Ctrl + D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2D099BD-6A82-4CCC-9414-8FF17479A6C1}"/>
              </a:ext>
            </a:extLst>
          </p:cNvPr>
          <p:cNvCxnSpPr>
            <a:cxnSpLocks/>
          </p:cNvCxnSpPr>
          <p:nvPr/>
        </p:nvCxnSpPr>
        <p:spPr>
          <a:xfrm>
            <a:off x="3502152" y="5175504"/>
            <a:ext cx="460248" cy="34196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603497-7E99-47F1-A260-3F0F42529E55}"/>
              </a:ext>
            </a:extLst>
          </p:cNvPr>
          <p:cNvSpPr txBox="1"/>
          <p:nvPr/>
        </p:nvSpPr>
        <p:spPr>
          <a:xfrm>
            <a:off x="358347" y="5959995"/>
            <a:ext cx="84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</a:t>
            </a:r>
            <a:r>
              <a:rPr lang="en-US" sz="1400" i="1" dirty="0">
                <a:solidFill>
                  <a:schemeClr val="bg1"/>
                </a:solidFill>
              </a:rPr>
              <a:t>you need to know how to paste into your respective terminal tool 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(e.g. </a:t>
            </a:r>
            <a:r>
              <a:rPr lang="en-US" sz="1400" b="1" i="1" dirty="0">
                <a:solidFill>
                  <a:schemeClr val="bg1"/>
                </a:solidFill>
              </a:rPr>
              <a:t>macOS</a:t>
            </a:r>
            <a:r>
              <a:rPr lang="en-US" sz="1400" i="1" dirty="0">
                <a:solidFill>
                  <a:schemeClr val="bg1"/>
                </a:solidFill>
              </a:rPr>
              <a:t>: </a:t>
            </a:r>
            <a:r>
              <a:rPr lang="en-US" sz="1400" b="1" dirty="0"/>
              <a:t>⌘</a:t>
            </a:r>
            <a:r>
              <a:rPr lang="en-US" sz="1400" i="1" dirty="0">
                <a:solidFill>
                  <a:schemeClr val="bg1"/>
                </a:solidFill>
              </a:rPr>
              <a:t> + V     </a:t>
            </a:r>
            <a:r>
              <a:rPr lang="en-US" sz="1400" b="1" i="1" dirty="0">
                <a:solidFill>
                  <a:schemeClr val="bg1"/>
                </a:solidFill>
              </a:rPr>
              <a:t>MobaXterm</a:t>
            </a:r>
            <a:r>
              <a:rPr lang="en-US" sz="1400" i="1" dirty="0">
                <a:solidFill>
                  <a:schemeClr val="bg1"/>
                </a:solidFill>
              </a:rPr>
              <a:t>: right-click → paste     </a:t>
            </a:r>
            <a:r>
              <a:rPr lang="en-US" sz="1400" b="1" i="1" dirty="0">
                <a:solidFill>
                  <a:schemeClr val="bg1"/>
                </a:solidFill>
              </a:rPr>
              <a:t>Gnome Terminal</a:t>
            </a:r>
            <a:r>
              <a:rPr lang="en-US" sz="1400" i="1" dirty="0">
                <a:solidFill>
                  <a:schemeClr val="bg1"/>
                </a:solidFill>
              </a:rPr>
              <a:t>: Ctrl + Shift + V)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1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228600" y="685068"/>
            <a:ext cx="8686800" cy="2985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Return to the AWS “Configure settings” page in your web browser and select “Next Step”. This will take you to the “Review” page shown below.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On the “Review” page, double-check these fields: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name is “ECE_1111”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login name is your TUID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host is “54.234.94.88”.</a:t>
            </a:r>
          </a:p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Click on “Create environment”</a:t>
            </a:r>
            <a:br>
              <a:rPr lang="en-US" sz="1800" b="1" dirty="0"/>
            </a:br>
            <a:r>
              <a:rPr lang="en-US" sz="1800" b="1" dirty="0"/>
              <a:t>tab at the bottom right.</a:t>
            </a:r>
          </a:p>
        </p:txBody>
      </p:sp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14300" y="542068"/>
            <a:ext cx="5134708" cy="61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2922F2B7-BF54-B848-8F8B-8CE4D34750BF}" type="slidenum">
              <a:rPr lang="en-US" b="1" smtClean="0">
                <a:solidFill>
                  <a:schemeClr val="accent1"/>
                </a:solidFill>
              </a:rPr>
              <a:t>6</a:t>
            </a:fld>
            <a:r>
              <a:rPr lang="en-US" b="1" dirty="0">
                <a:solidFill>
                  <a:srgbClr val="892034"/>
                </a:solidFill>
              </a:rPr>
              <a:t>: Finish Creating The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B926F-FA39-4F61-B111-3F1FFCE1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9637" y="1828824"/>
            <a:ext cx="4824365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55F9D-50FE-4263-80CD-4F156A53823B}"/>
              </a:ext>
            </a:extLst>
          </p:cNvPr>
          <p:cNvCxnSpPr>
            <a:cxnSpLocks/>
          </p:cNvCxnSpPr>
          <p:nvPr/>
        </p:nvCxnSpPr>
        <p:spPr>
          <a:xfrm>
            <a:off x="2990850" y="3524250"/>
            <a:ext cx="4972420" cy="2192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4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403645" y="3863804"/>
            <a:ext cx="12913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/>
              <a:t>Files and Directories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2922F2B7-BF54-B848-8F8B-8CE4D34750BF}" type="slidenum">
              <a:rPr lang="en-US" b="1" smtClean="0">
                <a:solidFill>
                  <a:schemeClr val="accent1"/>
                </a:solidFill>
              </a:rPr>
              <a:t>7</a:t>
            </a:fld>
            <a:r>
              <a:rPr lang="en-US" b="1" dirty="0">
                <a:solidFill>
                  <a:srgbClr val="892034"/>
                </a:solidFill>
              </a:rPr>
              <a:t>: Navigating the Cloud9 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B926F-FA39-4F61-B111-3F1FFCE13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448" y="3089487"/>
            <a:ext cx="6154088" cy="33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55F9D-50FE-4263-80CD-4F156A53823B}"/>
              </a:ext>
            </a:extLst>
          </p:cNvPr>
          <p:cNvCxnSpPr>
            <a:cxnSpLocks/>
          </p:cNvCxnSpPr>
          <p:nvPr/>
        </p:nvCxnSpPr>
        <p:spPr>
          <a:xfrm>
            <a:off x="1619690" y="4039868"/>
            <a:ext cx="1289411" cy="27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06D9E8-4713-4A92-84B9-D794E85769C9}"/>
              </a:ext>
            </a:extLst>
          </p:cNvPr>
          <p:cNvSpPr/>
          <p:nvPr/>
        </p:nvSpPr>
        <p:spPr>
          <a:xfrm>
            <a:off x="403645" y="5560337"/>
            <a:ext cx="2505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/>
              <a:t>Terminal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BA618A-819B-4114-AD0D-84CF9F93DBF3}"/>
              </a:ext>
            </a:extLst>
          </p:cNvPr>
          <p:cNvCxnSpPr>
            <a:cxnSpLocks/>
          </p:cNvCxnSpPr>
          <p:nvPr/>
        </p:nvCxnSpPr>
        <p:spPr>
          <a:xfrm>
            <a:off x="1419225" y="5698837"/>
            <a:ext cx="2381250" cy="138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8818AE-C2C0-4CCD-99E1-40B4B1C105EA}"/>
              </a:ext>
            </a:extLst>
          </p:cNvPr>
          <p:cNvCxnSpPr>
            <a:cxnSpLocks/>
          </p:cNvCxnSpPr>
          <p:nvPr/>
        </p:nvCxnSpPr>
        <p:spPr>
          <a:xfrm flipH="1">
            <a:off x="3333750" y="1946952"/>
            <a:ext cx="819591" cy="1815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3E4853F-3C3B-4865-A474-27DB3DA35E63}"/>
              </a:ext>
            </a:extLst>
          </p:cNvPr>
          <p:cNvSpPr/>
          <p:nvPr/>
        </p:nvSpPr>
        <p:spPr>
          <a:xfrm>
            <a:off x="228600" y="685068"/>
            <a:ext cx="8686800" cy="2277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The IDE should look like the screenshot below.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Because the environment path was set to ~/ece_1111 only files inside this directory will show up in the environment. To access files on the rest of the server in Cloud9, use the home and root shortcuts.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NOTE: later in this course, when you use the debugger in Cloud9, it will only work on files under your ece_1111 directory (it will not work on files through the shortcuts). </a:t>
            </a:r>
            <a:r>
              <a:rPr lang="en-US" sz="1400" b="1" i="1" dirty="0"/>
              <a:t>Suggestion</a:t>
            </a:r>
            <a:r>
              <a:rPr lang="en-US" sz="1400" b="1" dirty="0"/>
              <a:t>: develop your homework and lab solutions inside the ece_1111 directory, then copy them into their corresponding submission directories when ready.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97E6BF-4666-4B68-B927-FD4284EFFED4}"/>
              </a:ext>
            </a:extLst>
          </p:cNvPr>
          <p:cNvSpPr/>
          <p:nvPr/>
        </p:nvSpPr>
        <p:spPr>
          <a:xfrm>
            <a:off x="2909101" y="3762869"/>
            <a:ext cx="552893" cy="303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14300" y="542068"/>
            <a:ext cx="5134708" cy="61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ts val="1600"/>
              </a:spcAft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/>
          </a:p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Step </a:t>
            </a:r>
            <a:fld id="{A343AB2F-C00F-C54C-B6A3-93B18FA12E72}" type="slidenum">
              <a:rPr lang="en-US" b="1" smtClean="0">
                <a:solidFill>
                  <a:schemeClr val="accent1"/>
                </a:solidFill>
              </a:rPr>
              <a:t>8</a:t>
            </a:fld>
            <a:r>
              <a:rPr lang="en-US" b="1" dirty="0">
                <a:solidFill>
                  <a:srgbClr val="892034"/>
                </a:solidFill>
              </a:rPr>
              <a:t>: Navigating to the Cloud9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966A3-4608-4635-BFE6-D02ED3DE54DB}"/>
              </a:ext>
            </a:extLst>
          </p:cNvPr>
          <p:cNvSpPr/>
          <p:nvPr/>
        </p:nvSpPr>
        <p:spPr>
          <a:xfrm>
            <a:off x="228600" y="685068"/>
            <a:ext cx="8538414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To open a new session in the Cloud 9 environment: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Go to this URL: </a:t>
            </a:r>
            <a:r>
              <a:rPr lang="en-US" sz="1800" dirty="0">
                <a:hlinkClick r:id="rId3"/>
              </a:rPr>
              <a:t>https://aws.amazon.com/education/awseducate/</a:t>
            </a:r>
            <a:endParaRPr lang="en-US" sz="1800" b="1" dirty="0"/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Go to My Classrooms -&gt; Go to classroom -&gt; AWS Console -&gt; Cloud9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DF745D-03F0-4700-827A-20AD9D2A4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05" y="1939426"/>
            <a:ext cx="5611235" cy="423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105619-F7A6-4F54-977B-B34AB79A75FE}"/>
              </a:ext>
            </a:extLst>
          </p:cNvPr>
          <p:cNvSpPr/>
          <p:nvPr/>
        </p:nvSpPr>
        <p:spPr>
          <a:xfrm>
            <a:off x="150011" y="1939426"/>
            <a:ext cx="2986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Select “ECE_1111”    (if you only have one </a:t>
            </a:r>
            <a:br>
              <a:rPr lang="en-US" sz="1800" b="1" dirty="0"/>
            </a:br>
            <a:r>
              <a:rPr lang="en-US" sz="1800" b="1" dirty="0"/>
              <a:t>environment installed, this will be </a:t>
            </a:r>
            <a:br>
              <a:rPr lang="en-US" sz="1800" b="1" dirty="0"/>
            </a:br>
            <a:r>
              <a:rPr lang="en-US" sz="1800" b="1" dirty="0"/>
              <a:t>done automatically).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circle should have a white dot in it. </a:t>
            </a:r>
          </a:p>
          <a:p>
            <a:pPr marL="342900" indent="-1778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Select the “Open IDE” button to open</a:t>
            </a:r>
            <a:br>
              <a:rPr lang="en-US" sz="1800" b="1" dirty="0"/>
            </a:br>
            <a:r>
              <a:rPr lang="en-US" sz="1800" b="1" dirty="0"/>
              <a:t>up the environment.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FA6D88-B866-4CC4-B1FE-E75AD640C0F4}"/>
              </a:ext>
            </a:extLst>
          </p:cNvPr>
          <p:cNvCxnSpPr>
            <a:cxnSpLocks/>
          </p:cNvCxnSpPr>
          <p:nvPr/>
        </p:nvCxnSpPr>
        <p:spPr>
          <a:xfrm>
            <a:off x="3051544" y="4380614"/>
            <a:ext cx="3944679" cy="818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0875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10374</TotalTime>
  <Words>733</Words>
  <Application>Microsoft Office PowerPoint</Application>
  <PresentationFormat>Letter Paper (8.5x11 in)</PresentationFormat>
  <Paragraphs>75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Leo Chander Battalora</cp:lastModifiedBy>
  <cp:revision>466</cp:revision>
  <dcterms:created xsi:type="dcterms:W3CDTF">2002-09-12T17:13:32Z</dcterms:created>
  <dcterms:modified xsi:type="dcterms:W3CDTF">2019-12-21T16:55:39Z</dcterms:modified>
</cp:coreProperties>
</file>