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9"/>
  </p:notesMasterIdLst>
  <p:handoutMasterIdLst>
    <p:handoutMasterId r:id="rId10"/>
  </p:handoutMasterIdLst>
  <p:sldIdLst>
    <p:sldId id="333" r:id="rId3"/>
    <p:sldId id="312" r:id="rId4"/>
    <p:sldId id="340" r:id="rId5"/>
    <p:sldId id="341" r:id="rId6"/>
    <p:sldId id="353" r:id="rId7"/>
    <p:sldId id="352" r:id="rId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5238" autoAdjust="0"/>
  </p:normalViewPr>
  <p:slideViewPr>
    <p:cSldViewPr snapToGrid="0">
      <p:cViewPr varScale="1">
        <p:scale>
          <a:sx n="78" d="100"/>
          <a:sy n="78" d="100"/>
        </p:scale>
        <p:origin x="1872" y="62"/>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51399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Server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Spring 2021</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Accessing Our Amazon </a:t>
            </a:r>
            <a:r>
              <a:rPr lang="en-US" b="1">
                <a:solidFill>
                  <a:srgbClr val="892034"/>
                </a:solidFill>
              </a:rPr>
              <a:t>AWS Server</a:t>
            </a:r>
            <a:endParaRPr lang="en-US" b="1" dirty="0">
              <a:solidFill>
                <a:srgbClr val="892034"/>
              </a:solidFill>
            </a:endParaRP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861247"/>
            <a:ext cx="2326341" cy="3482154"/>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the course instruction team with the subject line: “Amazon AWS ECE Account”.</a:t>
            </a:r>
          </a:p>
          <a:p>
            <a:pPr marL="176213" indent="-176213">
              <a:spcAft>
                <a:spcPct val="50000"/>
              </a:spcAft>
              <a:buFontTx/>
              <a:buChar char="•"/>
            </a:pPr>
            <a:r>
              <a:rPr lang="en-US" sz="1800" b="1" dirty="0">
                <a:solidFill>
                  <a:schemeClr val="bg1"/>
                </a:solidFill>
              </a:rPr>
              <a:t>This email will contain your account username and initial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pic>
        <p:nvPicPr>
          <p:cNvPr id="11" name="Picture 10">
            <a:extLst>
              <a:ext uri="{FF2B5EF4-FFF2-40B4-BE49-F238E27FC236}">
                <a16:creationId xmlns:a16="http://schemas.microsoft.com/office/drawing/2014/main" id="{FB385A74-7C20-4575-A78D-AC3F24597357}"/>
              </a:ext>
            </a:extLst>
          </p:cNvPr>
          <p:cNvPicPr>
            <a:picLocks noChangeAspect="1"/>
          </p:cNvPicPr>
          <p:nvPr/>
        </p:nvPicPr>
        <p:blipFill rotWithShape="1">
          <a:blip r:embed="rId3"/>
          <a:srcRect t="27304" b="10589"/>
          <a:stretch/>
        </p:blipFill>
        <p:spPr>
          <a:xfrm>
            <a:off x="2701999" y="487476"/>
            <a:ext cx="6213401" cy="4259337"/>
          </a:xfrm>
          <a:prstGeom prst="rect">
            <a:avLst/>
          </a:prstGeom>
        </p:spPr>
      </p:pic>
      <p:cxnSp>
        <p:nvCxnSpPr>
          <p:cNvPr id="7" name="Straight Connector 6">
            <a:extLst>
              <a:ext uri="{FF2B5EF4-FFF2-40B4-BE49-F238E27FC236}">
                <a16:creationId xmlns:a16="http://schemas.microsoft.com/office/drawing/2014/main" id="{C51A8EAF-C9C1-BC47-9465-A3ABEA74D06F}"/>
              </a:ext>
            </a:extLst>
          </p:cNvPr>
          <p:cNvCxnSpPr>
            <a:cxnSpLocks/>
            <a:endCxn id="9" idx="2"/>
          </p:cNvCxnSpPr>
          <p:nvPr/>
        </p:nvCxnSpPr>
        <p:spPr>
          <a:xfrm flipV="1">
            <a:off x="2232717" y="1341256"/>
            <a:ext cx="1279348" cy="2004870"/>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5A4E96-7C7F-4E60-8FF7-3B5F9E43F44B}"/>
              </a:ext>
            </a:extLst>
          </p:cNvPr>
          <p:cNvSpPr/>
          <p:nvPr/>
        </p:nvSpPr>
        <p:spPr>
          <a:xfrm>
            <a:off x="2701999" y="1008453"/>
            <a:ext cx="1620132" cy="3328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431568"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marL="347663">
              <a:spcAft>
                <a:spcPts val="0"/>
              </a:spcAft>
            </a:pPr>
            <a:r>
              <a:rPr lang="en-US" sz="1800" b="1" dirty="0">
                <a:solidFill>
                  <a:schemeClr val="accent1"/>
                </a:solidFill>
              </a:rPr>
              <a:t>ssh &lt;</a:t>
            </a:r>
            <a:r>
              <a:rPr lang="en-US" sz="1800" b="1" dirty="0" err="1">
                <a:solidFill>
                  <a:schemeClr val="accent1"/>
                </a:solidFill>
              </a:rPr>
              <a:t>tuid</a:t>
            </a:r>
            <a:r>
              <a:rPr lang="en-US" sz="1800" b="1" dirty="0">
                <a:solidFill>
                  <a:schemeClr val="accent1"/>
                </a:solidFill>
              </a:rPr>
              <a:t>&gt;@ece-000.eng.temple.edu</a:t>
            </a: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Logging in with the Initial Password</a:t>
            </a:r>
          </a:p>
        </p:txBody>
      </p:sp>
      <p:grpSp>
        <p:nvGrpSpPr>
          <p:cNvPr id="4" name="Group 3">
            <a:extLst>
              <a:ext uri="{FF2B5EF4-FFF2-40B4-BE49-F238E27FC236}">
                <a16:creationId xmlns:a16="http://schemas.microsoft.com/office/drawing/2014/main" id="{98E1B879-F487-4D14-95F3-9C3F4E0FF177}"/>
              </a:ext>
            </a:extLst>
          </p:cNvPr>
          <p:cNvGrpSpPr/>
          <p:nvPr/>
        </p:nvGrpSpPr>
        <p:grpSpPr>
          <a:xfrm>
            <a:off x="4638629" y="1604903"/>
            <a:ext cx="4276771" cy="3648193"/>
            <a:chOff x="4637798" y="1612774"/>
            <a:chExt cx="4276771" cy="3648193"/>
          </a:xfrm>
        </p:grpSpPr>
        <p:pic>
          <p:nvPicPr>
            <p:cNvPr id="11" name="Picture 10">
              <a:extLst>
                <a:ext uri="{FF2B5EF4-FFF2-40B4-BE49-F238E27FC236}">
                  <a16:creationId xmlns:a16="http://schemas.microsoft.com/office/drawing/2014/main" id="{A6D0B725-7B7C-42DF-BC55-570152DF251D}"/>
                </a:ext>
              </a:extLst>
            </p:cNvPr>
            <p:cNvPicPr>
              <a:picLocks noChangeAspect="1"/>
            </p:cNvPicPr>
            <p:nvPr/>
          </p:nvPicPr>
          <p:blipFill rotWithShape="1">
            <a:blip r:embed="rId3"/>
            <a:srcRect l="25176" t="17281" r="771" b="39673"/>
            <a:stretch/>
          </p:blipFill>
          <p:spPr>
            <a:xfrm>
              <a:off x="4649398" y="1612774"/>
              <a:ext cx="4253570" cy="2049690"/>
            </a:xfrm>
            <a:prstGeom prst="rect">
              <a:avLst/>
            </a:prstGeom>
          </p:spPr>
        </p:pic>
        <p:pic>
          <p:nvPicPr>
            <p:cNvPr id="12" name="Picture 11">
              <a:extLst>
                <a:ext uri="{FF2B5EF4-FFF2-40B4-BE49-F238E27FC236}">
                  <a16:creationId xmlns:a16="http://schemas.microsoft.com/office/drawing/2014/main" id="{03AEB37F-57BF-4E97-83C0-576C43DA27A1}"/>
                </a:ext>
              </a:extLst>
            </p:cNvPr>
            <p:cNvPicPr>
              <a:picLocks noChangeAspect="1"/>
            </p:cNvPicPr>
            <p:nvPr/>
          </p:nvPicPr>
          <p:blipFill rotWithShape="1">
            <a:blip r:embed="rId3"/>
            <a:srcRect l="24983" t="64230" r="5967" b="8806"/>
            <a:stretch/>
          </p:blipFill>
          <p:spPr>
            <a:xfrm>
              <a:off x="4637798" y="3876520"/>
              <a:ext cx="4276771" cy="1384447"/>
            </a:xfrm>
            <a:prstGeom prst="rect">
              <a:avLst/>
            </a:prstGeom>
          </p:spPr>
        </p:pic>
      </p:gr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4</a:t>
            </a:fld>
            <a:r>
              <a:rPr lang="en-US" b="1" dirty="0">
                <a:solidFill>
                  <a:srgbClr val="892034"/>
                </a:solidFill>
              </a:rPr>
              <a:t>: Changing Your Password</a:t>
            </a:r>
          </a:p>
        </p:txBody>
      </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599" y="828001"/>
            <a:ext cx="4009103" cy="4562166"/>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that your current password has expired.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pic>
        <p:nvPicPr>
          <p:cNvPr id="13" name="Picture 12">
            <a:extLst>
              <a:ext uri="{FF2B5EF4-FFF2-40B4-BE49-F238E27FC236}">
                <a16:creationId xmlns:a16="http://schemas.microsoft.com/office/drawing/2014/main" id="{7DF04D32-568A-479A-BA39-7E28C3ADE89B}"/>
              </a:ext>
            </a:extLst>
          </p:cNvPr>
          <p:cNvPicPr>
            <a:picLocks noChangeAspect="1"/>
          </p:cNvPicPr>
          <p:nvPr/>
        </p:nvPicPr>
        <p:blipFill>
          <a:blip r:embed="rId3"/>
          <a:stretch>
            <a:fillRect/>
          </a:stretch>
        </p:blipFill>
        <p:spPr>
          <a:xfrm>
            <a:off x="4297638" y="1529914"/>
            <a:ext cx="4617762" cy="3158340"/>
          </a:xfrm>
          <a:prstGeom prst="rect">
            <a:avLst/>
          </a:prstGeom>
        </p:spPr>
      </p:pic>
    </p:spTree>
    <p:extLst>
      <p:ext uri="{BB962C8B-B14F-4D97-AF65-F5344CB8AC3E}">
        <p14:creationId xmlns:p14="http://schemas.microsoft.com/office/powerpoint/2010/main" val="6564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593404"/>
            <a:ext cx="4559711" cy="3323987"/>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 on your local computer:</a:t>
            </a:r>
          </a:p>
          <a:p>
            <a:pPr marL="342900" indent="-177800">
              <a:spcAft>
                <a:spcPts val="600"/>
              </a:spcAft>
              <a:buFont typeface="Wingdings" pitchFamily="2" charset="2"/>
              <a:buChar char="§"/>
            </a:pPr>
            <a:r>
              <a:rPr lang="en-US" sz="1400" b="1" dirty="0"/>
              <a:t>ssh-keygen</a:t>
            </a:r>
          </a:p>
          <a:p>
            <a:pPr marL="342900" indent="-177800">
              <a:spcAft>
                <a:spcPts val="0"/>
              </a:spcAft>
              <a:buFont typeface="Wingdings" pitchFamily="2" charset="2"/>
              <a:buChar char="§"/>
            </a:pPr>
            <a:r>
              <a:rPr lang="en-US" sz="14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5</a:t>
            </a:fld>
            <a:r>
              <a:rPr lang="en-US" b="1" dirty="0">
                <a:solidFill>
                  <a:srgbClr val="892034"/>
                </a:solidFill>
              </a:rPr>
              <a:t>: Automatic Login</a:t>
            </a:r>
          </a:p>
        </p:txBody>
      </p:sp>
      <p:pic>
        <p:nvPicPr>
          <p:cNvPr id="4" name="Picture 3" descr="Text&#10;&#10;Description automatically generated">
            <a:extLst>
              <a:ext uri="{FF2B5EF4-FFF2-40B4-BE49-F238E27FC236}">
                <a16:creationId xmlns:a16="http://schemas.microsoft.com/office/drawing/2014/main" id="{50968CFE-9CF7-4232-A56B-6C78A0B384C3}"/>
              </a:ext>
            </a:extLst>
          </p:cNvPr>
          <p:cNvPicPr>
            <a:picLocks noChangeAspect="1"/>
          </p:cNvPicPr>
          <p:nvPr/>
        </p:nvPicPr>
        <p:blipFill rotWithShape="1">
          <a:blip r:embed="rId3">
            <a:extLst>
              <a:ext uri="{28A0092B-C50C-407E-A947-70E740481C1C}">
                <a14:useLocalDpi xmlns:a14="http://schemas.microsoft.com/office/drawing/2010/main" val="0"/>
              </a:ext>
            </a:extLst>
          </a:blip>
          <a:srcRect r="36506" b="53264"/>
          <a:stretch/>
        </p:blipFill>
        <p:spPr>
          <a:xfrm>
            <a:off x="5088100" y="686434"/>
            <a:ext cx="3528216" cy="2089254"/>
          </a:xfrm>
          <a:prstGeom prst="rect">
            <a:avLst/>
          </a:prstGeom>
        </p:spPr>
      </p:pic>
      <p:sp>
        <p:nvSpPr>
          <p:cNvPr id="13" name="Rectangle 12">
            <a:extLst>
              <a:ext uri="{FF2B5EF4-FFF2-40B4-BE49-F238E27FC236}">
                <a16:creationId xmlns:a16="http://schemas.microsoft.com/office/drawing/2014/main" id="{AEC4EB68-7B30-46E1-9FEA-F5FD82014145}"/>
              </a:ext>
            </a:extLst>
          </p:cNvPr>
          <p:cNvSpPr/>
          <p:nvPr/>
        </p:nvSpPr>
        <p:spPr>
          <a:xfrm>
            <a:off x="5162788" y="764822"/>
            <a:ext cx="1817131" cy="149578"/>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ED9C7587-5118-4BC4-AAFB-412418D3ED7F}"/>
              </a:ext>
            </a:extLst>
          </p:cNvPr>
          <p:cNvPicPr>
            <a:picLocks noChangeAspect="1"/>
          </p:cNvPicPr>
          <p:nvPr/>
        </p:nvPicPr>
        <p:blipFill rotWithShape="1">
          <a:blip r:embed="rId3">
            <a:extLst>
              <a:ext uri="{28A0092B-C50C-407E-A947-70E740481C1C}">
                <a14:useLocalDpi xmlns:a14="http://schemas.microsoft.com/office/drawing/2010/main" val="0"/>
              </a:ext>
            </a:extLst>
          </a:blip>
          <a:srcRect l="866" t="46165" r="6518" b="30610"/>
          <a:stretch/>
        </p:blipFill>
        <p:spPr>
          <a:xfrm>
            <a:off x="924232" y="5353207"/>
            <a:ext cx="7010400" cy="1266278"/>
          </a:xfrm>
          <a:prstGeom prst="rect">
            <a:avLst/>
          </a:prstGeom>
        </p:spPr>
      </p:pic>
      <p:sp>
        <p:nvSpPr>
          <p:cNvPr id="14" name="Rectangle 3155">
            <a:extLst>
              <a:ext uri="{FF2B5EF4-FFF2-40B4-BE49-F238E27FC236}">
                <a16:creationId xmlns:a16="http://schemas.microsoft.com/office/drawing/2014/main" id="{D1DA3670-0ADD-4A5A-8CC6-F89D785E780C}"/>
              </a:ext>
            </a:extLst>
          </p:cNvPr>
          <p:cNvSpPr>
            <a:spLocks noChangeArrowheads="1"/>
          </p:cNvSpPr>
          <p:nvPr/>
        </p:nvSpPr>
        <p:spPr bwMode="auto">
          <a:xfrm>
            <a:off x="228600" y="4063232"/>
            <a:ext cx="8604027" cy="1292662"/>
          </a:xfrm>
          <a:prstGeom prst="rect">
            <a:avLst/>
          </a:prstGeom>
        </p:spPr>
        <p:txBody>
          <a:bodyPr wrap="square" lIns="0" tIns="0" rIns="0" bIns="0">
            <a:spAutoFit/>
          </a:bodyPr>
          <a:lstStyle/>
          <a:p>
            <a:pPr marL="165100" indent="-165100">
              <a:spcBef>
                <a:spcPts val="1200"/>
              </a:spcBef>
              <a:spcAft>
                <a:spcPts val="600"/>
              </a:spcAft>
              <a:buFont typeface="Arial" panose="020B0604020202020204" pitchFamily="34" charset="0"/>
              <a:buChar char="•"/>
            </a:pPr>
            <a:r>
              <a:rPr lang="en-US" sz="1800" b="1" dirty="0"/>
              <a:t>To generate a key pair, type this command on your local computer:</a:t>
            </a:r>
          </a:p>
          <a:p>
            <a:pPr marL="346075" indent="-180975">
              <a:spcAft>
                <a:spcPts val="600"/>
              </a:spcAft>
              <a:buFont typeface="Wingdings" pitchFamily="2" charset="2"/>
              <a:buChar char="§"/>
            </a:pPr>
            <a:r>
              <a:rPr lang="en-US" sz="1400" b="1" dirty="0"/>
              <a:t>ssh-copy-id &lt;</a:t>
            </a:r>
            <a:r>
              <a:rPr lang="en-US" sz="1400" b="1" dirty="0" err="1"/>
              <a:t>tuid</a:t>
            </a:r>
            <a:r>
              <a:rPr lang="en-US" sz="1400" b="1" dirty="0"/>
              <a:t>&gt;@ece-000.eng.temple.edu</a:t>
            </a:r>
          </a:p>
          <a:p>
            <a:pPr marL="342900" indent="-177800">
              <a:spcAft>
                <a:spcPts val="1200"/>
              </a:spcAft>
              <a:buFont typeface="Wingdings" pitchFamily="2" charset="2"/>
              <a:buChar char="§"/>
            </a:pPr>
            <a:r>
              <a:rPr lang="en-US" sz="14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2" name="Rectangle 1">
            <a:extLst>
              <a:ext uri="{FF2B5EF4-FFF2-40B4-BE49-F238E27FC236}">
                <a16:creationId xmlns:a16="http://schemas.microsoft.com/office/drawing/2014/main" id="{E1B44C2B-92EA-4AEC-BBE1-A71A3070D710}"/>
              </a:ext>
            </a:extLst>
          </p:cNvPr>
          <p:cNvSpPr/>
          <p:nvPr/>
        </p:nvSpPr>
        <p:spPr>
          <a:xfrm>
            <a:off x="924231" y="5533655"/>
            <a:ext cx="4532671" cy="139558"/>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08813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10237</TotalTime>
  <Words>622</Words>
  <Application>Microsoft Office PowerPoint</Application>
  <PresentationFormat>Letter Paper (8.5x11 in)</PresentationFormat>
  <Paragraphs>59</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Nabila Shawki</cp:lastModifiedBy>
  <cp:revision>456</cp:revision>
  <dcterms:created xsi:type="dcterms:W3CDTF">2002-09-12T17:13:32Z</dcterms:created>
  <dcterms:modified xsi:type="dcterms:W3CDTF">2020-12-31T05:20:34Z</dcterms:modified>
</cp:coreProperties>
</file>