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00" r:id="rId1"/>
    <p:sldMasterId id="2147483705" r:id="rId2"/>
  </p:sldMasterIdLst>
  <p:notesMasterIdLst>
    <p:notesMasterId r:id="rId5"/>
  </p:notesMasterIdLst>
  <p:handoutMasterIdLst>
    <p:handoutMasterId r:id="rId6"/>
  </p:handoutMasterIdLst>
  <p:sldIdLst>
    <p:sldId id="311" r:id="rId3"/>
    <p:sldId id="313" r:id="rId4"/>
  </p:sldIdLst>
  <p:sldSz cx="9144000" cy="6858000" type="letter"/>
  <p:notesSz cx="7302500" cy="95885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265">
          <p15:clr>
            <a:srgbClr val="A4A3A4"/>
          </p15:clr>
        </p15:guide>
        <p15:guide id="2" pos="1513">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2034"/>
    <a:srgbClr val="EFF755"/>
    <a:srgbClr val="CC6600"/>
    <a:srgbClr val="6666FF"/>
    <a:srgbClr val="008000"/>
    <a:srgbClr val="000080"/>
    <a:srgbClr val="004000"/>
    <a:srgbClr val="9966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71" autoAdjust="0"/>
    <p:restoredTop sz="95306" autoAdjust="0"/>
  </p:normalViewPr>
  <p:slideViewPr>
    <p:cSldViewPr snapToGrid="0">
      <p:cViewPr varScale="1">
        <p:scale>
          <a:sx n="117" d="100"/>
          <a:sy n="117" d="100"/>
        </p:scale>
        <p:origin x="2352" y="184"/>
      </p:cViewPr>
      <p:guideLst>
        <p:guide orient="horz" pos="2265"/>
        <p:guide pos="151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4" d="100"/>
          <a:sy n="74" d="100"/>
        </p:scale>
        <p:origin x="-1836" y="-96"/>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1609254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4725" y="4554538"/>
            <a:ext cx="5353050" cy="43148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34407555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ECC53042-5A96-4DBC-B738-B843823BA6D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545886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35394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12207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8" name="Text Box 8"/>
          <p:cNvSpPr txBox="1">
            <a:spLocks noChangeArrowheads="1"/>
          </p:cNvSpPr>
          <p:nvPr/>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
        <p:nvSpPr>
          <p:cNvPr id="4" name="Rectangle 5"/>
          <p:cNvSpPr>
            <a:spLocks noChangeArrowheads="1"/>
          </p:cNvSpPr>
          <p:nvPr userDrawn="1"/>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5" name="Text Box 8"/>
          <p:cNvSpPr txBox="1">
            <a:spLocks noChangeArrowheads="1"/>
          </p:cNvSpPr>
          <p:nvPr userDrawn="1"/>
        </p:nvSpPr>
        <p:spPr bwMode="auto">
          <a:xfrm>
            <a:off x="519529" y="189885"/>
            <a:ext cx="4450035" cy="276999"/>
          </a:xfrm>
          <a:prstGeom prst="rect">
            <a:avLst/>
          </a:prstGeom>
          <a:solidFill>
            <a:srgbClr val="FFFFFF"/>
          </a:solidFill>
          <a:ln w="9525">
            <a:noFill/>
            <a:miter lim="800000"/>
            <a:headEnd/>
            <a:tailEnd/>
          </a:ln>
        </p:spPr>
        <p:txBody>
          <a:bodyPr wrap="square" tIns="0" bIns="0" anchor="ctr" anchorCtr="1">
            <a:spAutoFit/>
          </a:bodyPr>
          <a:lstStyle/>
          <a:p>
            <a:pPr>
              <a:spcBef>
                <a:spcPts val="0"/>
              </a:spcBef>
            </a:pPr>
            <a:r>
              <a:rPr lang="en-US" sz="1800" b="1" dirty="0">
                <a:solidFill>
                  <a:srgbClr val="333399"/>
                </a:solidFill>
              </a:rPr>
              <a:t>ECE 1111 – Engineering Computation I</a:t>
            </a:r>
          </a:p>
        </p:txBody>
      </p:sp>
    </p:spTree>
    <p:extLst>
      <p:ext uri="{BB962C8B-B14F-4D97-AF65-F5344CB8AC3E}">
        <p14:creationId xmlns:p14="http://schemas.microsoft.com/office/powerpoint/2010/main" val="1547694380"/>
      </p:ext>
    </p:extLst>
  </p:cSld>
  <p:clrMap bg1="lt1" tx1="dk1" bg2="lt2" tx2="dk2" accent1="accent1" accent2="accent2" accent3="accent3" accent4="accent4" accent5="accent5" accent6="accent6" hlink="hlink" folHlink="folHlink"/>
  <p:sldLayoutIdLst>
    <p:sldLayoutId id="214748370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dirty="0"/>
          </a:p>
        </p:txBody>
      </p:sp>
      <p:pic>
        <p:nvPicPr>
          <p:cNvPr id="1027" name="Picture 37" descr="isip_logo_plain"/>
          <p:cNvPicPr>
            <a:picLocks noChangeAspect="1" noChangeArrowheads="1"/>
          </p:cNvPicPr>
          <p:nvPr/>
        </p:nvPicPr>
        <p:blipFill>
          <a:blip r:embed="rId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1111: Lecture 42,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extLst>
      <p:ext uri="{BB962C8B-B14F-4D97-AF65-F5344CB8AC3E}">
        <p14:creationId xmlns:p14="http://schemas.microsoft.com/office/powerpoint/2010/main" val="646050822"/>
      </p:ext>
    </p:extLst>
  </p:cSld>
  <p:clrMap bg1="lt1" tx1="dk1" bg2="lt2" tx2="dk2" accent1="accent1" accent2="accent2" accent3="accent3" accent4="accent4" accent5="accent5" accent6="accent6" hlink="hlink" folHlink="folHlink"/>
  <p:sldLayoutIdLst>
    <p:sldLayoutId id="2147483706" r:id="rId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spectrum.ieee.org/tech-jobs-best-jobs" TargetMode="External"/><Relationship Id="rId3" Type="http://schemas.openxmlformats.org/officeDocument/2006/relationships/hyperlink" Target="https://www.careerexplorer.com/careers/software-engineer/" TargetMode="External"/><Relationship Id="rId7" Type="http://schemas.openxmlformats.org/officeDocument/2006/relationships/image" Target="../media/image2.jpeg"/><Relationship Id="rId2" Type="http://schemas.openxmlformats.org/officeDocument/2006/relationships/hyperlink" Target="http://www.python-course.eu/course.php" TargetMode="External"/><Relationship Id="rId1" Type="http://schemas.openxmlformats.org/officeDocument/2006/relationships/slideLayout" Target="../slideLayouts/slideLayout1.xml"/><Relationship Id="rId6" Type="http://schemas.openxmlformats.org/officeDocument/2006/relationships/hyperlink" Target="https://careerkarma.com/careers/software-engineer/" TargetMode="External"/><Relationship Id="rId5" Type="http://schemas.openxmlformats.org/officeDocument/2006/relationships/hyperlink" Target="https://insights.stackoverflow.com/survey/2021#technology" TargetMode="External"/><Relationship Id="rId4" Type="http://schemas.openxmlformats.org/officeDocument/2006/relationships/hyperlink" Target="https://www.hackreactor.com/blog/navigating-the-software-engineering-career-path" TargetMode="External"/><Relationship Id="rId9"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17691DF7-E4D9-4547-8377-3A85A064BF50}"/>
              </a:ext>
            </a:extLst>
          </p:cNvPr>
          <p:cNvSpPr txBox="1">
            <a:spLocks noChangeArrowheads="1"/>
          </p:cNvSpPr>
          <p:nvPr/>
        </p:nvSpPr>
        <p:spPr bwMode="auto">
          <a:xfrm>
            <a:off x="4750353" y="1378560"/>
            <a:ext cx="4026757" cy="1983205"/>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marR="0" lvl="0" indent="-176213" defTabSz="914400" rtl="0" eaLnBrk="1" fontAlgn="auto" latinLnBrk="0" hangingPunct="1">
              <a:lnSpc>
                <a:spcPct val="100000"/>
              </a:lnSpc>
              <a:spcBef>
                <a:spcPct val="0"/>
              </a:spcBef>
              <a:spcAft>
                <a:spcPts val="1200"/>
              </a:spcAft>
              <a:buClrTx/>
              <a:buSzTx/>
              <a:buFont typeface="Arial" pitchFamily="34" charset="0"/>
              <a:buChar char="•"/>
              <a:tabLst>
                <a:tab pos="4513263" algn="l"/>
              </a:tabLst>
              <a:defRPr/>
            </a:pPr>
            <a:r>
              <a:rPr lang="en-US" b="1" dirty="0">
                <a:solidFill>
                  <a:schemeClr val="accent1"/>
                </a:solidFill>
                <a:latin typeface="+mn-lt"/>
              </a:rPr>
              <a:t>Topics</a:t>
            </a:r>
            <a:r>
              <a:rPr kumimoji="0" lang="en-US" sz="2400" b="1" i="0" u="none" strike="noStrike" kern="1200" cap="none" spc="0" normalizeH="0" baseline="0" noProof="0" dirty="0">
                <a:ln>
                  <a:noFill/>
                </a:ln>
                <a:solidFill>
                  <a:schemeClr val="accent1"/>
                </a:solidFill>
                <a:effectLst/>
                <a:uLnTx/>
                <a:uFillTx/>
                <a:latin typeface="+mn-lt"/>
                <a:ea typeface="+mn-ea"/>
                <a:cs typeface="+mn-cs"/>
              </a:rPr>
              <a:t>:</a:t>
            </a:r>
          </a:p>
          <a:p>
            <a:pPr marL="165100" fontAlgn="auto">
              <a:spcAft>
                <a:spcPts val="0"/>
              </a:spcAft>
              <a:tabLst>
                <a:tab pos="2290763" algn="l"/>
                <a:tab pos="4113213" algn="l"/>
              </a:tabLst>
              <a:defRPr/>
            </a:pPr>
            <a:r>
              <a:rPr lang="en-US" sz="1800" b="1" dirty="0">
                <a:solidFill>
                  <a:schemeClr val="tx2"/>
                </a:solidFill>
                <a:latin typeface="+mn-lt"/>
              </a:rPr>
              <a:t>Guest Speaker</a:t>
            </a:r>
          </a:p>
          <a:p>
            <a:pPr marL="165100" fontAlgn="auto">
              <a:spcAft>
                <a:spcPts val="0"/>
              </a:spcAft>
              <a:tabLst>
                <a:tab pos="2290763" algn="l"/>
                <a:tab pos="4113213" algn="l"/>
              </a:tabLst>
              <a:defRPr/>
            </a:pPr>
            <a:r>
              <a:rPr lang="en-US" sz="1800" b="1" dirty="0">
                <a:solidFill>
                  <a:schemeClr val="tx2"/>
                </a:solidFill>
                <a:latin typeface="+mn-lt"/>
              </a:rPr>
              <a:t>Gaining Programming Experience</a:t>
            </a:r>
          </a:p>
          <a:p>
            <a:pPr marL="165100" fontAlgn="auto">
              <a:spcAft>
                <a:spcPts val="0"/>
              </a:spcAft>
              <a:tabLst>
                <a:tab pos="2290763" algn="l"/>
                <a:tab pos="4113213" algn="l"/>
              </a:tabLst>
              <a:defRPr/>
            </a:pPr>
            <a:r>
              <a:rPr lang="en-US" sz="1800" b="1" dirty="0">
                <a:solidFill>
                  <a:schemeClr val="tx2"/>
                </a:solidFill>
                <a:latin typeface="+mn-lt"/>
              </a:rPr>
              <a:t>Job Interviews</a:t>
            </a:r>
          </a:p>
          <a:p>
            <a:pPr marL="165100" fontAlgn="auto">
              <a:spcAft>
                <a:spcPts val="0"/>
              </a:spcAft>
              <a:tabLst>
                <a:tab pos="2290763" algn="l"/>
                <a:tab pos="4113213" algn="l"/>
              </a:tabLst>
              <a:defRPr/>
            </a:pPr>
            <a:r>
              <a:rPr lang="en-US" sz="1800" b="1" dirty="0">
                <a:solidFill>
                  <a:schemeClr val="tx2"/>
                </a:solidFill>
                <a:latin typeface="+mn-lt"/>
              </a:rPr>
              <a:t>Career Paths</a:t>
            </a:r>
          </a:p>
        </p:txBody>
      </p:sp>
      <p:sp>
        <p:nvSpPr>
          <p:cNvPr id="8" name="Text Box 29">
            <a:extLst>
              <a:ext uri="{FF2B5EF4-FFF2-40B4-BE49-F238E27FC236}">
                <a16:creationId xmlns:a16="http://schemas.microsoft.com/office/drawing/2014/main" id="{4C175C2B-039D-F74A-BBD4-ECF08CF8774B}"/>
              </a:ext>
            </a:extLst>
          </p:cNvPr>
          <p:cNvSpPr txBox="1">
            <a:spLocks noChangeArrowheads="1"/>
          </p:cNvSpPr>
          <p:nvPr/>
        </p:nvSpPr>
        <p:spPr bwMode="auto">
          <a:xfrm>
            <a:off x="409575" y="552450"/>
            <a:ext cx="8467725" cy="461665"/>
          </a:xfrm>
          <a:prstGeom prst="rect">
            <a:avLst/>
          </a:prstGeom>
          <a:noFill/>
          <a:ln w="9525">
            <a:noFill/>
            <a:miter lim="800000"/>
            <a:headEnd/>
            <a:tailEnd/>
          </a:ln>
        </p:spPr>
        <p:txBody>
          <a:bodyPr>
            <a:spAutoFit/>
          </a:bodyPr>
          <a:lstStyle/>
          <a:p>
            <a:pPr algn="ctr">
              <a:spcBef>
                <a:spcPct val="50000"/>
              </a:spcBef>
            </a:pPr>
            <a:r>
              <a:rPr lang="en-US" b="1">
                <a:solidFill>
                  <a:schemeClr val="accent1"/>
                </a:solidFill>
              </a:rPr>
              <a:t>LECTURE 42: </a:t>
            </a:r>
            <a:r>
              <a:rPr lang="en-US" b="1" dirty="0">
                <a:solidFill>
                  <a:schemeClr val="accent1"/>
                </a:solidFill>
              </a:rPr>
              <a:t>Jobs, Jobs, Jobs…</a:t>
            </a:r>
            <a:endParaRPr lang="en-US" b="1" dirty="0">
              <a:solidFill>
                <a:schemeClr val="accent2"/>
              </a:solidFill>
            </a:endParaRPr>
          </a:p>
        </p:txBody>
      </p:sp>
      <p:sp>
        <p:nvSpPr>
          <p:cNvPr id="11" name="Rectangle 3">
            <a:hlinkClick r:id="rId2"/>
            <a:extLst>
              <a:ext uri="{FF2B5EF4-FFF2-40B4-BE49-F238E27FC236}">
                <a16:creationId xmlns:a16="http://schemas.microsoft.com/office/drawing/2014/main" id="{DF952443-C0DB-9148-BF3C-1217C10A2153}"/>
              </a:ext>
            </a:extLst>
          </p:cNvPr>
          <p:cNvSpPr txBox="1">
            <a:spLocks noChangeArrowheads="1"/>
          </p:cNvSpPr>
          <p:nvPr/>
        </p:nvSpPr>
        <p:spPr bwMode="auto">
          <a:xfrm>
            <a:off x="4755238" y="3845772"/>
            <a:ext cx="3886200" cy="2141675"/>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indent="-176213" fontAlgn="auto">
              <a:spcBef>
                <a:spcPts val="1200"/>
              </a:spcBef>
              <a:spcAft>
                <a:spcPts val="1200"/>
              </a:spcAft>
              <a:buFont typeface="Arial" pitchFamily="34" charset="0"/>
              <a:buChar char="•"/>
              <a:defRPr/>
            </a:pPr>
            <a:r>
              <a:rPr lang="en-US" b="1" dirty="0">
                <a:solidFill>
                  <a:schemeClr val="accent1"/>
                </a:solidFill>
                <a:latin typeface="+mn-lt"/>
              </a:rPr>
              <a:t>Resources:</a:t>
            </a:r>
          </a:p>
          <a:p>
            <a:pPr marL="165100" fontAlgn="auto">
              <a:spcAft>
                <a:spcPts val="0"/>
              </a:spcAft>
              <a:tabLst>
                <a:tab pos="2290763" algn="l"/>
                <a:tab pos="4113213" algn="l"/>
              </a:tabLst>
              <a:defRPr/>
            </a:pPr>
            <a:r>
              <a:rPr lang="en-US" sz="1800" b="1" dirty="0">
                <a:solidFill>
                  <a:schemeClr val="tx2"/>
                </a:solidFill>
                <a:latin typeface="+mn-lt"/>
                <a:hlinkClick r:id="rId3"/>
              </a:rPr>
              <a:t>What is a software engineer?</a:t>
            </a:r>
            <a:endParaRPr lang="en-US" sz="1800" b="1" dirty="0">
              <a:solidFill>
                <a:schemeClr val="tx2"/>
              </a:solidFill>
              <a:latin typeface="+mn-lt"/>
            </a:endParaRPr>
          </a:p>
          <a:p>
            <a:pPr marL="165100" fontAlgn="auto">
              <a:spcAft>
                <a:spcPts val="0"/>
              </a:spcAft>
              <a:tabLst>
                <a:tab pos="2290763" algn="l"/>
                <a:tab pos="4113213" algn="l"/>
              </a:tabLst>
              <a:defRPr/>
            </a:pPr>
            <a:r>
              <a:rPr lang="en-US" sz="1800" b="1" dirty="0">
                <a:solidFill>
                  <a:schemeClr val="tx2"/>
                </a:solidFill>
                <a:latin typeface="+mn-lt"/>
                <a:hlinkClick r:id="rId4"/>
              </a:rPr>
              <a:t>Navigating your career path</a:t>
            </a:r>
            <a:endParaRPr lang="en-US" sz="1800" b="1" dirty="0">
              <a:solidFill>
                <a:schemeClr val="tx2"/>
              </a:solidFill>
              <a:latin typeface="+mn-lt"/>
            </a:endParaRPr>
          </a:p>
          <a:p>
            <a:pPr marL="165100" fontAlgn="auto">
              <a:spcAft>
                <a:spcPts val="0"/>
              </a:spcAft>
              <a:tabLst>
                <a:tab pos="2290763" algn="l"/>
                <a:tab pos="4113213" algn="l"/>
              </a:tabLst>
              <a:defRPr/>
            </a:pPr>
            <a:r>
              <a:rPr lang="en-US" sz="1800" b="1">
                <a:solidFill>
                  <a:schemeClr val="tx2"/>
                </a:solidFill>
                <a:latin typeface="+mn-lt"/>
                <a:hlinkClick r:id="rId5"/>
              </a:rPr>
              <a:t>Stack Overflow Survey</a:t>
            </a:r>
            <a:endParaRPr lang="en-US" sz="1800" b="1" dirty="0">
              <a:solidFill>
                <a:schemeClr val="tx2"/>
              </a:solidFill>
              <a:latin typeface="+mn-lt"/>
            </a:endParaRPr>
          </a:p>
          <a:p>
            <a:pPr marL="165100" fontAlgn="auto">
              <a:spcAft>
                <a:spcPts val="0"/>
              </a:spcAft>
              <a:tabLst>
                <a:tab pos="2290763" algn="l"/>
                <a:tab pos="4113213" algn="l"/>
              </a:tabLst>
              <a:defRPr/>
            </a:pPr>
            <a:endParaRPr lang="en-US" sz="1800" b="1" dirty="0">
              <a:solidFill>
                <a:schemeClr val="tx2"/>
              </a:solidFill>
              <a:latin typeface="+mn-lt"/>
            </a:endParaRPr>
          </a:p>
        </p:txBody>
      </p:sp>
      <p:pic>
        <p:nvPicPr>
          <p:cNvPr id="9" name="Picture 4" descr="What Is Software Engineering? image">
            <a:hlinkClick r:id="rId6"/>
            <a:extLst>
              <a:ext uri="{FF2B5EF4-FFF2-40B4-BE49-F238E27FC236}">
                <a16:creationId xmlns:a16="http://schemas.microsoft.com/office/drawing/2014/main" id="{5FA3814E-54E5-7D4E-8857-FF92CE11AE9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8402" y="1099821"/>
            <a:ext cx="3878260" cy="266024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hoto of a work desk with text on light box saying &amp;ldquo;I love my job&amp;rdquo;">
            <a:hlinkClick r:id="rId8"/>
            <a:extLst>
              <a:ext uri="{FF2B5EF4-FFF2-40B4-BE49-F238E27FC236}">
                <a16:creationId xmlns:a16="http://schemas.microsoft.com/office/drawing/2014/main" id="{4678CDFA-E5B8-D047-9829-0A9B729A8CB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0462" y="3967758"/>
            <a:ext cx="3886200" cy="23377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68AF696A-0988-F641-91E4-E4ECC1EE7694}"/>
              </a:ext>
            </a:extLst>
          </p:cNvPr>
          <p:cNvSpPr txBox="1">
            <a:spLocks noChangeArrowheads="1"/>
          </p:cNvSpPr>
          <p:nvPr/>
        </p:nvSpPr>
        <p:spPr bwMode="auto">
          <a:xfrm>
            <a:off x="228600" y="57150"/>
            <a:ext cx="8685211" cy="369332"/>
          </a:xfrm>
          <a:prstGeom prst="rect">
            <a:avLst/>
          </a:prstGeom>
          <a:noFill/>
          <a:ln w="9525">
            <a:noFill/>
            <a:miter lim="800000"/>
            <a:headEnd/>
            <a:tailEnd/>
          </a:ln>
        </p:spPr>
        <p:txBody>
          <a:bodyPr wrap="square"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Summary</a:t>
            </a:r>
          </a:p>
        </p:txBody>
      </p:sp>
      <p:sp>
        <p:nvSpPr>
          <p:cNvPr id="3" name="Rectangle 3">
            <a:extLst>
              <a:ext uri="{FF2B5EF4-FFF2-40B4-BE49-F238E27FC236}">
                <a16:creationId xmlns:a16="http://schemas.microsoft.com/office/drawing/2014/main" id="{474805C2-7122-3046-9764-1DF58A357B3C}"/>
              </a:ext>
            </a:extLst>
          </p:cNvPr>
          <p:cNvSpPr txBox="1">
            <a:spLocks noChangeArrowheads="1"/>
          </p:cNvSpPr>
          <p:nvPr/>
        </p:nvSpPr>
        <p:spPr bwMode="auto">
          <a:xfrm>
            <a:off x="228600" y="685800"/>
            <a:ext cx="8685211" cy="5932714"/>
          </a:xfrm>
          <a:prstGeom prst="rect">
            <a:avLst/>
          </a:prstGeom>
          <a:noFill/>
          <a:ln>
            <a:miter lim="800000"/>
            <a:headEnd/>
            <a:tailEnd/>
          </a:ln>
        </p:spPr>
        <p:txBody>
          <a:bodyPr vert="horz" wrap="square" lIns="0" tIns="0" rIns="0" bIns="0" numCol="1" anchor="t" anchorCtr="0" compatLnSpc="1">
            <a:prstTxWarp prst="textNoShape">
              <a:avLst/>
            </a:prstTxWarp>
          </a:bodyPr>
          <a:lstStyle/>
          <a:p>
            <a:pPr marL="173038" lvl="0" indent="-163513" fontAlgn="auto">
              <a:spcBef>
                <a:spcPts val="0"/>
              </a:spcBef>
              <a:spcAft>
                <a:spcPts val="600"/>
              </a:spcAft>
              <a:buFont typeface="Arial" panose="020B0604020202020204" pitchFamily="34" charset="0"/>
              <a:buChar char="•"/>
              <a:tabLst>
                <a:tab pos="2290763" algn="l"/>
                <a:tab pos="4113213" algn="l"/>
              </a:tabLst>
              <a:defRPr/>
            </a:pPr>
            <a:r>
              <a:rPr lang="en-US" sz="1800" b="1" dirty="0">
                <a:solidFill>
                  <a:srgbClr val="000000"/>
                </a:solidFill>
                <a:latin typeface="Arial"/>
              </a:rPr>
              <a:t>A software engineer applies mathematical analysis and the principles of computer science in order to design and develop computer software.</a:t>
            </a:r>
          </a:p>
          <a:p>
            <a:pPr marL="173038" marR="0" lvl="0" indent="-1635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2290763" algn="l"/>
                <a:tab pos="4113213" algn="l"/>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The software engineering market (2024) has definitely slowed due to the economy, but it is still as competitive as it has ever been because there is a shortage of experienced senior developers who can quickly bring applications to market.</a:t>
            </a:r>
          </a:p>
          <a:p>
            <a:pPr marL="173038" marR="0" lvl="0" indent="-1635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2290763" algn="l"/>
                <a:tab pos="4113213" algn="l"/>
              </a:tabLst>
              <a:defRPr/>
            </a:pPr>
            <a:r>
              <a:rPr lang="en-US" sz="1800" b="1" dirty="0">
                <a:solidFill>
                  <a:srgbClr val="000000"/>
                </a:solidFill>
                <a:latin typeface="Arial"/>
              </a:rPr>
              <a:t>Electrical and computer engineers often work on embedded systems.</a:t>
            </a:r>
          </a:p>
          <a:p>
            <a:pPr marL="173038" indent="-163513" fontAlgn="auto">
              <a:spcBef>
                <a:spcPts val="0"/>
              </a:spcBef>
              <a:spcAft>
                <a:spcPts val="600"/>
              </a:spcAft>
              <a:buFont typeface="Arial" panose="020B0604020202020204" pitchFamily="34" charset="0"/>
              <a:buChar char="•"/>
              <a:tabLst>
                <a:tab pos="2290763" algn="l"/>
                <a:tab pos="4113213" algn="l"/>
              </a:tabLst>
              <a:defRPr/>
            </a:pPr>
            <a:r>
              <a:rPr lang="en-US" sz="1800" b="1" dirty="0">
                <a:solidFill>
                  <a:srgbClr val="000000"/>
                </a:solidFill>
                <a:latin typeface="Arial"/>
              </a:rPr>
              <a:t>Embedded Software Engineering is the process of controlling various devices and machines that are different from traditional computers, using software engineering. Integrating software engineering with non-computer devices leads to the formation of embedded systems. A typical embedded system requires a wide range of programming tools, microprocessors and operating systems. Embedded software engineering, performed by embedded software engineers, needs to be tailored to the needs of the hardware that it has to control and run on.</a:t>
            </a:r>
          </a:p>
          <a:p>
            <a:pPr marL="173038" indent="-163513" fontAlgn="auto">
              <a:spcBef>
                <a:spcPts val="0"/>
              </a:spcBef>
              <a:spcAft>
                <a:spcPts val="600"/>
              </a:spcAft>
              <a:buFont typeface="Arial" panose="020B0604020202020204" pitchFamily="34" charset="0"/>
              <a:buChar char="•"/>
              <a:tabLst>
                <a:tab pos="2290763" algn="l"/>
                <a:tab pos="4113213" algn="l"/>
              </a:tabLst>
              <a:defRPr/>
            </a:pPr>
            <a:r>
              <a:rPr lang="en-US" sz="1800" b="1" dirty="0">
                <a:solidFill>
                  <a:srgbClr val="000000"/>
                </a:solidFill>
                <a:latin typeface="Arial"/>
              </a:rPr>
              <a:t>Updating your skills regularly is critical in a rapidly evolving field like software engineering. Look for jobs that provide training or allow you to develop code using leading-edge tools.</a:t>
            </a:r>
          </a:p>
          <a:p>
            <a:pPr marL="173038" indent="-163513" fontAlgn="auto">
              <a:spcBef>
                <a:spcPts val="0"/>
              </a:spcBef>
              <a:spcAft>
                <a:spcPts val="600"/>
              </a:spcAft>
              <a:buFont typeface="Arial" panose="020B0604020202020204" pitchFamily="34" charset="0"/>
              <a:buChar char="•"/>
              <a:tabLst>
                <a:tab pos="2290763" algn="l"/>
                <a:tab pos="4113213" algn="l"/>
              </a:tabLst>
              <a:defRPr/>
            </a:pPr>
            <a:r>
              <a:rPr lang="en-US" sz="1800" b="1" dirty="0">
                <a:solidFill>
                  <a:srgbClr val="000000"/>
                </a:solidFill>
                <a:latin typeface="Arial"/>
              </a:rPr>
              <a:t>DevOps, Full-Stack Development and Real-time Operating Systems are just a few of the many opportunities that are in great demand.</a:t>
            </a:r>
          </a:p>
        </p:txBody>
      </p:sp>
    </p:spTree>
    <p:extLst>
      <p:ext uri="{BB962C8B-B14F-4D97-AF65-F5344CB8AC3E}">
        <p14:creationId xmlns:p14="http://schemas.microsoft.com/office/powerpoint/2010/main" val="4125599732"/>
      </p:ext>
    </p:extLst>
  </p:cSld>
  <p:clrMapOvr>
    <a:masterClrMapping/>
  </p:clrMapOvr>
</p:sld>
</file>

<file path=ppt/theme/theme1.xml><?xml version="1.0" encoding="utf-8"?>
<a:theme xmlns:a="http://schemas.openxmlformats.org/drawingml/2006/main" name="1_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7666</TotalTime>
  <Words>247</Words>
  <Application>Microsoft Macintosh PowerPoint</Application>
  <PresentationFormat>Letter Paper (8.5x11 in)</PresentationFormat>
  <Paragraphs>18</Paragraphs>
  <Slides>2</Slides>
  <Notes>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vt:i4>
      </vt:variant>
    </vt:vector>
  </HeadingPairs>
  <TitlesOfParts>
    <vt:vector size="6" baseType="lpstr">
      <vt:lpstr>Arial</vt:lpstr>
      <vt:lpstr>Times New Roman</vt:lpstr>
      <vt:lpstr>1_lecture_title</vt:lpstr>
      <vt:lpstr>1_isip_default</vt:lpstr>
      <vt:lpstr>PowerPoint Presentation</vt:lpstr>
      <vt:lpstr>PowerPoint Presentation</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435</cp:revision>
  <dcterms:created xsi:type="dcterms:W3CDTF">2002-09-12T17:13:32Z</dcterms:created>
  <dcterms:modified xsi:type="dcterms:W3CDTF">2025-04-28T13:12:33Z</dcterms:modified>
</cp:coreProperties>
</file>