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311" r:id="rId3"/>
    <p:sldId id="313" r:id="rId4"/>
    <p:sldId id="314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072" y="176"/>
      </p:cViewPr>
      <p:guideLst>
        <p:guide orient="horz" pos="1848"/>
        <p:guide pos="144"/>
        <p:guide pos="2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eenteapress.com/thinkpython/thinkpython.pdf" TargetMode="External"/><Relationship Id="rId3" Type="http://schemas.openxmlformats.org/officeDocument/2006/relationships/hyperlink" Target="https://www.tutorialspoint.com/cplusplus/cpp_classes_objects.htm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geeksforgeeks.org/c-classes-and-object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sers.monash.edu/~jonmc/CSE2305/Topics/04.07.Classes/html/accessibility.gif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docs.python.org/3/tutorial/classes.html" TargetMode="External"/><Relationship Id="rId10" Type="http://schemas.openxmlformats.org/officeDocument/2006/relationships/hyperlink" Target="http://www.amazon.com/Programming-Python-Mark-Lutz/dp/0596158106" TargetMode="External"/><Relationship Id="rId4" Type="http://schemas.openxmlformats.org/officeDocument/2006/relationships/hyperlink" Target="https://www.geeksforgeeks.org/python-classes-and-objects/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30: Anatomy of a Class (C++ and Python)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6"/>
            <a:ext cx="4305690" cy="51214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238125" fontAlgn="auto">
              <a:spcAft>
                <a:spcPts val="6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Object-Oriented Programming</a:t>
            </a:r>
          </a:p>
          <a:p>
            <a:pPr marL="23812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C++:</a:t>
            </a:r>
          </a:p>
          <a:p>
            <a:pPr marL="34607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Class Declaration</a:t>
            </a:r>
          </a:p>
          <a:p>
            <a:pPr marL="34607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Public/Private/Protected Data</a:t>
            </a:r>
          </a:p>
          <a:p>
            <a:pPr marL="34607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Initialization</a:t>
            </a:r>
          </a:p>
          <a:p>
            <a:pPr marL="34607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Member Functions</a:t>
            </a:r>
          </a:p>
          <a:p>
            <a:pPr marL="346075" fontAlgn="auto">
              <a:spcAft>
                <a:spcPts val="6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23812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Python:</a:t>
            </a:r>
          </a:p>
          <a:p>
            <a:pPr marL="346075" fontAlgn="auto">
              <a:spcAft>
                <a:spcPts val="6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Comparisons to C++</a:t>
            </a:r>
          </a:p>
          <a:p>
            <a:pPr marL="238125" fontAlgn="auto"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76213" indent="-176213" fontAlgn="auto">
              <a:spcAft>
                <a:spcPts val="6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C++ Classes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TutorialsPoint: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Classes and Objects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Python Classes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Python.org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Classes</a:t>
            </a:r>
            <a:endParaRPr lang="en-US" sz="1800" b="1" dirty="0">
              <a:solidFill>
                <a:schemeClr val="tx2"/>
              </a:solidFill>
            </a:endParaRPr>
          </a:p>
          <a:p>
            <a:pPr marL="23812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508906CE-C411-C740-B047-37E9C5A921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736" y="1149327"/>
            <a:ext cx="2839467" cy="2743862"/>
          </a:xfrm>
          <a:prstGeom prst="rect">
            <a:avLst/>
          </a:prstGeom>
        </p:spPr>
      </p:pic>
      <p:pic>
        <p:nvPicPr>
          <p:cNvPr id="2" name="Picture 1">
            <a:hlinkClick r:id="rId8"/>
            <a:extLst>
              <a:ext uri="{FF2B5EF4-FFF2-40B4-BE49-F238E27FC236}">
                <a16:creationId xmlns:a16="http://schemas.microsoft.com/office/drawing/2014/main" id="{B518F5C6-9998-AC70-73BF-59518FC427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764" y="4195800"/>
            <a:ext cx="1579705" cy="2074930"/>
          </a:xfrm>
          <a:prstGeom prst="rect">
            <a:avLst/>
          </a:prstGeom>
        </p:spPr>
      </p:pic>
      <p:pic>
        <p:nvPicPr>
          <p:cNvPr id="6" name="Picture 5" descr="Screen Shot 2014-09-16 at 9.12.12 PM.png">
            <a:hlinkClick r:id="rId10"/>
            <a:extLst>
              <a:ext uri="{FF2B5EF4-FFF2-40B4-BE49-F238E27FC236}">
                <a16:creationId xmlns:a16="http://schemas.microsoft.com/office/drawing/2014/main" id="{2F48BBCD-2E52-07E7-8785-AC952F6BCA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69" y="4193402"/>
            <a:ext cx="1579705" cy="20773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 – C++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C++: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C++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provides a mechanism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binding together data structures and functions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that operate on those data structures.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C++ allows explicit </a:t>
            </a:r>
            <a:r>
              <a:rPr lang="en-US" sz="1800" b="1" dirty="0">
                <a:solidFill>
                  <a:schemeClr val="accent1"/>
                </a:solidFill>
                <a:latin typeface="Arial"/>
              </a:rPr>
              <a:t>control the application programming interface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(API).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C++ facilitates 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object-oriented programming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environment.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Many things introduced into the C++ language found their way back into the C programming language.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Significant New Reserved Words: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Class: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defines the beginning and end of the definition of a class similar to the keyword “struct” in C.</a:t>
            </a:r>
          </a:p>
          <a:p>
            <a:pPr marL="346075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Public/Private/Protected: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allows you to control the visibility of data and functions in your API.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Significant New Functionality/Terminology: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Instantiate An Object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: simply means creating an instance of a class.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Constructors/Destructors: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functions that are used to control how an object is created and destroyed.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“.” and “-&gt;”: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used to access functions and data in a class.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 - Python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685211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Classes in Python are very similar to C++: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The reserved word “class” is used to denote the start of a class definition.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reserved word “def” is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used to denote the start of a member function.</a:t>
            </a:r>
          </a:p>
          <a:p>
            <a:pPr marL="346075" indent="-173038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The reserved word “self” is similar to “this” in C++.</a:t>
            </a:r>
          </a:p>
          <a:p>
            <a:pPr marL="173038" marR="0" lvl="0" indent="-1635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Constructor s</a:t>
            </a:r>
            <a:r>
              <a:rPr lang="en-US" sz="1800" b="1" dirty="0" err="1">
                <a:solidFill>
                  <a:schemeClr val="bg1"/>
                </a:solidFill>
                <a:latin typeface="Arial"/>
              </a:rPr>
              <a:t>yntax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 is a little tricky:</a:t>
            </a:r>
          </a:p>
          <a:p>
            <a:pPr marL="466725" fontAlgn="auto">
              <a:spcBef>
                <a:spcPts val="0"/>
              </a:spcBef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def __</a:t>
            </a:r>
            <a:r>
              <a:rPr lang="en-US" sz="1800" b="1" dirty="0" err="1">
                <a:solidFill>
                  <a:schemeClr val="bg1"/>
                </a:solidFill>
                <a:latin typeface="Arial"/>
              </a:rPr>
              <a:t>init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__(self):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Syntax in the calling program is straightforward:</a:t>
            </a:r>
          </a:p>
          <a:p>
            <a:pPr marL="466725" fontAlgn="auto">
              <a:spcBef>
                <a:spcPts val="0"/>
              </a:spcBef>
              <a:spcAft>
                <a:spcPts val="6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toaster = Toaster();</a:t>
            </a:r>
          </a:p>
          <a:p>
            <a:pPr marL="466725" fontAlgn="auto">
              <a:spcBef>
                <a:spcPts val="0"/>
              </a:spcBef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bg1"/>
                </a:solidFill>
                <a:latin typeface="Arial"/>
              </a:rPr>
              <a:t>toaster.myprint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();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Flexible argument referencing for function calls:</a:t>
            </a:r>
          </a:p>
          <a:p>
            <a:pPr marL="466725" fontAlgn="auto">
              <a:spcBef>
                <a:spcPts val="0"/>
              </a:spcBef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toaster1.myset(model = "</a:t>
            </a:r>
            <a:r>
              <a:rPr lang="en-US" sz="1800" b="1" dirty="0" err="1">
                <a:solidFill>
                  <a:schemeClr val="bg1"/>
                </a:solidFill>
                <a:latin typeface="Arial"/>
              </a:rPr>
              <a:t>bosch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", width=float(99), length=float(35))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Two main differences:</a:t>
            </a:r>
          </a:p>
          <a:p>
            <a:pPr marL="346075" indent="-17303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Usually let the garbage collector handle destruction of objects.</a:t>
            </a:r>
          </a:p>
          <a:p>
            <a:pPr marL="346075" indent="-173038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Many programs do not protect class data (e.g., ’protected’ and ‘private’ are not commonly used).</a:t>
            </a:r>
          </a:p>
        </p:txBody>
      </p:sp>
    </p:spTree>
    <p:extLst>
      <p:ext uri="{BB962C8B-B14F-4D97-AF65-F5344CB8AC3E}">
        <p14:creationId xmlns:p14="http://schemas.microsoft.com/office/powerpoint/2010/main" val="3330840283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7309</TotalTime>
  <Words>381</Words>
  <Application>Microsoft Macintosh PowerPoint</Application>
  <PresentationFormat>Letter Paper (8.5x11 in)</PresentationFormat>
  <Paragraphs>47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413</cp:revision>
  <dcterms:created xsi:type="dcterms:W3CDTF">2002-09-12T17:13:32Z</dcterms:created>
  <dcterms:modified xsi:type="dcterms:W3CDTF">2024-04-01T04:22:52Z</dcterms:modified>
</cp:coreProperties>
</file>