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4" r:id="rId1"/>
    <p:sldMasterId id="2147483700" r:id="rId2"/>
  </p:sldMasterIdLst>
  <p:notesMasterIdLst>
    <p:notesMasterId r:id="rId5"/>
  </p:notesMasterIdLst>
  <p:handoutMasterIdLst>
    <p:handoutMasterId r:id="rId6"/>
  </p:handoutMasterIdLst>
  <p:sldIdLst>
    <p:sldId id="311" r:id="rId3"/>
    <p:sldId id="313" r:id="rId4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688" userDrawn="1">
          <p15:clr>
            <a:srgbClr val="A4A3A4"/>
          </p15:clr>
        </p15:guide>
        <p15:guide id="2" pos="14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81" autoAdjust="0"/>
    <p:restoredTop sz="95081" autoAdjust="0"/>
  </p:normalViewPr>
  <p:slideViewPr>
    <p:cSldViewPr snapToGrid="0">
      <p:cViewPr varScale="1">
        <p:scale>
          <a:sx n="129" d="100"/>
          <a:sy n="129" d="100"/>
        </p:scale>
        <p:origin x="488" y="192"/>
      </p:cViewPr>
      <p:guideLst>
        <p:guide orient="horz" pos="2688"/>
        <p:guide pos="14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-1836" y="-96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254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7555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2/7/24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05730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6" name="Text Box 8">
            <a:extLst>
              <a:ext uri="{FF2B5EF4-FFF2-40B4-BE49-F238E27FC236}">
                <a16:creationId xmlns:a16="http://schemas.microsoft.com/office/drawing/2014/main" id="{1EAE5318-D8EF-F94F-A239-EB7FFC35B80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63248" y="186937"/>
            <a:ext cx="4450035" cy="2769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tIns="0" bIns="0" anchor="ctr" anchorCtr="1">
            <a:spAutoFit/>
          </a:bodyPr>
          <a:lstStyle/>
          <a:p>
            <a:pPr>
              <a:spcBef>
                <a:spcPts val="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1111 – Engineering Computation I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1111: Lecture 10, 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5524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-CpG3oATGIs" TargetMode="External"/><Relationship Id="rId2" Type="http://schemas.openxmlformats.org/officeDocument/2006/relationships/hyperlink" Target="https://www.bell-labs.com/usr/dmr/www/chist.html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tutorialspoint.com/cprogramming/c_basic_syntax.ht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9">
            <a:extLst>
              <a:ext uri="{FF2B5EF4-FFF2-40B4-BE49-F238E27FC236}">
                <a16:creationId xmlns:a16="http://schemas.microsoft.com/office/drawing/2014/main" id="{550A0CBD-DCDA-894D-87FA-1D6B16791E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</a:rPr>
              <a:t>Lecture 10: Basic C Syntax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FA63B8D6-614E-9A4C-A37D-16AB923E4C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7805" y="1173049"/>
            <a:ext cx="6497138" cy="513250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>
                <a:tab pos="4513263" algn="l"/>
              </a:tabLst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Topics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lang="en-US" b="1" dirty="0">
              <a:solidFill>
                <a:schemeClr val="accent1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Basic Program Structure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Comment Characters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Spaces and Tabs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Semicolons, Braces and </a:t>
            </a:r>
            <a:r>
              <a:rPr lang="en-US" sz="1800" b="1" dirty="0" err="1">
                <a:solidFill>
                  <a:schemeClr val="tx2"/>
                </a:solidFill>
                <a:latin typeface="+mn-lt"/>
              </a:rPr>
              <a:t>Parens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Quotes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The “main” Function Call (</a:t>
            </a:r>
            <a:r>
              <a:rPr lang="en-US" sz="1800" b="1" dirty="0" err="1">
                <a:solidFill>
                  <a:schemeClr val="tx2"/>
                </a:solidFill>
                <a:latin typeface="+mn-lt"/>
              </a:rPr>
              <a:t>argc</a:t>
            </a:r>
            <a:r>
              <a:rPr lang="en-US" sz="1800" b="1" dirty="0">
                <a:solidFill>
                  <a:schemeClr val="tx2"/>
                </a:solidFill>
                <a:latin typeface="+mn-lt"/>
              </a:rPr>
              <a:t> and argv)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Formatted I/O</a:t>
            </a:r>
          </a:p>
          <a:p>
            <a:pPr marL="176213" indent="-176213" fontAlgn="auto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Resources: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Bell Labs: </a:t>
            </a:r>
            <a:r>
              <a:rPr lang="en-US" sz="1800" b="1" dirty="0">
                <a:solidFill>
                  <a:schemeClr val="tx2"/>
                </a:solidFill>
                <a:latin typeface="+mn-lt"/>
                <a:hlinkClick r:id="rId2"/>
              </a:rPr>
              <a:t>The History of the C Programming Language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YouTube: </a:t>
            </a:r>
            <a:r>
              <a:rPr lang="en-US" sz="1800" b="1" dirty="0">
                <a:solidFill>
                  <a:schemeClr val="tx2"/>
                </a:solidFill>
                <a:latin typeface="+mn-l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Basic C Syntax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 err="1">
                <a:solidFill>
                  <a:schemeClr val="tx2"/>
                </a:solidFill>
                <a:latin typeface="+mn-lt"/>
              </a:rPr>
              <a:t>TutorialsPoint</a:t>
            </a:r>
            <a:r>
              <a:rPr lang="en-US" sz="1800" b="1" dirty="0">
                <a:solidFill>
                  <a:schemeClr val="tx2"/>
                </a:solidFill>
                <a:latin typeface="+mn-lt"/>
              </a:rPr>
              <a:t>: </a:t>
            </a:r>
            <a:r>
              <a:rPr lang="en-US" sz="1800" b="1" dirty="0">
                <a:solidFill>
                  <a:schemeClr val="tx2"/>
                </a:solidFill>
                <a:latin typeface="+mn-lt"/>
                <a:hlinkClick r:id="rId4"/>
              </a:rPr>
              <a:t>C Basic Syntax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>
            <a:extLst>
              <a:ext uri="{FF2B5EF4-FFF2-40B4-BE49-F238E27FC236}">
                <a16:creationId xmlns:a16="http://schemas.microsoft.com/office/drawing/2014/main" id="{68AF696A-0988-F641-91E4-E4ECC1EE76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7150"/>
            <a:ext cx="868521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892034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Summary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892034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474805C2-7122-3046-9764-1DF58A357B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539" y="587830"/>
            <a:ext cx="8677272" cy="597625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3038" indent="-163513" fontAlgn="auto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Basic </a:t>
            </a:r>
            <a:r>
              <a:rPr lang="en-US" sz="1800" b="1" dirty="0">
                <a:solidFill>
                  <a:srgbClr val="333399"/>
                </a:solidFill>
                <a:latin typeface="Arial"/>
              </a:rPr>
              <a:t>Program Structure:</a:t>
            </a:r>
          </a:p>
          <a:p>
            <a:pPr marL="346075" indent="-173038" fontAlgn="auto"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400" b="1" dirty="0">
                <a:solidFill>
                  <a:schemeClr val="bg1"/>
                </a:solidFill>
                <a:latin typeface="Arial"/>
              </a:rPr>
              <a:t>Programs start with a reserved word “main”. Command line arguments can be passed using </a:t>
            </a:r>
            <a:r>
              <a:rPr lang="en-US" sz="1400" b="1" dirty="0" err="1">
                <a:solidFill>
                  <a:schemeClr val="bg1"/>
                </a:solidFill>
                <a:latin typeface="Arial"/>
              </a:rPr>
              <a:t>argc</a:t>
            </a:r>
            <a:r>
              <a:rPr lang="en-US" sz="1400" b="1" dirty="0">
                <a:solidFill>
                  <a:schemeClr val="bg1"/>
                </a:solidFill>
                <a:latin typeface="Arial"/>
              </a:rPr>
              <a:t> and argv.</a:t>
            </a:r>
          </a:p>
          <a:p>
            <a:pPr marL="173038" lvl="0" indent="-163513" fontAlgn="auto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File Structure:</a:t>
            </a:r>
          </a:p>
          <a:p>
            <a:pPr marL="346075" lvl="0" indent="-173038" fontAlgn="auto"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892034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Include Files: </a:t>
            </a:r>
            <a:r>
              <a:rPr lang="en-US" sz="1400" b="1" dirty="0">
                <a:solidFill>
                  <a:schemeClr val="bg1"/>
                </a:solidFill>
                <a:latin typeface="Arial"/>
              </a:rPr>
              <a:t>include “stdio.h” and “stdlib.h” in ”example.h”. These give you I/O support and some other useful functions.</a:t>
            </a:r>
          </a:p>
          <a:p>
            <a:pPr marL="346075" marR="0" lvl="0" indent="-173038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400" b="1" dirty="0">
                <a:solidFill>
                  <a:srgbClr val="892034"/>
                </a:solidFill>
                <a:latin typeface="Arial"/>
              </a:rPr>
              <a:t>Make Files: </a:t>
            </a:r>
            <a:r>
              <a:rPr lang="en-US" sz="1400" b="1" dirty="0">
                <a:latin typeface="Arial"/>
              </a:rPr>
              <a:t>use our template and become familiar with dependencies.</a:t>
            </a:r>
          </a:p>
          <a:p>
            <a:pPr marL="173038" marR="0" lvl="0" indent="-163513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333399"/>
                </a:solidFill>
                <a:latin typeface="Arial"/>
              </a:rPr>
              <a:t>Syntax:</a:t>
            </a:r>
          </a:p>
          <a:p>
            <a:pPr marL="346075" marR="0" lvl="0" indent="-173038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400" b="1" dirty="0">
                <a:solidFill>
                  <a:srgbClr val="892034"/>
                </a:solidFill>
                <a:latin typeface="Arial"/>
              </a:rPr>
              <a:t>Comment Characters: </a:t>
            </a:r>
            <a:r>
              <a:rPr lang="en-US" sz="1400" b="1" dirty="0">
                <a:solidFill>
                  <a:schemeClr val="bg1"/>
                </a:solidFill>
              </a:rPr>
              <a:t>We use “//” in this class.</a:t>
            </a:r>
          </a:p>
          <a:p>
            <a:pPr marL="346075" marR="0" lvl="0" indent="-173038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400" b="1" dirty="0">
                <a:solidFill>
                  <a:srgbClr val="892034"/>
                </a:solidFill>
                <a:latin typeface="Arial"/>
              </a:rPr>
              <a:t>Spaces and Tabs: </a:t>
            </a:r>
            <a:r>
              <a:rPr lang="en-US" sz="1400" b="1" dirty="0">
                <a:solidFill>
                  <a:schemeClr val="bg1"/>
                </a:solidFill>
              </a:rPr>
              <a:t>C/C++ code is mostly insensitive to spacing and tabbing… Python isn’t ;)</a:t>
            </a:r>
          </a:p>
          <a:p>
            <a:pPr marL="346075" marR="0" lvl="0" indent="-173038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400" b="1" dirty="0">
                <a:solidFill>
                  <a:srgbClr val="892034"/>
                </a:solidFill>
                <a:latin typeface="Arial"/>
              </a:rPr>
              <a:t>Semicolons:</a:t>
            </a:r>
            <a:r>
              <a:rPr lang="en-US" sz="1400" b="1" dirty="0">
                <a:solidFill>
                  <a:schemeClr val="tx2"/>
                </a:solidFill>
              </a:rPr>
              <a:t> </a:t>
            </a:r>
            <a:r>
              <a:rPr lang="en-US" sz="1400" b="1" dirty="0">
                <a:solidFill>
                  <a:schemeClr val="bg1"/>
                </a:solidFill>
              </a:rPr>
              <a:t>used to indicate the end of a statement.</a:t>
            </a:r>
          </a:p>
          <a:p>
            <a:pPr marL="346075" marR="0" lvl="0" indent="-173038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400" b="1" dirty="0">
                <a:solidFill>
                  <a:srgbClr val="892034"/>
                </a:solidFill>
                <a:latin typeface="Arial"/>
              </a:rPr>
              <a:t>Braces:</a:t>
            </a:r>
            <a:r>
              <a:rPr lang="en-US" sz="1400" b="1" dirty="0">
                <a:solidFill>
                  <a:schemeClr val="tx2"/>
                </a:solidFill>
              </a:rPr>
              <a:t> </a:t>
            </a:r>
            <a:r>
              <a:rPr lang="en-US" sz="1400" b="1" dirty="0"/>
              <a:t>used to delimit blocks of code that are parts of a function implementation, a loop, or a branch (level of indirection).</a:t>
            </a:r>
          </a:p>
          <a:p>
            <a:pPr marL="346075" marR="0" lvl="0" indent="-173038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400" b="1" dirty="0">
                <a:solidFill>
                  <a:srgbClr val="892034"/>
                </a:solidFill>
                <a:latin typeface="Arial"/>
              </a:rPr>
              <a:t>Parentheses (</a:t>
            </a:r>
            <a:r>
              <a:rPr lang="en-US" sz="1400" b="1" dirty="0" err="1">
                <a:solidFill>
                  <a:srgbClr val="892034"/>
                </a:solidFill>
                <a:latin typeface="Arial"/>
              </a:rPr>
              <a:t>Parens</a:t>
            </a:r>
            <a:r>
              <a:rPr lang="en-US" sz="1400" b="1">
                <a:solidFill>
                  <a:srgbClr val="892034"/>
                </a:solidFill>
                <a:latin typeface="Arial"/>
              </a:rPr>
              <a:t>):</a:t>
            </a:r>
            <a:r>
              <a:rPr lang="en-US" sz="1400" b="1">
                <a:solidFill>
                  <a:schemeClr val="tx2"/>
                </a:solidFill>
              </a:rPr>
              <a:t> </a:t>
            </a:r>
            <a:r>
              <a:rPr lang="en-US" sz="1400" b="1" dirty="0">
                <a:solidFill>
                  <a:schemeClr val="bg1"/>
                </a:solidFill>
              </a:rPr>
              <a:t>used for function calls.</a:t>
            </a:r>
          </a:p>
          <a:p>
            <a:pPr marL="346075" marR="0" lvl="0" indent="-173038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400" b="1" dirty="0">
                <a:solidFill>
                  <a:srgbClr val="892034"/>
                </a:solidFill>
                <a:latin typeface="Arial"/>
              </a:rPr>
              <a:t>Quotes:</a:t>
            </a:r>
            <a:r>
              <a:rPr lang="en-US" sz="1400" b="1" dirty="0">
                <a:solidFill>
                  <a:schemeClr val="tx2"/>
                </a:solidFill>
              </a:rPr>
              <a:t> </a:t>
            </a:r>
            <a:r>
              <a:rPr lang="en-US" sz="1400" b="1" dirty="0">
                <a:solidFill>
                  <a:schemeClr val="bg1"/>
                </a:solidFill>
              </a:rPr>
              <a:t>double quotes are used for strings; single quotes for characters.</a:t>
            </a:r>
          </a:p>
          <a:p>
            <a:pPr marL="173038" indent="-163513" fontAlgn="auto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333399"/>
                </a:solidFill>
                <a:latin typeface="Arial"/>
              </a:rPr>
              <a:t>Miscellaneous:</a:t>
            </a:r>
          </a:p>
          <a:p>
            <a:pPr marL="346075" indent="-173038" fontAlgn="auto"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400" b="1" dirty="0">
                <a:solidFill>
                  <a:srgbClr val="892034"/>
                </a:solidFill>
                <a:latin typeface="Arial"/>
              </a:rPr>
              <a:t>Formatted Print Statements: </a:t>
            </a:r>
            <a:r>
              <a:rPr lang="en-US" sz="1400" b="1" dirty="0">
                <a:solidFill>
                  <a:schemeClr val="bg1"/>
                </a:solidFill>
                <a:latin typeface="Arial"/>
              </a:rPr>
              <a:t>allow you to control how your output looks.</a:t>
            </a:r>
          </a:p>
          <a:p>
            <a:pPr marL="346075" indent="-173038" fontAlgn="auto"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400" b="1" dirty="0">
                <a:solidFill>
                  <a:srgbClr val="892034"/>
                </a:solidFill>
                <a:latin typeface="Arial"/>
              </a:rPr>
              <a:t>MOST IMPORTANT: </a:t>
            </a:r>
            <a:r>
              <a:rPr lang="en-US" sz="1400" b="1" dirty="0">
                <a:solidFill>
                  <a:schemeClr val="bg1"/>
                </a:solidFill>
                <a:latin typeface="Arial"/>
              </a:rPr>
              <a:t>Use emacs to format code. Emacs handles tabbing and matching brackets for you. If the code doesn’t indent properly in emacs, there is a syntax error! </a:t>
            </a:r>
          </a:p>
        </p:txBody>
      </p:sp>
    </p:spTree>
    <p:extLst>
      <p:ext uri="{BB962C8B-B14F-4D97-AF65-F5344CB8AC3E}">
        <p14:creationId xmlns:p14="http://schemas.microsoft.com/office/powerpoint/2010/main" val="3933903036"/>
      </p:ext>
    </p:extLst>
  </p:cSld>
  <p:clrMapOvr>
    <a:masterClrMapping/>
  </p:clrMapOvr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7164</TotalTime>
  <Words>274</Words>
  <Application>Microsoft Macintosh PowerPoint</Application>
  <PresentationFormat>Letter Paper (8.5x11 in)</PresentationFormat>
  <Paragraphs>29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Times New Roman</vt:lpstr>
      <vt:lpstr>lecture_title</vt:lpstr>
      <vt:lpstr>1_isip_default</vt:lpstr>
      <vt:lpstr>PowerPoint Presentation</vt:lpstr>
      <vt:lpstr>PowerPoint Presentation</vt:lpstr>
    </vt:vector>
  </TitlesOfParts>
  <Company>Gateway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378</cp:revision>
  <dcterms:created xsi:type="dcterms:W3CDTF">2002-09-12T17:13:32Z</dcterms:created>
  <dcterms:modified xsi:type="dcterms:W3CDTF">2024-02-07T13:19:39Z</dcterms:modified>
</cp:coreProperties>
</file>