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  <p:sldMasterId id="2147483688" r:id="rId2"/>
  </p:sldMasterIdLst>
  <p:notesMasterIdLst>
    <p:notesMasterId r:id="rId5"/>
  </p:notesMasterIdLst>
  <p:handoutMasterIdLst>
    <p:handoutMasterId r:id="rId6"/>
  </p:handoutMasterIdLst>
  <p:sldIdLst>
    <p:sldId id="311" r:id="rId3"/>
    <p:sldId id="312" r:id="rId4"/>
  </p:sldIdLst>
  <p:sldSz cx="12192000" cy="6858000"/>
  <p:notesSz cx="7302500" cy="9588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" userDrawn="1">
          <p15:clr>
            <a:srgbClr val="A4A3A4"/>
          </p15:clr>
        </p15:guide>
        <p15:guide id="2" pos="96" userDrawn="1">
          <p15:clr>
            <a:srgbClr val="A4A3A4"/>
          </p15:clr>
        </p15:guide>
        <p15:guide id="3" pos="75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19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2034"/>
    <a:srgbClr val="EFF755"/>
    <a:srgbClr val="CC6600"/>
    <a:srgbClr val="6666FF"/>
    <a:srgbClr val="008000"/>
    <a:srgbClr val="000080"/>
    <a:srgbClr val="004000"/>
    <a:srgbClr val="9966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67" autoAdjust="0"/>
    <p:restoredTop sz="95122" autoAdjust="0"/>
  </p:normalViewPr>
  <p:slideViewPr>
    <p:cSldViewPr snapToGrid="0">
      <p:cViewPr varScale="1">
        <p:scale>
          <a:sx n="124" d="100"/>
          <a:sy n="124" d="100"/>
        </p:scale>
        <p:origin x="192" y="352"/>
      </p:cViewPr>
      <p:guideLst>
        <p:guide orient="horz" pos="552"/>
        <p:guide pos="96"/>
        <p:guide pos="75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-1836" y="-96"/>
      </p:cViewPr>
      <p:guideLst>
        <p:guide orient="horz" pos="3019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66158826-EADE-4792-AB13-43381F09BF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54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5613" y="719138"/>
            <a:ext cx="6391275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4538"/>
            <a:ext cx="53530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ECC53042-5A96-4DBC-B738-B843823BA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55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1B3422-96AF-A8AD-64E4-FF72FF5D9C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ACAF">
                  <a:alpha val="50000"/>
                </a:srgbClr>
              </a:gs>
              <a:gs pos="100000">
                <a:srgbClr val="FFFFFF"/>
              </a:gs>
            </a:gsLst>
            <a:lin ang="0" scaled="1"/>
            <a:tileRect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Document 5">
            <a:extLst>
              <a:ext uri="{FF2B5EF4-FFF2-40B4-BE49-F238E27FC236}">
                <a16:creationId xmlns:a16="http://schemas.microsoft.com/office/drawing/2014/main" id="{4A9B75FA-0E30-C1EB-F64A-D186F9A29F87}"/>
              </a:ext>
            </a:extLst>
          </p:cNvPr>
          <p:cNvSpPr/>
          <p:nvPr userDrawn="1"/>
        </p:nvSpPr>
        <p:spPr>
          <a:xfrm flipV="1">
            <a:off x="-15393" y="4335690"/>
            <a:ext cx="12207393" cy="2522310"/>
          </a:xfrm>
          <a:prstGeom prst="flowChartDocument">
            <a:avLst/>
          </a:prstGeom>
          <a:gradFill flip="none" rotWithShape="1">
            <a:gsLst>
              <a:gs pos="0">
                <a:srgbClr val="FF6C76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5B73D8-03A0-EF40-D73F-D1D336603FBD}"/>
              </a:ext>
            </a:extLst>
          </p:cNvPr>
          <p:cNvSpPr txBox="1"/>
          <p:nvPr userDrawn="1"/>
        </p:nvSpPr>
        <p:spPr bwMode="auto">
          <a:xfrm>
            <a:off x="-2125362" y="-2347784"/>
            <a:ext cx="178254" cy="369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6213" indent="-176213" algn="l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cument 2">
            <a:extLst>
              <a:ext uri="{FF2B5EF4-FFF2-40B4-BE49-F238E27FC236}">
                <a16:creationId xmlns:a16="http://schemas.microsoft.com/office/drawing/2014/main" id="{97BC9111-43E8-5B0F-EC31-CF1D1E86697D}"/>
              </a:ext>
            </a:extLst>
          </p:cNvPr>
          <p:cNvSpPr/>
          <p:nvPr userDrawn="1"/>
        </p:nvSpPr>
        <p:spPr>
          <a:xfrm>
            <a:off x="1" y="0"/>
            <a:ext cx="12191998" cy="533400"/>
          </a:xfrm>
          <a:prstGeom prst="flowChartDocument">
            <a:avLst/>
          </a:prstGeom>
          <a:gradFill flip="none" rotWithShape="1">
            <a:gsLst>
              <a:gs pos="0">
                <a:srgbClr val="FFACAF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BC7EEA-493A-5C32-97B7-CC911B249EC7}"/>
              </a:ext>
            </a:extLst>
          </p:cNvPr>
          <p:cNvSpPr/>
          <p:nvPr userDrawn="1"/>
        </p:nvSpPr>
        <p:spPr bwMode="auto">
          <a:xfrm>
            <a:off x="11588371" y="6624263"/>
            <a:ext cx="609600" cy="241558"/>
          </a:xfrm>
          <a:prstGeom prst="rect">
            <a:avLst/>
          </a:prstGeom>
          <a:solidFill>
            <a:srgbClr val="FFAC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400">
              <a:defRPr/>
            </a:pPr>
            <a:endParaRPr lang="en-US" sz="1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B8E2B9-CA9A-A447-DE07-1755C1938D64}"/>
              </a:ext>
            </a:extLst>
          </p:cNvPr>
          <p:cNvSpPr txBox="1"/>
          <p:nvPr userDrawn="1"/>
        </p:nvSpPr>
        <p:spPr bwMode="auto">
          <a:xfrm>
            <a:off x="1" y="6636789"/>
            <a:ext cx="12191998" cy="23852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466725" indent="0">
              <a:lnSpc>
                <a:spcPct val="95000"/>
              </a:lnSpc>
              <a:spcBef>
                <a:spcPts val="1200"/>
              </a:spcBef>
              <a:tabLst>
                <a:tab pos="11368088" algn="r"/>
              </a:tabLst>
            </a:pPr>
            <a:r>
              <a:rPr lang="en-US" sz="1000" b="1" i="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Picone: Engineering Computation I</a:t>
            </a:r>
            <a:r>
              <a:rPr lang="en-US" sz="1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	</a:t>
            </a:r>
            <a:r>
              <a:rPr lang="en-US" sz="1000" b="1" i="0" kern="120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Lecture 05</a:t>
            </a:r>
            <a:endParaRPr lang="en-US" sz="1000" b="1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54746E-6FAE-BB68-31E7-AAA79FD7D8CA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23208" y="6624263"/>
            <a:ext cx="11668791" cy="5137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ACA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73EC31-D35A-4561-BDCD-28984C76A197}"/>
              </a:ext>
            </a:extLst>
          </p:cNvPr>
          <p:cNvSpPr txBox="1"/>
          <p:nvPr userDrawn="1"/>
        </p:nvSpPr>
        <p:spPr>
          <a:xfrm>
            <a:off x="11655387" y="6657110"/>
            <a:ext cx="48631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7004E5E3-C477-F742-9645-5285663234E5}" type="slidenum">
              <a:rPr lang="en-US" sz="1000" b="1" smtClean="0">
                <a:solidFill>
                  <a:srgbClr val="000000"/>
                </a:solidFill>
                <a:latin typeface="Arial"/>
                <a:cs typeface="Arial"/>
              </a:rPr>
              <a:pPr/>
              <a:t>‹#›</a:t>
            </a:fld>
            <a:endParaRPr lang="en-US" sz="1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itle Placeholder 17">
            <a:extLst>
              <a:ext uri="{FF2B5EF4-FFF2-40B4-BE49-F238E27FC236}">
                <a16:creationId xmlns:a16="http://schemas.microsoft.com/office/drawing/2014/main" id="{44EEFD48-17CA-2E41-B633-6175D8F1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"/>
            <a:ext cx="11887200" cy="457198"/>
          </a:xfrm>
          <a:prstGeom prst="rect">
            <a:avLst/>
          </a:prstGeom>
        </p:spPr>
        <p:txBody>
          <a:bodyPr vert="horz" wrap="none" lIns="155448" tIns="0" rIns="0" bIns="0" rtlCol="0" anchor="ctr" anchorCtr="0">
            <a:no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0230AF-9B4B-C397-4F30-13F676B4D6F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1964" y="6492245"/>
            <a:ext cx="456488" cy="3332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azon.com/Programming-Python-Mark-Lutz/dp/0596158106" TargetMode="External"/><Relationship Id="rId3" Type="http://schemas.openxmlformats.org/officeDocument/2006/relationships/hyperlink" Target="https://docs.python.org/2/tutorial/interpreter.html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s://www.python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eenteapress.com/thinkpython/thinkpython.pdf" TargetMode="External"/><Relationship Id="rId5" Type="http://schemas.openxmlformats.org/officeDocument/2006/relationships/hyperlink" Target="https://en.wikipedia.org/wiki/History_of_Python" TargetMode="External"/><Relationship Id="rId4" Type="http://schemas.openxmlformats.org/officeDocument/2006/relationships/hyperlink" Target="https://pgrandinetti.github.io/compilers/page/what-is-a-programming-language-parser/" TargetMode="Externa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aconda.com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52400" y="894735"/>
            <a:ext cx="11887199" cy="578484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6213" lvl="0" indent="-176213" fontAlgn="auto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1"/>
                </a:solidFill>
              </a:rPr>
              <a:t>Topics: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Good Books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Python Distributions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The Path Revisited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The Interpreter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Importing Libraries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The Main Program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Command Line Arguments</a:t>
            </a:r>
          </a:p>
          <a:p>
            <a:pPr marL="176213" indent="-176213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1"/>
                </a:solidFill>
              </a:rPr>
              <a:t>Resources:</a:t>
            </a: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Python: </a:t>
            </a:r>
            <a:r>
              <a:rPr lang="en-US" sz="1800" b="1" dirty="0">
                <a:solidFill>
                  <a:schemeClr val="tx2"/>
                </a:solidFill>
                <a:hlinkClick r:id="rId2"/>
              </a:rPr>
              <a:t>Getting Started</a:t>
            </a:r>
            <a:endParaRPr lang="en-US" sz="1800" b="1" dirty="0">
              <a:solidFill>
                <a:schemeClr val="tx2"/>
              </a:solidFill>
            </a:endParaRP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Python: </a:t>
            </a:r>
            <a:r>
              <a:rPr lang="en-US" sz="1800" b="1" dirty="0">
                <a:solidFill>
                  <a:schemeClr val="tx2"/>
                </a:solidFill>
                <a:hlinkClick r:id="rId3"/>
              </a:rPr>
              <a:t>Tutorial</a:t>
            </a:r>
            <a:endParaRPr lang="en-US" sz="1800" b="1" dirty="0">
              <a:solidFill>
                <a:schemeClr val="tx2"/>
              </a:solidFill>
            </a:endParaRP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 err="1">
                <a:solidFill>
                  <a:schemeClr val="tx2"/>
                </a:solidFill>
              </a:rPr>
              <a:t>Pgrandinetti</a:t>
            </a:r>
            <a:r>
              <a:rPr lang="en-US" sz="1800" b="1" dirty="0">
                <a:solidFill>
                  <a:schemeClr val="tx2"/>
                </a:solidFill>
              </a:rPr>
              <a:t>: </a:t>
            </a:r>
            <a:r>
              <a:rPr lang="en-US" sz="1800" b="1" dirty="0">
                <a:solidFill>
                  <a:schemeClr val="tx2"/>
                </a:solidFill>
                <a:hlinkClick r:id="rId4"/>
              </a:rPr>
              <a:t>What is a parser?</a:t>
            </a:r>
            <a:endParaRPr lang="en-US" sz="1800" b="1" dirty="0">
              <a:solidFill>
                <a:schemeClr val="tx2"/>
              </a:solidFill>
            </a:endParaRP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</a:rPr>
              <a:t>Wiki: </a:t>
            </a:r>
            <a:r>
              <a:rPr lang="en-US" sz="1800" b="1" dirty="0">
                <a:solidFill>
                  <a:schemeClr val="tx2"/>
                </a:solidFill>
                <a:hlinkClick r:id="rId5"/>
              </a:rPr>
              <a:t>History of Python</a:t>
            </a:r>
            <a:endParaRPr lang="en-US" sz="1800" b="1" dirty="0">
              <a:solidFill>
                <a:schemeClr val="tx2"/>
              </a:solidFill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52400" y="217915"/>
            <a:ext cx="1188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Lecture 05: Python – Scripts and Programs</a:t>
            </a:r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3" name="Picture 2">
            <a:hlinkClick r:id="rId6"/>
            <a:extLst>
              <a:ext uri="{FF2B5EF4-FFF2-40B4-BE49-F238E27FC236}">
                <a16:creationId xmlns:a16="http://schemas.microsoft.com/office/drawing/2014/main" id="{C1470454-9576-4A48-5B53-8F3BB334EF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876300"/>
            <a:ext cx="2541588" cy="3338355"/>
          </a:xfrm>
          <a:prstGeom prst="rect">
            <a:avLst/>
          </a:prstGeom>
        </p:spPr>
      </p:pic>
      <p:pic>
        <p:nvPicPr>
          <p:cNvPr id="4" name="Picture 3" descr="Screen Shot 2014-09-16 at 9.12.12 PM.png">
            <a:hlinkClick r:id="rId8"/>
            <a:extLst>
              <a:ext uri="{FF2B5EF4-FFF2-40B4-BE49-F238E27FC236}">
                <a16:creationId xmlns:a16="http://schemas.microsoft.com/office/drawing/2014/main" id="{887B223B-4ECD-E88F-6CC9-D538CCB45F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273" y="2789928"/>
            <a:ext cx="2867264" cy="37704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68AF696A-0988-F641-91E4-E4ECC1EE7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1" y="57150"/>
            <a:ext cx="10285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2"/>
                </a:solidFill>
              </a:rPr>
              <a:t>Summary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4805C2-7122-3046-9764-1DF58A357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07571"/>
            <a:ext cx="11887200" cy="57367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3038" lvl="0" indent="-163513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333399"/>
                </a:solidFill>
                <a:latin typeface="Arial"/>
              </a:rPr>
              <a:t>Interpretive Language: 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Python does not need to be compiled (as we do with C/C++ using gcc). The run-time tools interpret the code line by line. Of course, this can make execution of Python code slow.</a:t>
            </a:r>
          </a:p>
          <a:p>
            <a:pPr marL="346075" lvl="0" indent="-161925" fontAlgn="auto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Python also can compile code (by generating a .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pyc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file) so that the next time you run the same code, it runs much faster.</a:t>
            </a:r>
          </a:p>
          <a:p>
            <a:pPr marL="346075" lvl="0" indent="-161925" fontAlgn="auto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Variables are not typed or declared – Python attempts to determine the types of data at run-time. This can be dangerous.</a:t>
            </a:r>
          </a:p>
          <a:p>
            <a:pPr marL="173038" lvl="0" indent="-163513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  <a:latin typeface="Arial"/>
              </a:rPr>
              <a:t>Python Distributions: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We prefer a distribution known as Anaconda (</a:t>
            </a:r>
            <a:r>
              <a:rPr lang="en-US" sz="1800" b="1" dirty="0">
                <a:solidFill>
                  <a:srgbClr val="000000"/>
                </a:solidFill>
                <a:latin typeface="Arial"/>
                <a:hlinkClick r:id="rId2"/>
              </a:rPr>
              <a:t>https://www.anaconda.com/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) because it contains many libraries needed to do basic engineering programming.</a:t>
            </a:r>
          </a:p>
          <a:p>
            <a:pPr marL="173038" lvl="0" indent="-163513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</a:rPr>
              <a:t>The Path Revisited:</a:t>
            </a:r>
            <a:r>
              <a:rPr lang="en-US" sz="1800" b="1" dirty="0">
                <a:solidFill>
                  <a:schemeClr val="tx2"/>
                </a:solidFill>
              </a:rPr>
              <a:t> Python needs to know where to find imported libraries that are not in your current working directory. We typically handle this using environment variables.</a:t>
            </a:r>
          </a:p>
          <a:p>
            <a:pPr marL="173038" lvl="0" indent="-163513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</a:rPr>
              <a:t>The Main Program: </a:t>
            </a:r>
            <a:r>
              <a:rPr lang="en-US" sz="1800" b="1" dirty="0">
                <a:solidFill>
                  <a:schemeClr val="tx2"/>
                </a:solidFill>
              </a:rPr>
              <a:t>Python can execute a sequence of commands line by line, or you can include a target that allows it to execute the main program as a function.</a:t>
            </a:r>
          </a:p>
          <a:p>
            <a:pPr marL="346075" indent="-161925" fontAlgn="auto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Common libraries to be imported include sys,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os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and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numpy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346075" indent="-161925" fontAlgn="auto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Command Line Arguments: very similar to C/C++. Use “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sys.argv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” to access command line arguments.</a:t>
            </a:r>
          </a:p>
          <a:p>
            <a:pPr marL="9525" fontAlgn="auto">
              <a:spcAft>
                <a:spcPts val="1200"/>
              </a:spcAft>
              <a:tabLst>
                <a:tab pos="2290763" algn="l"/>
                <a:tab pos="4113213" algn="l"/>
              </a:tabLst>
              <a:defRPr/>
            </a:pP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873011"/>
      </p:ext>
    </p:extLst>
  </p:cSld>
  <p:clrMapOvr>
    <a:masterClrMapping/>
  </p:clrMapOvr>
</p:sld>
</file>

<file path=ppt/theme/theme1.xml><?xml version="1.0" encoding="utf-8"?>
<a:theme xmlns:a="http://schemas.openxmlformats.org/drawingml/2006/main" name="lecture_title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miter lim="800000"/>
          <a:headEnd/>
          <a:tailEnd/>
        </a:ln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176213" indent="-176213" algn="l" fontAlgn="auto">
          <a:spcBef>
            <a:spcPts val="1200"/>
          </a:spcBef>
          <a:spcAft>
            <a:spcPts val="1200"/>
          </a:spcAft>
          <a:buFont typeface="Arial" pitchFamily="34" charset="0"/>
          <a:buChar char="•"/>
          <a:defRPr b="1" dirty="0" smtClean="0">
            <a:solidFill>
              <a:schemeClr val="accent1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isip_default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7484</TotalTime>
  <Words>274</Words>
  <Application>Microsoft Macintosh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Times New Roman</vt:lpstr>
      <vt:lpstr>Wingdings</vt:lpstr>
      <vt:lpstr>lecture_title</vt:lpstr>
      <vt:lpstr>isip_default</vt:lpstr>
      <vt:lpstr>PowerPoint Presentation</vt:lpstr>
      <vt:lpstr>PowerPoint Presentation</vt:lpstr>
    </vt:vector>
  </TitlesOfParts>
  <Company>Gateway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Joseph Picone</cp:lastModifiedBy>
  <cp:revision>392</cp:revision>
  <dcterms:created xsi:type="dcterms:W3CDTF">2002-09-12T17:13:32Z</dcterms:created>
  <dcterms:modified xsi:type="dcterms:W3CDTF">2026-09-04T13:29:56Z</dcterms:modified>
</cp:coreProperties>
</file>