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  <p:sldMasterId id="2147483688" r:id="rId2"/>
  </p:sldMasterIdLst>
  <p:notesMasterIdLst>
    <p:notesMasterId r:id="rId5"/>
  </p:notesMasterIdLst>
  <p:handoutMasterIdLst>
    <p:handoutMasterId r:id="rId6"/>
  </p:handoutMasterIdLst>
  <p:sldIdLst>
    <p:sldId id="311" r:id="rId3"/>
    <p:sldId id="312" r:id="rId4"/>
  </p:sldIdLst>
  <p:sldSz cx="12192000" cy="6858000"/>
  <p:notesSz cx="7302500" cy="9588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2" userDrawn="1">
          <p15:clr>
            <a:srgbClr val="A4A3A4"/>
          </p15:clr>
        </p15:guide>
        <p15:guide id="2" pos="96" userDrawn="1">
          <p15:clr>
            <a:srgbClr val="A4A3A4"/>
          </p15:clr>
        </p15:guide>
        <p15:guide id="3" pos="75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19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2034"/>
    <a:srgbClr val="EFF755"/>
    <a:srgbClr val="CC6600"/>
    <a:srgbClr val="6666FF"/>
    <a:srgbClr val="008000"/>
    <a:srgbClr val="000080"/>
    <a:srgbClr val="004000"/>
    <a:srgbClr val="9966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01" autoAdjust="0"/>
    <p:restoredTop sz="95137" autoAdjust="0"/>
  </p:normalViewPr>
  <p:slideViewPr>
    <p:cSldViewPr snapToGrid="0">
      <p:cViewPr varScale="1">
        <p:scale>
          <a:sx n="116" d="100"/>
          <a:sy n="116" d="100"/>
        </p:scale>
        <p:origin x="1328" y="192"/>
      </p:cViewPr>
      <p:guideLst>
        <p:guide orient="horz" pos="552"/>
        <p:guide pos="96"/>
        <p:guide pos="75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-1836" y="-96"/>
      </p:cViewPr>
      <p:guideLst>
        <p:guide orient="horz" pos="3019"/>
        <p:guide pos="23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37025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37025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66158826-EADE-4792-AB13-43381F09BF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54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7025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5613" y="719138"/>
            <a:ext cx="6391275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4538"/>
            <a:ext cx="53530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7025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ECC53042-5A96-4DBC-B738-B843823BA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55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F734984-DA9D-46F7-86D2-46DD45087FB0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05E26D1-1274-47BB-A1DA-3B76A596B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F734984-DA9D-46F7-86D2-46DD45087FB0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05E26D1-1274-47BB-A1DA-3B76A596B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1B3422-96AF-A8AD-64E4-FF72FF5D9CC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ACAF">
                  <a:alpha val="50000"/>
                </a:srgbClr>
              </a:gs>
              <a:gs pos="100000">
                <a:srgbClr val="FFFFFF"/>
              </a:gs>
            </a:gsLst>
            <a:lin ang="0" scaled="1"/>
            <a:tileRect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Document 5">
            <a:extLst>
              <a:ext uri="{FF2B5EF4-FFF2-40B4-BE49-F238E27FC236}">
                <a16:creationId xmlns:a16="http://schemas.microsoft.com/office/drawing/2014/main" id="{4A9B75FA-0E30-C1EB-F64A-D186F9A29F87}"/>
              </a:ext>
            </a:extLst>
          </p:cNvPr>
          <p:cNvSpPr/>
          <p:nvPr userDrawn="1"/>
        </p:nvSpPr>
        <p:spPr>
          <a:xfrm flipV="1">
            <a:off x="-15393" y="4335690"/>
            <a:ext cx="12207393" cy="2522310"/>
          </a:xfrm>
          <a:prstGeom prst="flowChartDocument">
            <a:avLst/>
          </a:prstGeom>
          <a:gradFill flip="none" rotWithShape="1">
            <a:gsLst>
              <a:gs pos="0">
                <a:srgbClr val="FF6C76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5B73D8-03A0-EF40-D73F-D1D336603FBD}"/>
              </a:ext>
            </a:extLst>
          </p:cNvPr>
          <p:cNvSpPr txBox="1"/>
          <p:nvPr userDrawn="1"/>
        </p:nvSpPr>
        <p:spPr bwMode="auto">
          <a:xfrm>
            <a:off x="-2125362" y="-2347784"/>
            <a:ext cx="178254" cy="369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176213" indent="-176213" algn="l" fontAlgn="auto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en-US" b="1" dirty="0">
              <a:solidFill>
                <a:schemeClr val="accent1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cument 2">
            <a:extLst>
              <a:ext uri="{FF2B5EF4-FFF2-40B4-BE49-F238E27FC236}">
                <a16:creationId xmlns:a16="http://schemas.microsoft.com/office/drawing/2014/main" id="{97BC9111-43E8-5B0F-EC31-CF1D1E86697D}"/>
              </a:ext>
            </a:extLst>
          </p:cNvPr>
          <p:cNvSpPr/>
          <p:nvPr userDrawn="1"/>
        </p:nvSpPr>
        <p:spPr>
          <a:xfrm>
            <a:off x="1" y="0"/>
            <a:ext cx="12191998" cy="533400"/>
          </a:xfrm>
          <a:prstGeom prst="flowChartDocument">
            <a:avLst/>
          </a:prstGeom>
          <a:gradFill flip="none" rotWithShape="1">
            <a:gsLst>
              <a:gs pos="0">
                <a:srgbClr val="FFACAF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BC7EEA-493A-5C32-97B7-CC911B249EC7}"/>
              </a:ext>
            </a:extLst>
          </p:cNvPr>
          <p:cNvSpPr/>
          <p:nvPr userDrawn="1"/>
        </p:nvSpPr>
        <p:spPr bwMode="auto">
          <a:xfrm>
            <a:off x="11588371" y="6624263"/>
            <a:ext cx="609600" cy="241558"/>
          </a:xfrm>
          <a:prstGeom prst="rect">
            <a:avLst/>
          </a:prstGeom>
          <a:solidFill>
            <a:srgbClr val="FFAC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400">
              <a:defRPr/>
            </a:pPr>
            <a:endParaRPr lang="en-US" sz="1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B8E2B9-CA9A-A447-DE07-1755C1938D64}"/>
              </a:ext>
            </a:extLst>
          </p:cNvPr>
          <p:cNvSpPr txBox="1"/>
          <p:nvPr userDrawn="1"/>
        </p:nvSpPr>
        <p:spPr bwMode="auto">
          <a:xfrm>
            <a:off x="1" y="6636789"/>
            <a:ext cx="12191998" cy="23852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466725" indent="0">
              <a:lnSpc>
                <a:spcPct val="95000"/>
              </a:lnSpc>
              <a:spcBef>
                <a:spcPts val="1200"/>
              </a:spcBef>
              <a:tabLst>
                <a:tab pos="11368088" algn="r"/>
              </a:tabLst>
            </a:pPr>
            <a:r>
              <a:rPr lang="en-US" sz="1000" b="1" i="0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Picone: Engineering Computation I</a:t>
            </a:r>
            <a:r>
              <a:rPr lang="en-US" sz="1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	</a:t>
            </a:r>
            <a:r>
              <a:rPr lang="en-US" sz="1000" b="1" i="0" kern="1200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Lecture 04</a:t>
            </a:r>
            <a:endParaRPr lang="en-US" sz="1000" b="1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54746E-6FAE-BB68-31E7-AAA79FD7D8CA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523208" y="6624263"/>
            <a:ext cx="11668791" cy="5137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ACA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A73EC31-D35A-4561-BDCD-28984C76A197}"/>
              </a:ext>
            </a:extLst>
          </p:cNvPr>
          <p:cNvSpPr txBox="1"/>
          <p:nvPr userDrawn="1"/>
        </p:nvSpPr>
        <p:spPr>
          <a:xfrm>
            <a:off x="11655387" y="6657110"/>
            <a:ext cx="48631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7004E5E3-C477-F742-9645-5285663234E5}" type="slidenum">
              <a:rPr lang="en-US" sz="1000" b="1" smtClean="0">
                <a:solidFill>
                  <a:srgbClr val="000000"/>
                </a:solidFill>
                <a:latin typeface="Arial"/>
                <a:cs typeface="Arial"/>
              </a:rPr>
              <a:pPr/>
              <a:t>‹#›</a:t>
            </a:fld>
            <a:endParaRPr lang="en-US" sz="10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Title Placeholder 17">
            <a:extLst>
              <a:ext uri="{FF2B5EF4-FFF2-40B4-BE49-F238E27FC236}">
                <a16:creationId xmlns:a16="http://schemas.microsoft.com/office/drawing/2014/main" id="{44EEFD48-17CA-2E41-B633-6175D8F1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"/>
            <a:ext cx="11887200" cy="457198"/>
          </a:xfrm>
          <a:prstGeom prst="rect">
            <a:avLst/>
          </a:prstGeom>
        </p:spPr>
        <p:txBody>
          <a:bodyPr vert="horz" wrap="none" lIns="155448" tIns="0" rIns="0" bIns="0" rtlCol="0" anchor="ctr" anchorCtr="0">
            <a:no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0230AF-9B4B-C397-4F30-13F676B4D6F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1964" y="6492245"/>
            <a:ext cx="456488" cy="33327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sysf/bash-scripting-everything-you-need-to-know-about-bash-shell-programming-cd08595f2fba" TargetMode="External"/><Relationship Id="rId2" Type="http://schemas.openxmlformats.org/officeDocument/2006/relationships/hyperlink" Target="https://www.gnu.org/software/bash/manual/bash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github.com/awesome-lists/awesome-bash" TargetMode="External"/><Relationship Id="rId4" Type="http://schemas.openxmlformats.org/officeDocument/2006/relationships/hyperlink" Target="https://guide.bash.academy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52400" y="894735"/>
            <a:ext cx="11887199" cy="578484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176213" lvl="0" indent="-176213" fontAlgn="auto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1"/>
                </a:solidFill>
              </a:rPr>
              <a:t>Topics: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What is a Shell Program?	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Environment Variables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The Environment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Redirection		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Command Line Arguments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Syntax 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Loops and Conditionals 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Text File I/O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Functions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Job Control</a:t>
            </a:r>
          </a:p>
          <a:p>
            <a:pPr marL="176213" indent="-176213" fontAlgn="auto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1"/>
                </a:solidFill>
              </a:rPr>
              <a:t>Resources:</a:t>
            </a:r>
          </a:p>
          <a:p>
            <a:pPr marL="165100" fontAlgn="auto">
              <a:spcBef>
                <a:spcPts val="0"/>
              </a:spcBef>
              <a:spcAft>
                <a:spcPts val="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accent2"/>
                </a:solidFill>
              </a:rPr>
              <a:t>GNU: </a:t>
            </a:r>
            <a:r>
              <a:rPr lang="en-US" sz="1800" b="1" dirty="0">
                <a:solidFill>
                  <a:schemeClr val="accent2"/>
                </a:solidFill>
                <a:hlinkClick r:id="rId2"/>
              </a:rPr>
              <a:t>The Bash Reference Manual</a:t>
            </a:r>
            <a:endParaRPr lang="en-US" sz="1800" b="1" dirty="0">
              <a:solidFill>
                <a:schemeClr val="accent2"/>
              </a:solidFill>
            </a:endParaRPr>
          </a:p>
          <a:p>
            <a:pPr marL="165100" fontAlgn="auto">
              <a:spcBef>
                <a:spcPts val="0"/>
              </a:spcBef>
              <a:spcAft>
                <a:spcPts val="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accent2"/>
                </a:solidFill>
              </a:rPr>
              <a:t>Medium: </a:t>
            </a:r>
            <a:r>
              <a:rPr lang="en-US" sz="1800" b="1" dirty="0">
                <a:solidFill>
                  <a:schemeClr val="accent2"/>
                </a:solidFill>
                <a:hlinkClick r:id="rId3"/>
              </a:rPr>
              <a:t>Bash Scripting</a:t>
            </a:r>
            <a:endParaRPr lang="en-US" sz="1800" b="1" dirty="0">
              <a:solidFill>
                <a:schemeClr val="accent2"/>
              </a:solidFill>
            </a:endParaRPr>
          </a:p>
          <a:p>
            <a:pPr marL="165100" fontAlgn="auto">
              <a:spcBef>
                <a:spcPts val="0"/>
              </a:spcBef>
              <a:spcAft>
                <a:spcPts val="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accent2"/>
                </a:solidFill>
              </a:rPr>
              <a:t>MB: </a:t>
            </a:r>
            <a:r>
              <a:rPr lang="en-US" sz="1800" b="1" dirty="0">
                <a:solidFill>
                  <a:schemeClr val="accent2"/>
                </a:solidFill>
                <a:hlinkClick r:id="rId4"/>
              </a:rPr>
              <a:t>The Bash Guide </a:t>
            </a:r>
            <a:endParaRPr lang="en-US" sz="1800" b="1" dirty="0">
              <a:solidFill>
                <a:schemeClr val="accent2"/>
              </a:solidFill>
            </a:endParaRPr>
          </a:p>
          <a:p>
            <a:pPr marL="165100" fontAlgn="auto">
              <a:spcBef>
                <a:spcPts val="0"/>
              </a:spcBef>
              <a:spcAft>
                <a:spcPts val="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accent2"/>
                </a:solidFill>
              </a:rPr>
              <a:t>GHB: </a:t>
            </a:r>
            <a:r>
              <a:rPr lang="en-US" sz="1800" b="1" dirty="0">
                <a:solidFill>
                  <a:schemeClr val="accent2"/>
                </a:solidFill>
                <a:hlinkClick r:id="rId5"/>
              </a:rPr>
              <a:t>Awesome Bash</a:t>
            </a:r>
            <a:endParaRPr lang="en-US"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52400" y="217915"/>
            <a:ext cx="1188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Lecture 04: The Bash Programming Language</a:t>
            </a:r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2" name="Picture 1" descr="A comic strip featuring a line graph labeled &quot;Programming Skill&quot; versus &quot;Blood Alcohol Concentration (%)&quot; showing a sharp peak around 0.13-0.14 BAC, known as the &quot;Ballmer Peak.&quot; The comic explains this peak as a humorous theory that a specific BAC range enhances programming ability, referencing Microsoft and Windows ME, with stick figure characters discussing the concept in a classroom setting.">
            <a:extLst>
              <a:ext uri="{FF2B5EF4-FFF2-40B4-BE49-F238E27FC236}">
                <a16:creationId xmlns:a16="http://schemas.microsoft.com/office/drawing/2014/main" id="{526387C4-5280-0991-9361-0CB686233D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273" y="876299"/>
            <a:ext cx="5931327" cy="53812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68AF696A-0988-F641-91E4-E4ECC1EE7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1" y="57150"/>
            <a:ext cx="10285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2"/>
                </a:solidFill>
              </a:rPr>
              <a:t>Summary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74805C2-7122-3046-9764-1DF58A357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07571"/>
            <a:ext cx="11887200" cy="57367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</a:rPr>
              <a:t>The Bash Programming Language: </a:t>
            </a:r>
            <a:r>
              <a:rPr lang="en-US" sz="1800" b="1" dirty="0">
                <a:solidFill>
                  <a:schemeClr val="bg1"/>
                </a:solidFill>
              </a:rPr>
              <a:t>some tasks can be easily and efficiently solved using combinations of the highly-optimized tools that Linux provides. Linux supports the bash programming language, we can be used in scripts to solve problems.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</a:rPr>
              <a:t>The Environment: </a:t>
            </a:r>
            <a:r>
              <a:rPr lang="en-US" sz="1800" b="1" dirty="0">
                <a:solidFill>
                  <a:schemeClr val="bg1"/>
                </a:solidFill>
              </a:rPr>
              <a:t>essentially a list of name value pairs that encode information about your session. Information can be passed from one application to another using environment variables.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</a:rPr>
              <a:t>Command Line Arguments: </a:t>
            </a:r>
            <a:r>
              <a:rPr lang="en-US" sz="1800" b="1" dirty="0">
                <a:solidFill>
                  <a:schemeClr val="bg1"/>
                </a:solidFill>
              </a:rPr>
              <a:t>programs should be configured using command line arguments rather than hardcoding information.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</a:rPr>
              <a:t>Program Flow: </a:t>
            </a:r>
            <a:r>
              <a:rPr lang="en-US" sz="1800" b="1" dirty="0">
                <a:solidFill>
                  <a:schemeClr val="bg1"/>
                </a:solidFill>
              </a:rPr>
              <a:t>bash supports common structure such as loops, conditionals and function calls.</a:t>
            </a:r>
          </a:p>
        </p:txBody>
      </p:sp>
    </p:spTree>
    <p:extLst>
      <p:ext uri="{BB962C8B-B14F-4D97-AF65-F5344CB8AC3E}">
        <p14:creationId xmlns:p14="http://schemas.microsoft.com/office/powerpoint/2010/main" val="2059873011"/>
      </p:ext>
    </p:extLst>
  </p:cSld>
  <p:clrMapOvr>
    <a:masterClrMapping/>
  </p:clrMapOvr>
</p:sld>
</file>

<file path=ppt/theme/theme1.xml><?xml version="1.0" encoding="utf-8"?>
<a:theme xmlns:a="http://schemas.openxmlformats.org/drawingml/2006/main" name="lecture_title">
  <a:themeElements>
    <a:clrScheme name="ISIP Standard">
      <a:dk1>
        <a:srgbClr val="000000"/>
      </a:dk1>
      <a:lt1>
        <a:srgbClr val="000000"/>
      </a:lt1>
      <a:dk2>
        <a:srgbClr val="000000"/>
      </a:dk2>
      <a:lt2>
        <a:srgbClr val="000000"/>
      </a:lt2>
      <a:accent1>
        <a:srgbClr val="333399"/>
      </a:accent1>
      <a:accent2>
        <a:srgbClr val="892034"/>
      </a:accent2>
      <a:accent3>
        <a:srgbClr val="FFFFE2"/>
      </a:accent3>
      <a:accent4>
        <a:srgbClr val="FFFFE2"/>
      </a:accent4>
      <a:accent5>
        <a:srgbClr val="FFFFE2"/>
      </a:accent5>
      <a:accent6>
        <a:srgbClr val="FFFFE2"/>
      </a:accent6>
      <a:hlink>
        <a:srgbClr val="892034"/>
      </a:hlink>
      <a:folHlink>
        <a:srgbClr val="892034"/>
      </a:folHlink>
    </a:clrScheme>
    <a:fontScheme name="ISIP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miter lim="800000"/>
          <a:headEnd/>
          <a:tailEnd/>
        </a:ln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176213" indent="-176213" algn="l" fontAlgn="auto">
          <a:spcBef>
            <a:spcPts val="1200"/>
          </a:spcBef>
          <a:spcAft>
            <a:spcPts val="1200"/>
          </a:spcAft>
          <a:buFont typeface="Arial" pitchFamily="34" charset="0"/>
          <a:buChar char="•"/>
          <a:defRPr b="1" dirty="0" smtClean="0">
            <a:solidFill>
              <a:schemeClr val="accent1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isip_default">
  <a:themeElements>
    <a:clrScheme name="ISIP Standard">
      <a:dk1>
        <a:srgbClr val="000000"/>
      </a:dk1>
      <a:lt1>
        <a:srgbClr val="000000"/>
      </a:lt1>
      <a:dk2>
        <a:srgbClr val="000000"/>
      </a:dk2>
      <a:lt2>
        <a:srgbClr val="000000"/>
      </a:lt2>
      <a:accent1>
        <a:srgbClr val="333399"/>
      </a:accent1>
      <a:accent2>
        <a:srgbClr val="892034"/>
      </a:accent2>
      <a:accent3>
        <a:srgbClr val="FFFFE2"/>
      </a:accent3>
      <a:accent4>
        <a:srgbClr val="FFFFE2"/>
      </a:accent4>
      <a:accent5>
        <a:srgbClr val="FFFFE2"/>
      </a:accent5>
      <a:accent6>
        <a:srgbClr val="FFFFE2"/>
      </a:accent6>
      <a:hlink>
        <a:srgbClr val="892034"/>
      </a:hlink>
      <a:folHlink>
        <a:srgbClr val="892034"/>
      </a:folHlink>
    </a:clrScheme>
    <a:fontScheme name="ISIP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7471</TotalTime>
  <Words>163</Words>
  <Application>Microsoft Macintosh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Times New Roman</vt:lpstr>
      <vt:lpstr>lecture_title</vt:lpstr>
      <vt:lpstr>isip_default</vt:lpstr>
      <vt:lpstr>PowerPoint Presentation</vt:lpstr>
      <vt:lpstr>PowerPoint Presentation</vt:lpstr>
    </vt:vector>
  </TitlesOfParts>
  <Company>Gateway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Joseph Picone</cp:lastModifiedBy>
  <cp:revision>389</cp:revision>
  <dcterms:created xsi:type="dcterms:W3CDTF">2002-09-12T17:13:32Z</dcterms:created>
  <dcterms:modified xsi:type="dcterms:W3CDTF">2026-08-31T00:14:59Z</dcterms:modified>
</cp:coreProperties>
</file>