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  <p:sldMasterId id="2147483688" r:id="rId2"/>
  </p:sldMasterIdLst>
  <p:notesMasterIdLst>
    <p:notesMasterId r:id="rId5"/>
  </p:notesMasterIdLst>
  <p:handoutMasterIdLst>
    <p:handoutMasterId r:id="rId6"/>
  </p:handoutMasterIdLst>
  <p:sldIdLst>
    <p:sldId id="311" r:id="rId3"/>
    <p:sldId id="312" r:id="rId4"/>
  </p:sldIdLst>
  <p:sldSz cx="12192000" cy="6858000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96" userDrawn="1">
          <p15:clr>
            <a:srgbClr val="A4A3A4"/>
          </p15:clr>
        </p15:guide>
        <p15:guide id="3" pos="7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9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034"/>
    <a:srgbClr val="EFF755"/>
    <a:srgbClr val="CC6600"/>
    <a:srgbClr val="6666FF"/>
    <a:srgbClr val="008000"/>
    <a:srgbClr val="000080"/>
    <a:srgbClr val="004000"/>
    <a:srgbClr val="99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91" autoAdjust="0"/>
    <p:restoredTop sz="95167" autoAdjust="0"/>
  </p:normalViewPr>
  <p:slideViewPr>
    <p:cSldViewPr snapToGrid="0">
      <p:cViewPr varScale="1">
        <p:scale>
          <a:sx n="130" d="100"/>
          <a:sy n="130" d="100"/>
        </p:scale>
        <p:origin x="1256" y="184"/>
      </p:cViewPr>
      <p:guideLst>
        <p:guide orient="horz" pos="552"/>
        <p:guide pos="96"/>
        <p:guide pos="75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-1836" y="-96"/>
      </p:cViewPr>
      <p:guideLst>
        <p:guide orient="horz" pos="3019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6158826-EADE-4792-AB13-43381F09B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4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4538"/>
            <a:ext cx="53530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CC53042-5A96-4DBC-B738-B843823BA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55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1B3422-96AF-A8AD-64E4-FF72FF5D9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Document 5">
            <a:extLst>
              <a:ext uri="{FF2B5EF4-FFF2-40B4-BE49-F238E27FC236}">
                <a16:creationId xmlns:a16="http://schemas.microsoft.com/office/drawing/2014/main" id="{4A9B75FA-0E30-C1EB-F64A-D186F9A29F87}"/>
              </a:ext>
            </a:extLst>
          </p:cNvPr>
          <p:cNvSpPr/>
          <p:nvPr userDrawn="1"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5B73D8-03A0-EF40-D73F-D1D336603FBD}"/>
              </a:ext>
            </a:extLst>
          </p:cNvPr>
          <p:cNvSpPr txBox="1"/>
          <p:nvPr userDrawn="1"/>
        </p:nvSpPr>
        <p:spPr bwMode="auto">
          <a:xfrm>
            <a:off x="-2125362" y="-2347784"/>
            <a:ext cx="178254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 algn="l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cument 2">
            <a:extLst>
              <a:ext uri="{FF2B5EF4-FFF2-40B4-BE49-F238E27FC236}">
                <a16:creationId xmlns:a16="http://schemas.microsoft.com/office/drawing/2014/main" id="{97BC9111-43E8-5B0F-EC31-CF1D1E86697D}"/>
              </a:ext>
            </a:extLst>
          </p:cNvPr>
          <p:cNvSpPr/>
          <p:nvPr userDrawn="1"/>
        </p:nvSpPr>
        <p:spPr>
          <a:xfrm>
            <a:off x="1" y="0"/>
            <a:ext cx="12191998" cy="533400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C7EEA-493A-5C32-97B7-CC911B249EC7}"/>
              </a:ext>
            </a:extLst>
          </p:cNvPr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8E2B9-CA9A-A447-DE07-1755C1938D64}"/>
              </a:ext>
            </a:extLst>
          </p:cNvPr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indent="0">
              <a:lnSpc>
                <a:spcPct val="95000"/>
              </a:lnSpc>
              <a:spcBef>
                <a:spcPts val="1200"/>
              </a:spcBef>
              <a:tabLst>
                <a:tab pos="11368088" algn="r"/>
              </a:tabLst>
            </a:pPr>
            <a:r>
              <a:rPr lang="en-US" sz="1000" b="1" i="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Picone: Engineering Computation I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	</a:t>
            </a:r>
            <a:r>
              <a:rPr lang="en-US" sz="1000" b="1" i="0" kern="120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Lecture 02</a:t>
            </a:r>
            <a:endParaRPr lang="en-US" sz="1000" b="1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54746E-6FAE-BB68-31E7-AAA79FD7D8CA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73EC31-D35A-4561-BDCD-28984C76A197}"/>
              </a:ext>
            </a:extLst>
          </p:cNvPr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itle Placeholder 17">
            <a:extLst>
              <a:ext uri="{FF2B5EF4-FFF2-40B4-BE49-F238E27FC236}">
                <a16:creationId xmlns:a16="http://schemas.microsoft.com/office/drawing/2014/main" id="{44EEFD48-17CA-2E41-B633-6175D8F1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"/>
            <a:ext cx="11887200" cy="457198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0230AF-9B4B-C397-4F30-13F676B4D6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isip.piconepress.com/courses/temple/ece_1111/resources/tutorials/unix_for_poets/" TargetMode="External"/><Relationship Id="rId7" Type="http://schemas.openxmlformats.org/officeDocument/2006/relationships/hyperlink" Target="http://database.sarang.net/study/bash/bash.pdf" TargetMode="External"/><Relationship Id="rId2" Type="http://schemas.openxmlformats.org/officeDocument/2006/relationships/hyperlink" Target="https://www.tutorialspoint.com/unix/unix-file-permission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s.jhu.edu/~joanne/unixRC.pdf" TargetMode="External"/><Relationship Id="rId5" Type="http://schemas.openxmlformats.org/officeDocument/2006/relationships/hyperlink" Target="https://www.andreafortuna.org/2018/07/02/bash-scripting-my-own-cheatsheet/" TargetMode="External"/><Relationship Id="rId4" Type="http://schemas.openxmlformats.org/officeDocument/2006/relationships/hyperlink" Target="https://www.gnu.org/software/bash/manual/bash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894735"/>
            <a:ext cx="11887199" cy="578484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6213" indent="-176213" fontAlgn="auto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800" b="1" dirty="0">
                <a:solidFill>
                  <a:schemeClr val="accent1"/>
                </a:solidFill>
              </a:rPr>
              <a:t>Resources:</a:t>
            </a:r>
          </a:p>
          <a:p>
            <a:pPr marL="346075" lvl="0" indent="-173038" fontAlgn="auto">
              <a:spcAft>
                <a:spcPts val="600"/>
              </a:spcAft>
              <a:defRPr/>
            </a:pPr>
            <a:r>
              <a:rPr lang="en-US" sz="1800" b="1" dirty="0">
                <a:solidFill>
                  <a:schemeClr val="accent2"/>
                </a:solidFill>
              </a:rPr>
              <a:t>TutorialsPoint: </a:t>
            </a:r>
            <a:r>
              <a:rPr lang="en-US" sz="1800" b="1" dirty="0">
                <a:solidFill>
                  <a:schemeClr val="accent2"/>
                </a:solidFill>
                <a:hlinkClick r:id="rId2"/>
              </a:rPr>
              <a:t>Unix File Permissions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346075" lvl="0" indent="-173038" fontAlgn="auto">
              <a:spcAft>
                <a:spcPts val="600"/>
              </a:spcAft>
              <a:defRPr/>
            </a:pPr>
            <a:r>
              <a:rPr lang="en-US" sz="1800" b="1" dirty="0">
                <a:solidFill>
                  <a:schemeClr val="accent2"/>
                </a:solidFill>
              </a:rPr>
              <a:t>Temple: </a:t>
            </a:r>
            <a:r>
              <a:rPr lang="en-US" sz="1800" b="1" dirty="0">
                <a:solidFill>
                  <a:schemeClr val="accent2"/>
                </a:solidFill>
                <a:hlinkClick r:id="rId3"/>
              </a:rPr>
              <a:t>Unix for Poets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346075" lvl="0" indent="-173038" fontAlgn="auto">
              <a:spcAft>
                <a:spcPts val="1800"/>
              </a:spcAft>
              <a:defRPr/>
            </a:pPr>
            <a:r>
              <a:rPr lang="en-US" sz="1800" b="1" dirty="0">
                <a:solidFill>
                  <a:schemeClr val="accent2"/>
                </a:solidFill>
              </a:rPr>
              <a:t>Cheat Sheets: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GNU: </a:t>
            </a:r>
            <a:r>
              <a:rPr lang="en-US" sz="1800" b="1" dirty="0">
                <a:solidFill>
                  <a:schemeClr val="accent2"/>
                </a:solidFill>
                <a:hlinkClick r:id="rId4"/>
              </a:rPr>
              <a:t>Bash Reference Manual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AF: </a:t>
            </a:r>
            <a:r>
              <a:rPr lang="en-US" sz="1800" b="1" dirty="0">
                <a:solidFill>
                  <a:schemeClr val="accent2"/>
                </a:solidFill>
                <a:hlinkClick r:id="rId5"/>
              </a:rPr>
              <a:t>Bash Scripting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JHU: </a:t>
            </a:r>
            <a:r>
              <a:rPr lang="en-US" sz="1800" b="1" dirty="0">
                <a:solidFill>
                  <a:schemeClr val="accent2"/>
                </a:solidFill>
                <a:hlinkClick r:id="rId6"/>
              </a:rPr>
              <a:t>UNIX Reference Card</a:t>
            </a:r>
            <a:br>
              <a:rPr lang="en-US" sz="1800" b="1" dirty="0">
                <a:solidFill>
                  <a:schemeClr val="accent2"/>
                </a:solidFill>
              </a:rPr>
            </a:br>
            <a:r>
              <a:rPr lang="en-US" sz="1800" b="1" dirty="0">
                <a:solidFill>
                  <a:schemeClr val="accent2"/>
                </a:solidFill>
              </a:rPr>
              <a:t>SSC: </a:t>
            </a:r>
            <a:r>
              <a:rPr lang="en-US" sz="1800" b="1" dirty="0">
                <a:solidFill>
                  <a:schemeClr val="accent2"/>
                </a:solidFill>
                <a:hlinkClick r:id="rId7"/>
              </a:rPr>
              <a:t>Bash Reference Card</a:t>
            </a:r>
            <a:endParaRPr lang="en-US" sz="1800" b="1" dirty="0">
              <a:solidFill>
                <a:schemeClr val="accent2"/>
              </a:solidFill>
            </a:endParaRPr>
          </a:p>
          <a:p>
            <a:pPr marL="176213" lvl="0" indent="-176213" fontAlgn="auto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800" b="1" dirty="0">
                <a:solidFill>
                  <a:schemeClr val="accent1"/>
                </a:solidFill>
              </a:rPr>
              <a:t>Topics:</a:t>
            </a:r>
          </a:p>
          <a:p>
            <a:pPr marL="165100" fontAlgn="auto"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File Systems	“ls” and “d”</a:t>
            </a:r>
          </a:p>
          <a:p>
            <a:pPr marL="165100" fontAlgn="auto"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Directory Listings	“</a:t>
            </a:r>
            <a:r>
              <a:rPr lang="en-US" sz="1800" b="1" dirty="0" err="1">
                <a:solidFill>
                  <a:schemeClr val="tx2"/>
                </a:solidFill>
              </a:rPr>
              <a:t>chmod</a:t>
            </a:r>
            <a:r>
              <a:rPr lang="en-US" sz="1800" b="1" dirty="0">
                <a:solidFill>
                  <a:schemeClr val="tx2"/>
                </a:solidFill>
              </a:rPr>
              <a:t>” and “</a:t>
            </a:r>
            <a:r>
              <a:rPr lang="en-US" sz="1800" b="1" dirty="0" err="1">
                <a:solidFill>
                  <a:schemeClr val="tx2"/>
                </a:solidFill>
              </a:rPr>
              <a:t>chgrp</a:t>
            </a:r>
            <a:r>
              <a:rPr lang="en-US" sz="1800" b="1" dirty="0">
                <a:solidFill>
                  <a:schemeClr val="tx2"/>
                </a:solidFill>
              </a:rPr>
              <a:t>” </a:t>
            </a:r>
          </a:p>
          <a:p>
            <a:pPr marL="165100" fontAlgn="auto"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File Permissions	“find” and “grep”</a:t>
            </a:r>
          </a:p>
          <a:p>
            <a:pPr marL="165100" fontAlgn="auto"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Simple Regular Expressions	“sort” and “</a:t>
            </a:r>
            <a:r>
              <a:rPr lang="en-US" sz="1800" b="1" dirty="0" err="1">
                <a:solidFill>
                  <a:schemeClr val="tx2"/>
                </a:solidFill>
              </a:rPr>
              <a:t>uniq</a:t>
            </a:r>
            <a:r>
              <a:rPr lang="en-US" sz="1800" b="1" dirty="0">
                <a:solidFill>
                  <a:schemeClr val="tx2"/>
                </a:solidFill>
              </a:rPr>
              <a:t>”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Foreground and Background	Unix Pipes (“|”) and Redirection (“&gt;”)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endParaRPr lang="en-US"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2400" y="217915"/>
            <a:ext cx="1188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Lecture 02: Linux – Command Line Programming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E8C08-B2D6-1BB4-E680-409F7ABFA6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2310" y="865239"/>
            <a:ext cx="5718851" cy="3116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68AF696A-0988-F641-91E4-E4ECC1EE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57150"/>
            <a:ext cx="10285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</a:rPr>
              <a:t>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4805C2-7122-3046-9764-1DF58A357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07571"/>
            <a:ext cx="11887200" cy="57367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File Permissions: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We can set permissions for the user, the group and other users using commands like “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chmod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”.</a:t>
            </a:r>
            <a:endParaRPr lang="en-US" sz="1800" b="1" dirty="0">
              <a:solidFill>
                <a:srgbClr val="333399"/>
              </a:solidFill>
              <a:latin typeface="Arial"/>
            </a:endParaRPr>
          </a:p>
          <a:p>
            <a:pPr marL="173038" lvl="0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Pipes: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Allow you to concatenate commands. You can send the output of one command as input to the next command.</a:t>
            </a:r>
          </a:p>
          <a:p>
            <a:pPr marL="173038" lvl="0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Foreground/Background: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We can run processes interactively (foreground) or in the background, which allows you to continue to work while the process is running.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Command Line Regular Expressions: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The Bash shell supports simple regular expressions that can be used to identify files and directories.</a:t>
            </a:r>
          </a:p>
          <a:p>
            <a:pPr marL="173038" lvl="0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Command Line Programming: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Unix is built from a set of simple commands such as ‘cat’ and ‘grep’. Using pipes we can build complex commands from simple ones by combining these simple commands together.</a:t>
            </a:r>
          </a:p>
          <a:p>
            <a:pPr marL="173038" lvl="0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Regular Expressions: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The bash shell supports simple regular expressions that allow you to easily find files in large databases. We can also use these expressions with commands like ‘grep’.</a:t>
            </a:r>
          </a:p>
          <a:p>
            <a:pPr marL="173038" lvl="0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Useful Commands: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We will use ‘cat’, ’d’, ‘sd/td/pd’, ‘find’, ‘grep’, pipes, shell redirection and, of course, ‘isip_e’, extensively in this course.</a:t>
            </a:r>
          </a:p>
        </p:txBody>
      </p:sp>
    </p:spTree>
    <p:extLst>
      <p:ext uri="{BB962C8B-B14F-4D97-AF65-F5344CB8AC3E}">
        <p14:creationId xmlns:p14="http://schemas.microsoft.com/office/powerpoint/2010/main" val="2059873011"/>
      </p:ext>
    </p:extLst>
  </p:cSld>
  <p:clrMapOvr>
    <a:masterClrMapping/>
  </p:clrMapOvr>
</p:sld>
</file>

<file path=ppt/theme/theme1.xml><?xml version="1.0" encoding="utf-8"?>
<a:theme xmlns:a="http://schemas.openxmlformats.org/drawingml/2006/main" name="lecture_title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miter lim="800000"/>
          <a:headEnd/>
          <a:tailEnd/>
        </a:ln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176213" indent="-176213" algn="l" fontAlgn="auto">
          <a:spcBef>
            <a:spcPts val="1200"/>
          </a:spcBef>
          <a:spcAft>
            <a:spcPts val="1200"/>
          </a:spcAft>
          <a:buFont typeface="Arial" pitchFamily="34" charset="0"/>
          <a:buChar char="•"/>
          <a:defRPr b="1" dirty="0" smtClean="0">
            <a:solidFill>
              <a:schemeClr val="accent1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isip_default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7462</TotalTime>
  <Words>312</Words>
  <Application>Microsoft Macintosh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lecture_title</vt:lpstr>
      <vt:lpstr>isip_default</vt:lpstr>
      <vt:lpstr>PowerPoint Presentation</vt:lpstr>
      <vt:lpstr>PowerPoint Presentation</vt:lpstr>
    </vt:vector>
  </TitlesOfParts>
  <Company>Gateway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Joseph Picone</cp:lastModifiedBy>
  <cp:revision>384</cp:revision>
  <dcterms:created xsi:type="dcterms:W3CDTF">2002-09-12T17:13:32Z</dcterms:created>
  <dcterms:modified xsi:type="dcterms:W3CDTF">2026-08-26T19:23:13Z</dcterms:modified>
</cp:coreProperties>
</file>