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4" r:id="rId1"/>
    <p:sldMasterId id="2147483688" r:id="rId2"/>
  </p:sldMasterIdLst>
  <p:notesMasterIdLst>
    <p:notesMasterId r:id="rId5"/>
  </p:notesMasterIdLst>
  <p:handoutMasterIdLst>
    <p:handoutMasterId r:id="rId6"/>
  </p:handoutMasterIdLst>
  <p:sldIdLst>
    <p:sldId id="311" r:id="rId3"/>
    <p:sldId id="312" r:id="rId4"/>
  </p:sldIdLst>
  <p:sldSz cx="12192000" cy="6858000"/>
  <p:notesSz cx="7302500" cy="95885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96" userDrawn="1">
          <p15:clr>
            <a:srgbClr val="A4A3A4"/>
          </p15:clr>
        </p15:guide>
        <p15:guide id="3" pos="75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19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2034"/>
    <a:srgbClr val="EFF755"/>
    <a:srgbClr val="CC6600"/>
    <a:srgbClr val="6666FF"/>
    <a:srgbClr val="008000"/>
    <a:srgbClr val="000080"/>
    <a:srgbClr val="004000"/>
    <a:srgbClr val="9966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15" autoAdjust="0"/>
    <p:restoredTop sz="95137" autoAdjust="0"/>
  </p:normalViewPr>
  <p:slideViewPr>
    <p:cSldViewPr snapToGrid="0">
      <p:cViewPr varScale="1">
        <p:scale>
          <a:sx n="114" d="100"/>
          <a:sy n="114" d="100"/>
        </p:scale>
        <p:origin x="200" y="224"/>
      </p:cViewPr>
      <p:guideLst>
        <p:guide orient="horz" pos="2160"/>
        <p:guide pos="96"/>
        <p:guide pos="75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-1836" y="-96"/>
      </p:cViewPr>
      <p:guideLst>
        <p:guide orient="horz" pos="3019"/>
        <p:guide pos="23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37025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37025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66158826-EADE-4792-AB13-43381F09BF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2543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37025" y="0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5613" y="719138"/>
            <a:ext cx="6391275" cy="3595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4538"/>
            <a:ext cx="53530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7025" y="9109075"/>
            <a:ext cx="316547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231" tIns="48115" rIns="96231" bIns="48115" numCol="1" anchor="b" anchorCtr="0" compatLnSpc="1">
            <a:prstTxWarp prst="textNoShape">
              <a:avLst/>
            </a:prstTxWarp>
          </a:bodyPr>
          <a:lstStyle>
            <a:lvl1pPr algn="r" defTabSz="962025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ECC53042-5A96-4DBC-B738-B843823BA6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755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F734984-DA9D-46F7-86D2-46DD45087FB0}" type="datetimeFigureOut">
              <a:rPr lang="en-US" smtClean="0"/>
              <a:pPr/>
              <a:t>8/23/26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05E26D1-1274-47BB-A1DA-3B76A596B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F734984-DA9D-46F7-86D2-46DD45087FB0}" type="datetimeFigureOut">
              <a:rPr lang="en-US" smtClean="0"/>
              <a:pPr/>
              <a:t>8/23/26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05E26D1-1274-47BB-A1DA-3B76A596BD1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E1B3422-96AF-A8AD-64E4-FF72FF5D9CC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FFACAF">
                  <a:alpha val="50000"/>
                </a:srgbClr>
              </a:gs>
              <a:gs pos="100000">
                <a:srgbClr val="FFFFFF"/>
              </a:gs>
            </a:gsLst>
            <a:lin ang="0" scaled="1"/>
            <a:tileRect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6" name="Document 5">
            <a:extLst>
              <a:ext uri="{FF2B5EF4-FFF2-40B4-BE49-F238E27FC236}">
                <a16:creationId xmlns:a16="http://schemas.microsoft.com/office/drawing/2014/main" id="{4A9B75FA-0E30-C1EB-F64A-D186F9A29F87}"/>
              </a:ext>
            </a:extLst>
          </p:cNvPr>
          <p:cNvSpPr/>
          <p:nvPr userDrawn="1"/>
        </p:nvSpPr>
        <p:spPr>
          <a:xfrm flipV="1">
            <a:off x="-15393" y="4335690"/>
            <a:ext cx="12207393" cy="2522310"/>
          </a:xfrm>
          <a:prstGeom prst="flowChartDocument">
            <a:avLst/>
          </a:prstGeom>
          <a:gradFill flip="none" rotWithShape="1">
            <a:gsLst>
              <a:gs pos="0">
                <a:srgbClr val="FF6C76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5B73D8-03A0-EF40-D73F-D1D336603FBD}"/>
              </a:ext>
            </a:extLst>
          </p:cNvPr>
          <p:cNvSpPr txBox="1"/>
          <p:nvPr userDrawn="1"/>
        </p:nvSpPr>
        <p:spPr bwMode="auto">
          <a:xfrm>
            <a:off x="-2125362" y="-2347784"/>
            <a:ext cx="178254" cy="36933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176213" indent="-176213" algn="l" fontAlgn="auto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endParaRPr lang="en-US" b="1" dirty="0">
              <a:solidFill>
                <a:schemeClr val="accent1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cument 2">
            <a:extLst>
              <a:ext uri="{FF2B5EF4-FFF2-40B4-BE49-F238E27FC236}">
                <a16:creationId xmlns:a16="http://schemas.microsoft.com/office/drawing/2014/main" id="{97BC9111-43E8-5B0F-EC31-CF1D1E86697D}"/>
              </a:ext>
            </a:extLst>
          </p:cNvPr>
          <p:cNvSpPr/>
          <p:nvPr userDrawn="1"/>
        </p:nvSpPr>
        <p:spPr>
          <a:xfrm>
            <a:off x="1" y="0"/>
            <a:ext cx="12191998" cy="533400"/>
          </a:xfrm>
          <a:prstGeom prst="flowChartDocument">
            <a:avLst/>
          </a:prstGeom>
          <a:gradFill flip="none" rotWithShape="1">
            <a:gsLst>
              <a:gs pos="0">
                <a:srgbClr val="FFACAF"/>
              </a:gs>
              <a:gs pos="100000">
                <a:srgbClr val="FFFFFF"/>
              </a:gs>
            </a:gsLst>
            <a:lin ang="3300000" scaled="0"/>
            <a:tileRect/>
          </a:gra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333399"/>
              </a:solidFill>
              <a:latin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BC7EEA-493A-5C32-97B7-CC911B249EC7}"/>
              </a:ext>
            </a:extLst>
          </p:cNvPr>
          <p:cNvSpPr/>
          <p:nvPr userDrawn="1"/>
        </p:nvSpPr>
        <p:spPr bwMode="auto">
          <a:xfrm>
            <a:off x="11588371" y="6624263"/>
            <a:ext cx="609600" cy="241558"/>
          </a:xfrm>
          <a:prstGeom prst="rect">
            <a:avLst/>
          </a:prstGeom>
          <a:solidFill>
            <a:srgbClr val="FFACA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400">
              <a:defRPr/>
            </a:pPr>
            <a:endParaRPr lang="en-US" sz="100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B8E2B9-CA9A-A447-DE07-1755C1938D64}"/>
              </a:ext>
            </a:extLst>
          </p:cNvPr>
          <p:cNvSpPr txBox="1"/>
          <p:nvPr userDrawn="1"/>
        </p:nvSpPr>
        <p:spPr bwMode="auto">
          <a:xfrm>
            <a:off x="1" y="6636789"/>
            <a:ext cx="12191998" cy="238527"/>
          </a:xfrm>
          <a:prstGeom prst="rect">
            <a:avLst/>
          </a:prstGeom>
          <a:noFill/>
          <a:ln w="12700" cap="sq" algn="ctr">
            <a:noFill/>
            <a:miter lim="800000"/>
            <a:headEnd/>
            <a:tailEnd/>
          </a:ln>
          <a:effectLst/>
        </p:spPr>
        <p:txBody>
          <a:bodyPr wrap="square" rtlCol="0">
            <a:spAutoFit/>
          </a:bodyPr>
          <a:lstStyle/>
          <a:p>
            <a:pPr marL="466725" indent="0">
              <a:lnSpc>
                <a:spcPct val="95000"/>
              </a:lnSpc>
              <a:spcBef>
                <a:spcPts val="1200"/>
              </a:spcBef>
              <a:tabLst>
                <a:tab pos="11368088" algn="r"/>
              </a:tabLst>
            </a:pPr>
            <a:r>
              <a:rPr lang="en-US" sz="1000" b="1" i="0" cap="none" baseline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 Picone: Engineering Computation I</a:t>
            </a:r>
            <a:r>
              <a:rPr lang="en-US" sz="1000" b="1" dirty="0">
                <a:solidFill>
                  <a:srgbClr val="1F497D">
                    <a:lumMod val="50000"/>
                  </a:srgbClr>
                </a:solidFill>
                <a:latin typeface="Calibri"/>
              </a:rPr>
              <a:t>	</a:t>
            </a:r>
            <a:r>
              <a:rPr lang="en-US" sz="1000" b="1" i="0" kern="1200" cap="none" baseline="0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Lecture 01</a:t>
            </a:r>
            <a:endParaRPr lang="en-US" sz="1000" b="1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54746E-6FAE-BB68-31E7-AAA79FD7D8CA}"/>
              </a:ext>
            </a:extLst>
          </p:cNvPr>
          <p:cNvCxnSpPr>
            <a:cxnSpLocks/>
          </p:cNvCxnSpPr>
          <p:nvPr userDrawn="1"/>
        </p:nvCxnSpPr>
        <p:spPr bwMode="auto">
          <a:xfrm flipV="1">
            <a:off x="523208" y="6624263"/>
            <a:ext cx="11668791" cy="5137"/>
          </a:xfrm>
          <a:prstGeom prst="line">
            <a:avLst/>
          </a:prstGeom>
          <a:solidFill>
            <a:schemeClr val="accent2"/>
          </a:solidFill>
          <a:ln w="19050" cap="sq" cmpd="sng" algn="ctr">
            <a:solidFill>
              <a:srgbClr val="FFACA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A73EC31-D35A-4561-BDCD-28984C76A197}"/>
              </a:ext>
            </a:extLst>
          </p:cNvPr>
          <p:cNvSpPr txBox="1"/>
          <p:nvPr userDrawn="1"/>
        </p:nvSpPr>
        <p:spPr>
          <a:xfrm>
            <a:off x="11655387" y="6657110"/>
            <a:ext cx="486315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1">
            <a:spAutoFit/>
          </a:bodyPr>
          <a:lstStyle/>
          <a:p>
            <a:fld id="{7004E5E3-C477-F742-9645-5285663234E5}" type="slidenum">
              <a:rPr lang="en-US" sz="1000" b="1" smtClean="0">
                <a:solidFill>
                  <a:srgbClr val="000000"/>
                </a:solidFill>
                <a:latin typeface="Arial"/>
                <a:cs typeface="Arial"/>
              </a:rPr>
              <a:pPr/>
              <a:t>‹#›</a:t>
            </a:fld>
            <a:endParaRPr lang="en-US" sz="10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Title Placeholder 17">
            <a:extLst>
              <a:ext uri="{FF2B5EF4-FFF2-40B4-BE49-F238E27FC236}">
                <a16:creationId xmlns:a16="http://schemas.microsoft.com/office/drawing/2014/main" id="{44EEFD48-17CA-2E41-B633-6175D8F1E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"/>
            <a:ext cx="11887200" cy="457198"/>
          </a:xfrm>
          <a:prstGeom prst="rect">
            <a:avLst/>
          </a:prstGeom>
        </p:spPr>
        <p:txBody>
          <a:bodyPr vert="horz" wrap="none" lIns="155448" tIns="0" rIns="0" bIns="0" rtlCol="0" anchor="ctr" anchorCtr="0">
            <a:no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0230AF-9B4B-C397-4F30-13F676B4D6F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41964" y="6492245"/>
            <a:ext cx="456488" cy="33327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learning/learning-linux-command-line-14447912/learning-linux-command-line?autoplay=true&amp;u=2206009" TargetMode="External"/><Relationship Id="rId2" Type="http://schemas.openxmlformats.org/officeDocument/2006/relationships/hyperlink" Target="http://www.isip.piconepress.com/courses/temple/ece_1111/syllabus/curren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s://www.gnu.org/software/bash/manual/bash.html" TargetMode="External"/><Relationship Id="rId4" Type="http://schemas.openxmlformats.org/officeDocument/2006/relationships/hyperlink" Target="https://medium.com/sysf/bash-scripting-everything-you-need-to-know-about-bash-shell-programming-cd08595f2fb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52400" y="869795"/>
            <a:ext cx="11887199" cy="580978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/>
          <a:p>
            <a:pPr marL="176213" indent="-176213" fontAlgn="auto"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1"/>
                </a:solidFill>
                <a:latin typeface="+mn-lt"/>
              </a:rPr>
              <a:t>Topics:</a:t>
            </a:r>
          </a:p>
          <a:p>
            <a:pPr marL="165100" fontAlgn="auto">
              <a:spcAft>
                <a:spcPts val="0"/>
              </a:spcAft>
              <a:tabLst>
                <a:tab pos="4110038" algn="l"/>
                <a:tab pos="8220075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  <a:latin typeface="+mn-lt"/>
              </a:rPr>
              <a:t>Course Syllabus	The Bash Shell and Shells	</a:t>
            </a:r>
            <a:r>
              <a:rPr lang="en-US" sz="1800" b="1" dirty="0">
                <a:solidFill>
                  <a:schemeClr val="tx2"/>
                </a:solidFill>
              </a:rPr>
              <a:t> .bashrc and .bash_profile</a:t>
            </a:r>
            <a:endParaRPr lang="en-US" sz="1800" b="1" dirty="0">
              <a:solidFill>
                <a:schemeClr val="tx2"/>
              </a:solidFill>
              <a:latin typeface="+mn-lt"/>
            </a:endParaRPr>
          </a:p>
          <a:p>
            <a:pPr marL="165100" fontAlgn="auto">
              <a:spcAft>
                <a:spcPts val="0"/>
              </a:spcAft>
              <a:tabLst>
                <a:tab pos="4110038" algn="l"/>
                <a:tab pos="8220075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  <a:latin typeface="+mn-lt"/>
              </a:rPr>
              <a:t>Connecting via SSH	Terminal Windows	 The Command Line (Basic) 		</a:t>
            </a:r>
          </a:p>
          <a:p>
            <a:pPr marL="165100" fontAlgn="auto">
              <a:spcAft>
                <a:spcPts val="0"/>
              </a:spcAft>
              <a:tabLst>
                <a:tab pos="4110038" algn="l"/>
                <a:tab pos="8220075" algn="l"/>
              </a:tabLst>
              <a:defRPr/>
            </a:pPr>
            <a:r>
              <a:rPr lang="en-US" sz="1800" b="1" dirty="0">
                <a:solidFill>
                  <a:schemeClr val="tx2"/>
                </a:solidFill>
                <a:latin typeface="+mn-lt"/>
              </a:rPr>
              <a:t>The Login Environment	Basic Filesystem Navigation	The </a:t>
            </a:r>
            <a:r>
              <a:rPr lang="en-US" sz="1800" b="1" dirty="0" err="1">
                <a:solidFill>
                  <a:schemeClr val="tx2"/>
                </a:solidFill>
                <a:latin typeface="+mn-lt"/>
              </a:rPr>
              <a:t>printenv</a:t>
            </a:r>
            <a:r>
              <a:rPr lang="en-US" sz="1800" b="1" dirty="0">
                <a:solidFill>
                  <a:schemeClr val="tx2"/>
                </a:solidFill>
                <a:latin typeface="+mn-lt"/>
              </a:rPr>
              <a:t> Command</a:t>
            </a:r>
          </a:p>
          <a:p>
            <a:pPr marL="176213" indent="-176213" fontAlgn="auto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b="1" dirty="0">
                <a:solidFill>
                  <a:schemeClr val="accent1"/>
                </a:solidFill>
                <a:latin typeface="+mn-lt"/>
              </a:rPr>
              <a:t>Resources:</a:t>
            </a:r>
          </a:p>
          <a:p>
            <a:pPr marL="165100" fontAlgn="auto">
              <a:spcBef>
                <a:spcPts val="0"/>
              </a:spcBef>
              <a:spcAft>
                <a:spcPts val="0"/>
              </a:spcAft>
              <a:tabLst>
                <a:tab pos="4113213" algn="l"/>
              </a:tabLst>
              <a:defRPr/>
            </a:pPr>
            <a:r>
              <a:rPr lang="en-US" sz="1800" b="1" dirty="0">
                <a:solidFill>
                  <a:schemeClr val="accent2"/>
                </a:solidFill>
                <a:latin typeface="+mn-lt"/>
              </a:rPr>
              <a:t>Temple: </a:t>
            </a:r>
            <a:r>
              <a:rPr lang="en-US" sz="1800" b="1" dirty="0">
                <a:solidFill>
                  <a:schemeClr val="accent2"/>
                </a:solidFill>
                <a:latin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Syllabus</a:t>
            </a:r>
            <a:endParaRPr lang="en-US" sz="1800" b="1" dirty="0">
              <a:solidFill>
                <a:srgbClr val="004000"/>
              </a:solidFill>
              <a:latin typeface="+mn-lt"/>
            </a:endParaRPr>
          </a:p>
          <a:p>
            <a:pPr marL="165100" fontAlgn="auto">
              <a:spcBef>
                <a:spcPts val="0"/>
              </a:spcBef>
              <a:spcAft>
                <a:spcPts val="0"/>
              </a:spcAft>
              <a:tabLst>
                <a:tab pos="4113213" algn="l"/>
              </a:tabLst>
              <a:defRPr/>
            </a:pPr>
            <a:r>
              <a:rPr lang="en-US" sz="1800" b="1" dirty="0">
                <a:solidFill>
                  <a:schemeClr val="accent2"/>
                </a:solidFill>
                <a:latin typeface="+mn-lt"/>
              </a:rPr>
              <a:t>LinkedIn:  </a:t>
            </a:r>
            <a:r>
              <a:rPr lang="en-US" sz="1800" b="1" dirty="0">
                <a:solidFill>
                  <a:schemeClr val="accent2"/>
                </a:solidFill>
                <a:latin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Learning The Linux Command Line</a:t>
            </a:r>
            <a:endParaRPr lang="en-US" sz="1800" b="1" dirty="0">
              <a:solidFill>
                <a:schemeClr val="accent2"/>
              </a:solidFill>
              <a:latin typeface="+mn-lt"/>
            </a:endParaRPr>
          </a:p>
          <a:p>
            <a:pPr marL="165100" fontAlgn="auto">
              <a:spcBef>
                <a:spcPts val="0"/>
              </a:spcBef>
              <a:spcAft>
                <a:spcPts val="0"/>
              </a:spcAft>
              <a:tabLst>
                <a:tab pos="4113213" algn="l"/>
              </a:tabLst>
              <a:defRPr/>
            </a:pPr>
            <a:r>
              <a:rPr lang="en-US" sz="1800" b="1" dirty="0">
                <a:solidFill>
                  <a:schemeClr val="accent2"/>
                </a:solidFill>
                <a:latin typeface="+mn-lt"/>
              </a:rPr>
              <a:t>Medium: </a:t>
            </a:r>
            <a:r>
              <a:rPr lang="en-US" sz="1800" b="1" dirty="0">
                <a:solidFill>
                  <a:schemeClr val="accent2"/>
                </a:solidFill>
                <a:latin typeface="+mn-lt"/>
                <a:hlinkClick r:id="rId4"/>
              </a:rPr>
              <a:t>Bash Scripting</a:t>
            </a:r>
            <a:endParaRPr lang="en-US" sz="1800" b="1" dirty="0">
              <a:solidFill>
                <a:schemeClr val="accent2"/>
              </a:solidFill>
              <a:latin typeface="+mn-lt"/>
            </a:endParaRPr>
          </a:p>
          <a:p>
            <a:pPr marL="165100" fontAlgn="auto">
              <a:spcBef>
                <a:spcPts val="0"/>
              </a:spcBef>
              <a:spcAft>
                <a:spcPts val="1200"/>
              </a:spcAft>
              <a:tabLst>
                <a:tab pos="4113213" algn="l"/>
              </a:tabLst>
              <a:defRPr/>
            </a:pPr>
            <a:r>
              <a:rPr lang="en-US" sz="1800" b="1" dirty="0">
                <a:solidFill>
                  <a:schemeClr val="accent2"/>
                </a:solidFill>
                <a:latin typeface="+mn-lt"/>
              </a:rPr>
              <a:t>GNU: </a:t>
            </a:r>
            <a:r>
              <a:rPr lang="en-US" sz="1800" b="1" dirty="0">
                <a:solidFill>
                  <a:schemeClr val="accent2"/>
                </a:solidFill>
                <a:latin typeface="+mn-lt"/>
                <a:hlinkClick r:id="rId5"/>
              </a:rPr>
              <a:t>The Bash Reference Manual</a:t>
            </a:r>
            <a:endParaRPr lang="en-US" sz="1800" b="1" dirty="0">
              <a:solidFill>
                <a:schemeClr val="accent2"/>
              </a:solidFill>
              <a:latin typeface="+mn-lt"/>
            </a:endParaRPr>
          </a:p>
          <a:p>
            <a:pPr marL="165100" fontAlgn="auto">
              <a:spcAft>
                <a:spcPts val="0"/>
              </a:spcAft>
              <a:tabLst>
                <a:tab pos="2290763" algn="l"/>
                <a:tab pos="4113213" algn="l"/>
              </a:tabLst>
              <a:defRPr/>
            </a:pPr>
            <a:endParaRPr lang="en-US" sz="1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0" name="Text Box 29"/>
          <p:cNvSpPr txBox="1">
            <a:spLocks noChangeArrowheads="1"/>
          </p:cNvSpPr>
          <p:nvPr/>
        </p:nvSpPr>
        <p:spPr bwMode="auto">
          <a:xfrm>
            <a:off x="152400" y="217915"/>
            <a:ext cx="1188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chemeClr val="accent1"/>
                </a:solidFill>
              </a:rPr>
              <a:t>Lecture 01: Linux – Virtualization, Command Line, Shells</a:t>
            </a:r>
            <a:endParaRPr lang="en-US" b="1" dirty="0">
              <a:solidFill>
                <a:schemeClr val="accent2"/>
              </a:solidFill>
            </a:endParaRPr>
          </a:p>
        </p:txBody>
      </p:sp>
      <p:pic>
        <p:nvPicPr>
          <p:cNvPr id="3" name="Picture 2" descr="A cartoon graphic showing the topics and resources available in the course.">
            <a:extLst>
              <a:ext uri="{FF2B5EF4-FFF2-40B4-BE49-F238E27FC236}">
                <a16:creationId xmlns:a16="http://schemas.microsoft.com/office/drawing/2014/main" id="{180AEC71-FA7D-C9DC-4B30-FF55E1ED0E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2794000"/>
            <a:ext cx="6096000" cy="406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>
            <a:extLst>
              <a:ext uri="{FF2B5EF4-FFF2-40B4-BE49-F238E27FC236}">
                <a16:creationId xmlns:a16="http://schemas.microsoft.com/office/drawing/2014/main" id="{68AF696A-0988-F641-91E4-E4ECC1EE7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1" y="57150"/>
            <a:ext cx="102854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2"/>
                </a:solidFill>
              </a:rPr>
              <a:t>Summary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74805C2-7122-3046-9764-1DF58A357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07571"/>
            <a:ext cx="11887200" cy="573677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1"/>
                </a:solidFill>
                <a:latin typeface="+mn-lt"/>
              </a:rPr>
              <a:t>Course Syllabus: </a:t>
            </a:r>
            <a:r>
              <a:rPr lang="en-US" sz="1800" b="1" dirty="0">
                <a:solidFill>
                  <a:schemeClr val="bg1"/>
                </a:solidFill>
                <a:latin typeface="+mn-lt"/>
              </a:rPr>
              <a:t>course web site, the structure of the course, the listserv, the listserv archive, the archive of exams and quizzes, online materials such as LinkedIn, textbooks, and </a:t>
            </a:r>
            <a:r>
              <a:rPr lang="en-US" sz="1800" b="1" dirty="0" err="1">
                <a:solidFill>
                  <a:schemeClr val="bg1"/>
                </a:solidFill>
                <a:latin typeface="+mn-lt"/>
              </a:rPr>
              <a:t>StackOverflow</a:t>
            </a:r>
            <a:endParaRPr lang="en-US" sz="1800" b="1" dirty="0">
              <a:solidFill>
                <a:schemeClr val="bg1"/>
              </a:solidFill>
              <a:latin typeface="+mn-lt"/>
            </a:endParaRPr>
          </a:p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1"/>
                </a:solidFill>
                <a:latin typeface="+mn-lt"/>
              </a:rPr>
              <a:t>Cloud Computing: </a:t>
            </a:r>
            <a:r>
              <a:rPr lang="en-US" sz="1800" b="1" dirty="0">
                <a:solidFill>
                  <a:schemeClr val="bg1"/>
                </a:solidFill>
                <a:latin typeface="+mn-lt"/>
              </a:rPr>
              <a:t>ece-000 is physically part of the Amazon cloud.</a:t>
            </a:r>
          </a:p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1"/>
                </a:solidFill>
                <a:latin typeface="+mn-lt"/>
              </a:rPr>
              <a:t>Operating Systems: </a:t>
            </a:r>
            <a:r>
              <a:rPr lang="en-US" sz="1800" b="1" dirty="0">
                <a:solidFill>
                  <a:schemeClr val="bg1"/>
                </a:solidFill>
                <a:latin typeface="+mn-lt"/>
              </a:rPr>
              <a:t>explained the difference between a Windows and Mac machine with respect to Unix</a:t>
            </a:r>
          </a:p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1"/>
                </a:solidFill>
                <a:latin typeface="+mn-lt"/>
              </a:rPr>
              <a:t>Terminal Windows: </a:t>
            </a:r>
            <a:r>
              <a:rPr lang="en-US" sz="1800" b="1" dirty="0">
                <a:solidFill>
                  <a:schemeClr val="bg1"/>
                </a:solidFill>
                <a:latin typeface="+mn-lt"/>
              </a:rPr>
              <a:t>demonstrated how to connect to ece-000 using a terminal window, </a:t>
            </a:r>
            <a:r>
              <a:rPr lang="en-US" sz="1800" b="1" dirty="0" err="1">
                <a:solidFill>
                  <a:schemeClr val="bg1"/>
                </a:solidFill>
                <a:latin typeface="+mn-lt"/>
              </a:rPr>
              <a:t>ssh</a:t>
            </a:r>
            <a:r>
              <a:rPr lang="en-US" sz="1800" b="1" dirty="0">
                <a:solidFill>
                  <a:schemeClr val="bg1"/>
                </a:solidFill>
                <a:latin typeface="+mn-lt"/>
              </a:rPr>
              <a:t> keys and the Remote Connection</a:t>
            </a:r>
          </a:p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1"/>
                </a:solidFill>
                <a:latin typeface="+mn-lt"/>
              </a:rPr>
              <a:t>Command Line: </a:t>
            </a:r>
            <a:r>
              <a:rPr lang="en-US" sz="1800" b="1" dirty="0">
                <a:solidFill>
                  <a:schemeClr val="bg1"/>
                </a:solidFill>
                <a:latin typeface="+mn-lt"/>
              </a:rPr>
              <a:t>introduced the notion of a command line interface, changing directories, the location of your account, the courses directory, tab expansion</a:t>
            </a:r>
          </a:p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1"/>
                </a:solidFill>
                <a:latin typeface="+mn-lt"/>
              </a:rPr>
              <a:t>Shells: </a:t>
            </a:r>
            <a:r>
              <a:rPr lang="en-US" sz="1800" b="1" dirty="0">
                <a:solidFill>
                  <a:schemeClr val="bg1"/>
                </a:solidFill>
                <a:latin typeface="+mn-lt"/>
              </a:rPr>
              <a:t>the shell (bash), the environment (</a:t>
            </a:r>
            <a:r>
              <a:rPr lang="en-US" sz="1800" b="1" dirty="0" err="1">
                <a:solidFill>
                  <a:schemeClr val="bg1"/>
                </a:solidFill>
                <a:latin typeface="+mn-lt"/>
              </a:rPr>
              <a:t>printenv</a:t>
            </a:r>
            <a:r>
              <a:rPr lang="en-US" sz="1800" b="1" dirty="0">
                <a:solidFill>
                  <a:schemeClr val="bg1"/>
                </a:solidFill>
                <a:latin typeface="+mn-lt"/>
              </a:rPr>
              <a:t>) and processes</a:t>
            </a:r>
          </a:p>
          <a:p>
            <a:pPr marL="173038" indent="-163513" fontAlgn="auto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290763" algn="l"/>
                <a:tab pos="4113213" algn="l"/>
              </a:tabLst>
              <a:defRPr/>
            </a:pPr>
            <a:r>
              <a:rPr lang="en-US" sz="1800" b="1" dirty="0">
                <a:solidFill>
                  <a:schemeClr val="accent1"/>
                </a:solidFill>
                <a:latin typeface="+mn-lt"/>
              </a:rPr>
              <a:t>Login Environment: </a:t>
            </a:r>
            <a:r>
              <a:rPr lang="en-US" sz="1800" b="1" dirty="0">
                <a:solidFill>
                  <a:schemeClr val="bg1"/>
                </a:solidFill>
                <a:latin typeface="+mn-lt"/>
              </a:rPr>
              <a:t>introduced the .</a:t>
            </a:r>
            <a:r>
              <a:rPr lang="en-US" sz="1800" b="1" dirty="0" err="1">
                <a:solidFill>
                  <a:schemeClr val="bg1"/>
                </a:solidFill>
                <a:latin typeface="+mn-lt"/>
              </a:rPr>
              <a:t>bash_profile</a:t>
            </a:r>
            <a:r>
              <a:rPr lang="en-US" sz="1800" b="1" dirty="0">
                <a:solidFill>
                  <a:schemeClr val="bg1"/>
                </a:solidFill>
                <a:latin typeface="+mn-lt"/>
              </a:rPr>
              <a:t> and the .</a:t>
            </a:r>
            <a:r>
              <a:rPr lang="en-US" sz="1800" b="1" dirty="0" err="1">
                <a:solidFill>
                  <a:schemeClr val="bg1"/>
                </a:solidFill>
                <a:latin typeface="+mn-lt"/>
              </a:rPr>
              <a:t>bashrc</a:t>
            </a:r>
            <a:r>
              <a:rPr lang="en-US" sz="1800" b="1" dirty="0">
                <a:solidFill>
                  <a:schemeClr val="bg1"/>
                </a:solidFill>
                <a:latin typeface="+mn-lt"/>
              </a:rPr>
              <a:t> files</a:t>
            </a:r>
          </a:p>
        </p:txBody>
      </p:sp>
    </p:spTree>
    <p:extLst>
      <p:ext uri="{BB962C8B-B14F-4D97-AF65-F5344CB8AC3E}">
        <p14:creationId xmlns:p14="http://schemas.microsoft.com/office/powerpoint/2010/main" val="2059873011"/>
      </p:ext>
    </p:extLst>
  </p:cSld>
  <p:clrMapOvr>
    <a:masterClrMapping/>
  </p:clrMapOvr>
</p:sld>
</file>

<file path=ppt/theme/theme1.xml><?xml version="1.0" encoding="utf-8"?>
<a:theme xmlns:a="http://schemas.openxmlformats.org/drawingml/2006/main" name="lecture_title">
  <a:themeElements>
    <a:clrScheme name="ISIP Standard">
      <a:dk1>
        <a:srgbClr val="000000"/>
      </a:dk1>
      <a:lt1>
        <a:srgbClr val="000000"/>
      </a:lt1>
      <a:dk2>
        <a:srgbClr val="000000"/>
      </a:dk2>
      <a:lt2>
        <a:srgbClr val="000000"/>
      </a:lt2>
      <a:accent1>
        <a:srgbClr val="333399"/>
      </a:accent1>
      <a:accent2>
        <a:srgbClr val="892034"/>
      </a:accent2>
      <a:accent3>
        <a:srgbClr val="FFFFE2"/>
      </a:accent3>
      <a:accent4>
        <a:srgbClr val="FFFFE2"/>
      </a:accent4>
      <a:accent5>
        <a:srgbClr val="FFFFE2"/>
      </a:accent5>
      <a:accent6>
        <a:srgbClr val="FFFFE2"/>
      </a:accent6>
      <a:hlink>
        <a:srgbClr val="892034"/>
      </a:hlink>
      <a:folHlink>
        <a:srgbClr val="892034"/>
      </a:folHlink>
    </a:clrScheme>
    <a:fontScheme name="ISIP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>
          <a:miter lim="800000"/>
          <a:headEnd/>
          <a:tailEnd/>
        </a:ln>
      </a:spPr>
      <a:bodyPr vert="horz" wrap="none" lIns="0" tIns="0" rIns="0" bIns="0" numCol="1" anchor="t" anchorCtr="0" compatLnSpc="1">
        <a:prstTxWarp prst="textNoShape">
          <a:avLst/>
        </a:prstTxWarp>
      </a:bodyPr>
      <a:lstStyle>
        <a:defPPr marL="176213" indent="-176213" algn="l" fontAlgn="auto">
          <a:spcBef>
            <a:spcPts val="1200"/>
          </a:spcBef>
          <a:spcAft>
            <a:spcPts val="1200"/>
          </a:spcAft>
          <a:buFont typeface="Arial" pitchFamily="34" charset="0"/>
          <a:buChar char="•"/>
          <a:defRPr b="1" dirty="0" smtClean="0">
            <a:solidFill>
              <a:schemeClr val="accent1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isip_default">
  <a:themeElements>
    <a:clrScheme name="ISIP Standard">
      <a:dk1>
        <a:srgbClr val="000000"/>
      </a:dk1>
      <a:lt1>
        <a:srgbClr val="000000"/>
      </a:lt1>
      <a:dk2>
        <a:srgbClr val="000000"/>
      </a:dk2>
      <a:lt2>
        <a:srgbClr val="000000"/>
      </a:lt2>
      <a:accent1>
        <a:srgbClr val="333399"/>
      </a:accent1>
      <a:accent2>
        <a:srgbClr val="892034"/>
      </a:accent2>
      <a:accent3>
        <a:srgbClr val="FFFFE2"/>
      </a:accent3>
      <a:accent4>
        <a:srgbClr val="FFFFE2"/>
      </a:accent4>
      <a:accent5>
        <a:srgbClr val="FFFFE2"/>
      </a:accent5>
      <a:accent6>
        <a:srgbClr val="FFFFE2"/>
      </a:accent6>
      <a:hlink>
        <a:srgbClr val="892034"/>
      </a:hlink>
      <a:folHlink>
        <a:srgbClr val="892034"/>
      </a:folHlink>
    </a:clrScheme>
    <a:fontScheme name="ISIP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7185</TotalTime>
  <Words>220</Words>
  <Application>Microsoft Macintosh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Times New Roman</vt:lpstr>
      <vt:lpstr>lecture_title</vt:lpstr>
      <vt:lpstr>isip_default</vt:lpstr>
      <vt:lpstr>PowerPoint Presentation</vt:lpstr>
      <vt:lpstr>PowerPoint Presentation</vt:lpstr>
    </vt:vector>
  </TitlesOfParts>
  <Company>Gateway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Gateway Client</dc:creator>
  <cp:lastModifiedBy>Joseph Picone</cp:lastModifiedBy>
  <cp:revision>380</cp:revision>
  <dcterms:created xsi:type="dcterms:W3CDTF">2002-09-12T17:13:32Z</dcterms:created>
  <dcterms:modified xsi:type="dcterms:W3CDTF">2026-08-24T03:28:55Z</dcterms:modified>
</cp:coreProperties>
</file>