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0" r:id="rId2"/>
  </p:sldMasterIdLst>
  <p:notesMasterIdLst>
    <p:notesMasterId r:id="rId6"/>
  </p:notesMasterIdLst>
  <p:handoutMasterIdLst>
    <p:handoutMasterId r:id="rId7"/>
  </p:handoutMasterIdLst>
  <p:sldIdLst>
    <p:sldId id="311" r:id="rId3"/>
    <p:sldId id="313" r:id="rId4"/>
    <p:sldId id="314" r:id="rId5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6" userDrawn="1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05" autoAdjust="0"/>
    <p:restoredTop sz="95171" autoAdjust="0"/>
  </p:normalViewPr>
  <p:slideViewPr>
    <p:cSldViewPr snapToGrid="0">
      <p:cViewPr varScale="1">
        <p:scale>
          <a:sx n="137" d="100"/>
          <a:sy n="137" d="100"/>
        </p:scale>
        <p:origin x="400" y="200"/>
      </p:cViewPr>
      <p:guideLst>
        <p:guide orient="horz" pos="237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53042-5A96-4DBC-B738-B843823BA6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700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92958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CAB13EB2-814F-4F42-9FA6-DAC20875745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3248" y="186937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18,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551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www.tutorialspoint.com/cprogramming/c_bitwise_operators.htm" TargetMode="External"/><Relationship Id="rId7" Type="http://schemas.openxmlformats.org/officeDocument/2006/relationships/hyperlink" Target="https://examradar.com/operators-precedence-c/" TargetMode="External"/><Relationship Id="rId2" Type="http://schemas.openxmlformats.org/officeDocument/2006/relationships/hyperlink" Target="https://www.geeksforgeeks.org/bitwise-operators-in-c-cpp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www.advancecomputing.co.in/2019/05/04/946/" TargetMode="External"/><Relationship Id="rId4" Type="http://schemas.openxmlformats.org/officeDocument/2006/relationships/hyperlink" Target="https://en.wikipedia.org/wiki/Bitwise_operations_in_C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procus.com/basic-logic-gates-with-truth-table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cppreference.com/w/c/language/operator_precedenc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s://www.youtube.com/watch?reload=9&amp;v=KcIW5me6ID8&amp;feature=youtu.b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18: C – Bitwise Operators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057" y="1149327"/>
            <a:ext cx="8158218" cy="520794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Why Bitwise Operators?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Basic Logic Operations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The Six Basic Operators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Examples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Operator Precedence Revisited</a:t>
            </a:r>
          </a:p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GeeksforGeeks: </a:t>
            </a:r>
            <a:r>
              <a:rPr lang="en-US" sz="1800" b="1" dirty="0">
                <a:solidFill>
                  <a:schemeClr val="tx2"/>
                </a:solidFill>
                <a:latin typeface="+mn-lt"/>
                <a:hlinkClick r:id="rId2"/>
              </a:rPr>
              <a:t>Bitwise Operators in C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TutorialsPoint: </a:t>
            </a:r>
            <a:r>
              <a:rPr lang="en-US" sz="1800" b="1" dirty="0">
                <a:solidFill>
                  <a:schemeClr val="tx2"/>
                </a:solidFill>
                <a:latin typeface="+mn-lt"/>
                <a:hlinkClick r:id="rId3"/>
              </a:rPr>
              <a:t>Bitwise Operators in C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Wiki: </a:t>
            </a:r>
            <a:r>
              <a:rPr lang="en-US" sz="1800" b="1" dirty="0">
                <a:solidFill>
                  <a:schemeClr val="tx2"/>
                </a:solidFill>
                <a:latin typeface="+mn-lt"/>
                <a:hlinkClick r:id="rId4"/>
              </a:rPr>
              <a:t>Bitwise Operations in C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1026" name="Picture 2" descr="Bit-wise Operators in C – Advance Computing">
            <a:hlinkClick r:id="rId5"/>
            <a:extLst>
              <a:ext uri="{FF2B5EF4-FFF2-40B4-BE49-F238E27FC236}">
                <a16:creationId xmlns:a16="http://schemas.microsoft.com/office/drawing/2014/main" id="{774FA4B7-C466-C46B-A565-13B1D80C2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285" y="1522071"/>
            <a:ext cx="2979658" cy="182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>
            <a:hlinkClick r:id="rId7"/>
            <a:extLst>
              <a:ext uri="{FF2B5EF4-FFF2-40B4-BE49-F238E27FC236}">
                <a16:creationId xmlns:a16="http://schemas.microsoft.com/office/drawing/2014/main" id="{CE3FECE0-B3E8-B3A4-35FB-A5961AA0A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285" y="3771900"/>
            <a:ext cx="2979658" cy="208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9" y="609600"/>
            <a:ext cx="8677272" cy="583474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Bits and Bytes: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computers operate using a byte, which is collection of 8 bits. On an Intel processor, the “right-most” bit is the least significant bit.</a:t>
            </a:r>
          </a:p>
          <a:p>
            <a:pPr marL="173038" indent="-163513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Basic Logic Operators: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the definition of logical operations such as ”and” and “or” can be found in this tutorial on </a:t>
            </a:r>
            <a:r>
              <a:rPr lang="en-US" sz="1800" b="1" dirty="0">
                <a:solidFill>
                  <a:srgbClr val="000000"/>
                </a:solidFill>
                <a:latin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basic logic gates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Bitwise </a:t>
            </a:r>
            <a:r>
              <a:rPr lang="en-US" sz="1800" b="1" dirty="0">
                <a:solidFill>
                  <a:srgbClr val="333399"/>
                </a:solidFill>
                <a:latin typeface="Arial"/>
              </a:rPr>
              <a:t>Operators:</a:t>
            </a:r>
          </a:p>
          <a:p>
            <a:pPr marL="238125" fontAlgn="auto">
              <a:spcBef>
                <a:spcPts val="0"/>
              </a:spcBef>
              <a:spcAft>
                <a:spcPts val="600"/>
              </a:spcAft>
              <a:tabLst>
                <a:tab pos="4113213" algn="l"/>
              </a:tabLst>
              <a:defRPr/>
            </a:pPr>
            <a:r>
              <a:rPr lang="en-US" sz="1800" b="1" dirty="0">
                <a:solidFill>
                  <a:schemeClr val="accent2"/>
                </a:solidFill>
                <a:latin typeface="Arial"/>
              </a:rPr>
              <a:t>▪  &amp;: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logical and	▪  |: logical or</a:t>
            </a:r>
          </a:p>
          <a:p>
            <a:pPr marL="238125" fontAlgn="auto">
              <a:spcBef>
                <a:spcPts val="0"/>
              </a:spcBef>
              <a:spcAft>
                <a:spcPts val="600"/>
              </a:spcAft>
              <a:tabLst>
                <a:tab pos="4113213" algn="l"/>
              </a:tabLst>
              <a:defRPr/>
            </a:pPr>
            <a:r>
              <a:rPr lang="en-US" sz="1800" b="1" dirty="0">
                <a:solidFill>
                  <a:schemeClr val="accent2"/>
                </a:solidFill>
                <a:latin typeface="Arial"/>
              </a:rPr>
              <a:t>▪  &lt;&lt;: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left shift	</a:t>
            </a:r>
            <a:r>
              <a:rPr lang="en-US" sz="1800" b="1" dirty="0">
                <a:solidFill>
                  <a:schemeClr val="accent2"/>
                </a:solidFill>
                <a:latin typeface="Arial"/>
              </a:rPr>
              <a:t>▪  &gt;&gt;: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right shift</a:t>
            </a:r>
          </a:p>
          <a:p>
            <a:pPr marL="238125" fontAlgn="auto">
              <a:spcBef>
                <a:spcPts val="0"/>
              </a:spcBef>
              <a:spcAft>
                <a:spcPts val="1200"/>
              </a:spcAft>
              <a:tabLst>
                <a:tab pos="4113213" algn="l"/>
              </a:tabLst>
              <a:defRPr/>
            </a:pPr>
            <a:r>
              <a:rPr lang="en-US" sz="1800" b="1" dirty="0">
                <a:solidFill>
                  <a:schemeClr val="accent2"/>
                </a:solidFill>
                <a:latin typeface="Arial"/>
              </a:rPr>
              <a:t>▪  ~: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one’s complement	▪  ^: exclusive or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Function Calls:</a:t>
            </a:r>
          </a:p>
          <a:p>
            <a:pPr marL="466725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Prototype declaration in header file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: float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myfun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(float, long);</a:t>
            </a:r>
          </a:p>
          <a:p>
            <a:pPr marL="466725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Implementation in source code file: f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loat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myfun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(float val1, long val2) {}</a:t>
            </a:r>
          </a:p>
          <a:p>
            <a:pPr marL="466725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Key elements include a function name, arguments and a return value.</a:t>
            </a:r>
          </a:p>
          <a:p>
            <a:pPr marL="466725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Functions can be overloaded (the same name, different arguments).</a:t>
            </a:r>
          </a:p>
          <a:p>
            <a:pPr marL="173038" indent="-163513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Operator Precedence Revisited: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bitwise operators occupy levels 8-12 in the </a:t>
            </a:r>
            <a:r>
              <a:rPr lang="en-US" sz="1800" b="1" dirty="0">
                <a:solidFill>
                  <a:srgbClr val="000000"/>
                </a:solidFill>
                <a:latin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 Operator Precedence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table that is part of the language definition. Note that </a:t>
            </a:r>
            <a:r>
              <a:rPr lang="en-US" sz="1800" b="1">
                <a:solidFill>
                  <a:srgbClr val="000000"/>
                </a:solidFill>
                <a:latin typeface="Arial"/>
              </a:rPr>
              <a:t>the ‘logical and’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operator has the highest precedence (resolved first) </a:t>
            </a:r>
            <a:r>
              <a:rPr lang="en-US" sz="1800" b="1">
                <a:solidFill>
                  <a:srgbClr val="000000"/>
                </a:solidFill>
                <a:latin typeface="Arial"/>
              </a:rPr>
              <a:t>and ‘logical or’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has the lowest precedence.</a:t>
            </a:r>
          </a:p>
        </p:txBody>
      </p:sp>
    </p:spTree>
    <p:extLst>
      <p:ext uri="{BB962C8B-B14F-4D97-AF65-F5344CB8AC3E}">
        <p14:creationId xmlns:p14="http://schemas.microsoft.com/office/powerpoint/2010/main" val="954947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1FF1DCB-E595-0F4A-AB5C-781829F9C8CE}"/>
              </a:ext>
            </a:extLst>
          </p:cNvPr>
          <p:cNvSpPr txBox="1">
            <a:spLocks/>
          </p:cNvSpPr>
          <p:nvPr/>
        </p:nvSpPr>
        <p:spPr>
          <a:xfrm>
            <a:off x="4874372" y="722050"/>
            <a:ext cx="3756366" cy="5765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07000"/>
              </a:lnSpc>
              <a:spcBef>
                <a:spcPts val="0"/>
              </a:spcBef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// mask porta to activate bit 7 to a 1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//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#define SW 	(PORTA&amp;(1&lt;&lt;7)); 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#define F_CPU 	8000000UL	 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1200" b="1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#include "</a:t>
            </a:r>
            <a:r>
              <a:rPr lang="en-US" sz="1200" b="1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avr</a:t>
            </a: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en-US" sz="1200" b="1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io.h</a:t>
            </a: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"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#include "util/</a:t>
            </a:r>
            <a:r>
              <a:rPr lang="en-US" sz="1200" b="1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delay.h</a:t>
            </a: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"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void main() {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DDRA=0x7F;     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DDRB=0x01;     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while(1) {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if(SW == 1) {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//mask </a:t>
            </a:r>
            <a:r>
              <a:rPr lang="en-US" sz="1200" b="1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portb</a:t>
            </a: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to activate bit 0 to a 1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PORTB = PORTB | (1&lt;&lt;0); </a:t>
            </a:r>
            <a:r>
              <a:rPr lang="en-US" sz="1200" b="1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delay_ms</a:t>
            </a: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(75);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//(1&lt;&lt;0);mask </a:t>
            </a:r>
            <a:r>
              <a:rPr lang="en-US" sz="1200" b="1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portb</a:t>
            </a: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to activate bit 0 to a 0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PORTB = PORTB &amp; (~(1&lt;&lt;0));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_</a:t>
            </a:r>
            <a:r>
              <a:rPr lang="en-US" sz="1200" b="1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delay_ms</a:t>
            </a: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(25);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}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else {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//mask </a:t>
            </a:r>
            <a:r>
              <a:rPr lang="en-US" sz="1200" b="1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portb</a:t>
            </a: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to activate bit 0 to a 1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PORTB = PORTB | (1&lt;&lt;0); 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</a:t>
            </a:r>
            <a:r>
              <a:rPr lang="en-US" sz="1200" b="1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delay_ms</a:t>
            </a: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(50);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//mask </a:t>
            </a:r>
            <a:r>
              <a:rPr lang="en-US" sz="1200" b="1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portb</a:t>
            </a: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to activate bit 0 to a 1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PORTB = PORTB &amp; (~(1&lt;&lt;0)); );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_</a:t>
            </a:r>
            <a:r>
              <a:rPr lang="en-US" sz="1200" b="1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delay_ms</a:t>
            </a: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(50);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}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}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}</a:t>
            </a:r>
            <a:r>
              <a:rPr lang="en-US" sz="1200" b="1" kern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endParaRPr lang="en-US" sz="1800" kern="0" dirty="0"/>
          </a:p>
        </p:txBody>
      </p:sp>
      <p:sp>
        <p:nvSpPr>
          <p:cNvPr id="3" name="Text Box 10">
            <a:extLst>
              <a:ext uri="{FF2B5EF4-FFF2-40B4-BE49-F238E27FC236}">
                <a16:creationId xmlns:a16="http://schemas.microsoft.com/office/drawing/2014/main" id="{A547CB99-ED77-7444-9FB3-518F7B409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ECE 3612: Processor Systems</a:t>
            </a:r>
          </a:p>
        </p:txBody>
      </p:sp>
      <p:grpSp>
        <p:nvGrpSpPr>
          <p:cNvPr id="8" name="Group 7" descr="Examples of micrprocessor systems.">
            <a:extLst>
              <a:ext uri="{FF2B5EF4-FFF2-40B4-BE49-F238E27FC236}">
                <a16:creationId xmlns:a16="http://schemas.microsoft.com/office/drawing/2014/main" id="{49E51344-5DB9-2A44-8BD9-87A208499F8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236538" y="910667"/>
            <a:ext cx="4067471" cy="5382692"/>
            <a:chOff x="236538" y="1015988"/>
            <a:chExt cx="4067471" cy="5382692"/>
          </a:xfrm>
        </p:grpSpPr>
        <p:pic>
          <p:nvPicPr>
            <p:cNvPr id="5" name="Picture 5">
              <a:extLst>
                <a:ext uri="{FF2B5EF4-FFF2-40B4-BE49-F238E27FC236}">
                  <a16:creationId xmlns:a16="http://schemas.microsoft.com/office/drawing/2014/main" id="{451A3403-90D3-C245-8F00-696770A06E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5764" y="2349055"/>
              <a:ext cx="2148245" cy="1533926"/>
            </a:xfrm>
            <a:prstGeom prst="rect">
              <a:avLst/>
            </a:prstGeom>
            <a:ln w="22225">
              <a:solidFill>
                <a:schemeClr val="accent2"/>
              </a:solidFill>
              <a:miter lim="800000"/>
              <a:headEnd/>
              <a:tailEnd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FA2548F5-6C3C-C041-B8CD-856555DC00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5764" y="1021748"/>
              <a:ext cx="2148245" cy="1326666"/>
            </a:xfrm>
            <a:prstGeom prst="rect">
              <a:avLst/>
            </a:prstGeom>
            <a:ln w="22225">
              <a:solidFill>
                <a:schemeClr val="accent2"/>
              </a:solidFill>
              <a:miter lim="800000"/>
              <a:headEnd/>
              <a:tailEnd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" name="Picture 1">
              <a:hlinkClick r:id="rId4"/>
              <a:extLst>
                <a:ext uri="{FF2B5EF4-FFF2-40B4-BE49-F238E27FC236}">
                  <a16:creationId xmlns:a16="http://schemas.microsoft.com/office/drawing/2014/main" id="{9949CA6E-6548-1D41-BDFD-40435A37F5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6538" y="1015988"/>
              <a:ext cx="1919226" cy="2861233"/>
            </a:xfrm>
            <a:prstGeom prst="rect">
              <a:avLst/>
            </a:prstGeom>
            <a:ln w="22225">
              <a:solidFill>
                <a:schemeClr val="accent2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A5F73B5-DCC9-C04A-B085-8A82DF6B2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6538" y="3875632"/>
              <a:ext cx="4059533" cy="2523048"/>
            </a:xfrm>
            <a:prstGeom prst="rect">
              <a:avLst/>
            </a:prstGeom>
            <a:ln w="22225">
              <a:solidFill>
                <a:schemeClr val="accent2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025991658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7178</TotalTime>
  <Words>455</Words>
  <Application>Microsoft Macintosh PowerPoint</Application>
  <PresentationFormat>Letter Paper (8.5x11 in)</PresentationFormat>
  <Paragraphs>55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Times New Roman</vt:lpstr>
      <vt:lpstr>Wingdings</vt:lpstr>
      <vt:lpstr>lecture_title</vt:lpstr>
      <vt:lpstr>1_isip_default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411</cp:revision>
  <cp:lastPrinted>2021-02-11T17:38:36Z</cp:lastPrinted>
  <dcterms:created xsi:type="dcterms:W3CDTF">2002-09-12T17:13:32Z</dcterms:created>
  <dcterms:modified xsi:type="dcterms:W3CDTF">2026-02-23T06:08:25Z</dcterms:modified>
</cp:coreProperties>
</file>