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700" r:id="rId2"/>
  </p:sldMasterIdLst>
  <p:notesMasterIdLst>
    <p:notesMasterId r:id="rId5"/>
  </p:notesMasterIdLst>
  <p:handoutMasterIdLst>
    <p:handoutMasterId r:id="rId6"/>
  </p:handoutMasterIdLst>
  <p:sldIdLst>
    <p:sldId id="311" r:id="rId3"/>
    <p:sldId id="312" r:id="rId4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6">
          <p15:clr>
            <a:srgbClr val="A4A3A4"/>
          </p15:clr>
        </p15:guide>
        <p15:guide id="2" pos="149">
          <p15:clr>
            <a:srgbClr val="A4A3A4"/>
          </p15:clr>
        </p15:guide>
        <p15:guide id="3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52" autoAdjust="0"/>
    <p:restoredTop sz="95238" autoAdjust="0"/>
  </p:normalViewPr>
  <p:slideViewPr>
    <p:cSldViewPr snapToGrid="0">
      <p:cViewPr varScale="1">
        <p:scale>
          <a:sx n="117" d="100"/>
          <a:sy n="117" d="100"/>
        </p:scale>
        <p:origin x="2368" y="184"/>
      </p:cViewPr>
      <p:guideLst>
        <p:guide orient="horz" pos="1846"/>
        <p:guide pos="149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2/1/26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8558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19529" y="189885"/>
            <a:ext cx="4450035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1111 – Engineering Computation 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1111: Lecture 09,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42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colby.edu/maxwell/courses/tutorials/maketutor/" TargetMode="External"/><Relationship Id="rId2" Type="http://schemas.openxmlformats.org/officeDocument/2006/relationships/hyperlink" Target="https://www.linkedin.com/learning/search?keywords=how%20to%20compile%20code%20with%20gcc&amp;u=2206009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delorie.com/djgpp/v2faq/faq8_20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9">
            <a:extLst>
              <a:ext uri="{FF2B5EF4-FFF2-40B4-BE49-F238E27FC236}">
                <a16:creationId xmlns:a16="http://schemas.microsoft.com/office/drawing/2014/main" id="{550A0CBD-DCDA-894D-87FA-1D6B16791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Lecture 09: C/C++ - Compiling and </a:t>
            </a:r>
            <a:br>
              <a:rPr lang="en-US" b="1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Debugging Code in Linux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A63B8D6-614E-9A4C-A37D-16AB923E4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08" y="1337690"/>
            <a:ext cx="7909257" cy="51268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>
                <a:tab pos="4513263" algn="l"/>
              </a:tabLst>
              <a:defRPr/>
            </a:pPr>
            <a:r>
              <a:rPr lang="en-US" b="1" dirty="0">
                <a:solidFill>
                  <a:schemeClr val="accent1"/>
                </a:solidFill>
                <a:latin typeface="+mn-lt"/>
              </a:rPr>
              <a:t>Topics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lang="en-US" b="1" dirty="0">
              <a:solidFill>
                <a:schemeClr val="accent1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Gcc and </a:t>
            </a:r>
            <a:r>
              <a:rPr lang="en-US" sz="1800" b="1" dirty="0" err="1">
                <a:solidFill>
                  <a:schemeClr val="tx2"/>
                </a:solidFill>
                <a:latin typeface="+mn-lt"/>
              </a:rPr>
              <a:t>gdb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Compilation and Linking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Object Code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Assembly Code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Binaries / Executables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Make Files</a:t>
            </a:r>
          </a:p>
          <a:p>
            <a:pPr marL="176213" indent="-176213" fontAlgn="auto">
              <a:spcBef>
                <a:spcPts val="180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4513263" algn="l"/>
              </a:tabLst>
              <a:defRPr/>
            </a:pPr>
            <a:r>
              <a:rPr lang="en-US" b="1" dirty="0">
                <a:solidFill>
                  <a:schemeClr val="accent1"/>
                </a:solidFill>
                <a:latin typeface="+mn-lt"/>
              </a:rPr>
              <a:t>Resources: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LinkedIn: Compiling C/C++ Programs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Maxwell: A Simple Makefile Tutorial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Delorie: Generating Assembly Code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E491ED-379F-BD42-9476-148E5CA71FDB}"/>
              </a:ext>
            </a:extLst>
          </p:cNvPr>
          <p:cNvSpPr txBox="1"/>
          <p:nvPr/>
        </p:nvSpPr>
        <p:spPr>
          <a:xfrm>
            <a:off x="-3810000" y="7565571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68AF696A-0988-F641-91E4-E4ECC1EE7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150"/>
            <a:ext cx="86852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892034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Summary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892034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74805C2-7122-3046-9764-1DF58A357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9" y="707571"/>
            <a:ext cx="8677272" cy="57367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3038" marR="0" lvl="0" indent="-163513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9000"/>
              </a:spcAft>
              <a:buClrTx/>
              <a:buSzTx/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Compilation:</a:t>
            </a:r>
          </a:p>
          <a:p>
            <a:pPr marL="173038" marR="0" lvl="0" indent="-163513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Make Files:</a:t>
            </a:r>
            <a:endParaRPr lang="en-US" sz="1800" b="1" dirty="0">
              <a:solidFill>
                <a:srgbClr val="333399"/>
              </a:solidFill>
              <a:latin typeface="Arial"/>
            </a:endParaRPr>
          </a:p>
          <a:p>
            <a:pPr marL="346075" marR="0" lvl="0" indent="-174625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rgbClr val="000000"/>
                </a:solidFill>
                <a:latin typeface="Arial"/>
              </a:rPr>
              <a:t>Allows a programmer to specify a recipe for compiling and linking a program.</a:t>
            </a:r>
          </a:p>
          <a:p>
            <a:pPr marL="346075" marR="0" lvl="0" indent="-174625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rgbClr val="000000"/>
                </a:solidFill>
                <a:latin typeface="Arial"/>
              </a:rPr>
              <a:t>Uses timestamps to determine if a file needs to be processed.</a:t>
            </a:r>
          </a:p>
          <a:p>
            <a:pPr marL="346075" marR="0" lvl="0" indent="-174625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§"/>
              <a:tabLst>
                <a:tab pos="2290763" algn="l"/>
                <a:tab pos="411321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Makes it very easy to compile in parallel (“make –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”).</a:t>
            </a:r>
          </a:p>
          <a:p>
            <a:pPr marL="173038" indent="-163513" fontAlgn="auto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rgbClr val="333399"/>
                </a:solidFill>
                <a:latin typeface="Arial"/>
              </a:rPr>
              <a:t>File Extensions:</a:t>
            </a:r>
          </a:p>
          <a:p>
            <a:pPr marL="346075" indent="-174625" fontAlgn="auto">
              <a:spcAft>
                <a:spcPts val="600"/>
              </a:spcAft>
              <a:buFont typeface="Wingdings" pitchFamily="2" charset="2"/>
              <a:buChar char="§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rgbClr val="000000"/>
                </a:solidFill>
                <a:latin typeface="Arial"/>
              </a:rPr>
              <a:t>*.cc: C/C++ source code</a:t>
            </a:r>
          </a:p>
          <a:p>
            <a:pPr marL="346075" indent="-174625" fontAlgn="auto">
              <a:spcAft>
                <a:spcPts val="600"/>
              </a:spcAft>
              <a:buFont typeface="Wingdings" pitchFamily="2" charset="2"/>
              <a:buChar char="§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rgbClr val="000000"/>
                </a:solidFill>
                <a:latin typeface="Arial"/>
              </a:rPr>
              <a:t>*.o: binary representation of assembly code</a:t>
            </a:r>
          </a:p>
          <a:p>
            <a:pPr marL="346075" indent="-174625" fontAlgn="auto">
              <a:spcAft>
                <a:spcPts val="600"/>
              </a:spcAft>
              <a:buFont typeface="Wingdings" pitchFamily="2" charset="2"/>
              <a:buChar char="§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rgbClr val="000000"/>
                </a:solidFill>
                <a:latin typeface="Arial"/>
              </a:rPr>
              <a:t>*.exe: binary representation of all code required to run a program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1E57AF8-068D-3A43-9329-2D2246FC2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879311"/>
              </p:ext>
            </p:extLst>
          </p:nvPr>
        </p:nvGraphicFramePr>
        <p:xfrm>
          <a:off x="852260" y="1108038"/>
          <a:ext cx="7437890" cy="2120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3583">
                  <a:extLst>
                    <a:ext uri="{9D8B030D-6E8A-4147-A177-3AD203B41FA5}">
                      <a16:colId xmlns:a16="http://schemas.microsoft.com/office/drawing/2014/main" val="4205685192"/>
                    </a:ext>
                  </a:extLst>
                </a:gridCol>
                <a:gridCol w="1830195">
                  <a:extLst>
                    <a:ext uri="{9D8B030D-6E8A-4147-A177-3AD203B41FA5}">
                      <a16:colId xmlns:a16="http://schemas.microsoft.com/office/drawing/2014/main" val="362946290"/>
                    </a:ext>
                  </a:extLst>
                </a:gridCol>
                <a:gridCol w="3364112">
                  <a:extLst>
                    <a:ext uri="{9D8B030D-6E8A-4147-A177-3AD203B41FA5}">
                      <a16:colId xmlns:a16="http://schemas.microsoft.com/office/drawing/2014/main" val="3409464088"/>
                    </a:ext>
                  </a:extLst>
                </a:gridCol>
              </a:tblGrid>
              <a:tr h="37011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Command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Function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Description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62151"/>
                  </a:ext>
                </a:extLst>
              </a:tr>
              <a:tr h="751114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/>
                        <a:t>gcc </a:t>
                      </a:r>
                      <a:r>
                        <a:rPr lang="en-US" sz="1400" b="0" dirty="0" err="1"/>
                        <a:t>foo.cc</a:t>
                      </a:r>
                      <a:r>
                        <a:rPr lang="en-US" sz="1400" b="0" dirty="0"/>
                        <a:t> –o </a:t>
                      </a:r>
                      <a:r>
                        <a:rPr lang="en-US" sz="1400" b="0" dirty="0" err="1"/>
                        <a:t>foo.exe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foo.cc</a:t>
                      </a:r>
                      <a:r>
                        <a:rPr lang="en-US" sz="1400" b="0" dirty="0"/>
                        <a:t> -</a:t>
                      </a:r>
                      <a:r>
                        <a:rPr lang="en-US" sz="1400" b="0" dirty="0" err="1"/>
                        <a:t>lm</a:t>
                      </a:r>
                      <a:endParaRPr lang="en-US" sz="1400" b="0" dirty="0"/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/>
                        <a:t>compiles and links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err="1"/>
                        <a:t>foo.cc</a:t>
                      </a:r>
                      <a:r>
                        <a:rPr lang="en-US" sz="1400" b="0" dirty="0"/>
                        <a:t>: source code</a:t>
                      </a:r>
                      <a:br>
                        <a:rPr lang="en-US" sz="1400" b="0" dirty="0"/>
                      </a:br>
                      <a:r>
                        <a:rPr lang="en-US" sz="1400" b="0" dirty="0" err="1"/>
                        <a:t>foo.exe</a:t>
                      </a:r>
                      <a:r>
                        <a:rPr lang="en-US" sz="1400" b="0" dirty="0"/>
                        <a:t>: executable</a:t>
                      </a:r>
                      <a:br>
                        <a:rPr lang="en-US" sz="1400" b="0" dirty="0"/>
                      </a:br>
                      <a:r>
                        <a:rPr lang="en-US" sz="1400" b="0" dirty="0"/>
                        <a:t>-</a:t>
                      </a:r>
                      <a:r>
                        <a:rPr lang="en-US" sz="1400" b="0" dirty="0" err="1"/>
                        <a:t>lm</a:t>
                      </a:r>
                      <a:r>
                        <a:rPr lang="en-US" sz="1400" b="0" dirty="0"/>
                        <a:t>: links with the math library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158002"/>
                  </a:ext>
                </a:extLst>
              </a:tr>
              <a:tr h="4267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gcc –c </a:t>
                      </a:r>
                      <a:r>
                        <a:rPr lang="en-US" sz="14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foo.cc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generates object code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foo.cc</a:t>
                      </a: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source file</a:t>
                      </a:r>
                      <a:br>
                        <a:rPr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4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foo.o</a:t>
                      </a: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object code file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97705"/>
                  </a:ext>
                </a:extLst>
              </a:tr>
              <a:tr h="4267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gcc –S </a:t>
                      </a:r>
                      <a:r>
                        <a:rPr lang="en-US" sz="14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foo.cc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generates assembly code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foo.cc</a:t>
                      </a: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source file</a:t>
                      </a:r>
                      <a:br>
                        <a:rPr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4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foo.s</a:t>
                      </a: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assembly code source file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2255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15797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</TotalTime>
  <Words>219</Words>
  <Application>Microsoft Macintosh PowerPoint</Application>
  <PresentationFormat>Letter Paper (8.5x11 in)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Wingdings</vt:lpstr>
      <vt:lpstr>lecture_title</vt:lpstr>
      <vt:lpstr>1_isip_default</vt:lpstr>
      <vt:lpstr>PowerPoint Presentation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373</cp:revision>
  <dcterms:created xsi:type="dcterms:W3CDTF">2002-09-12T17:13:32Z</dcterms:created>
  <dcterms:modified xsi:type="dcterms:W3CDTF">2026-02-02T02:27:21Z</dcterms:modified>
</cp:coreProperties>
</file>