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5"/>
  </p:notesMasterIdLst>
  <p:handoutMasterIdLst>
    <p:handoutMasterId r:id="rId6"/>
  </p:handoutMasterIdLst>
  <p:sldIdLst>
    <p:sldId id="311" r:id="rId3"/>
    <p:sldId id="312" r:id="rId4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9" autoAdjust="0"/>
    <p:restoredTop sz="95152" autoAdjust="0"/>
  </p:normalViewPr>
  <p:slideViewPr>
    <p:cSldViewPr snapToGrid="0">
      <p:cViewPr varScale="1">
        <p:scale>
          <a:sx n="133" d="100"/>
          <a:sy n="133" d="100"/>
        </p:scale>
        <p:origin x="1320" y="184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1/30/26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1/30/26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4428439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1111 – Engineering Computation 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1111: Lecture 08,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de.visualstudio.com/docs" TargetMode="External"/><Relationship Id="rId7" Type="http://schemas.openxmlformats.org/officeDocument/2006/relationships/image" Target="../media/image3.jpeg"/><Relationship Id="rId2" Type="http://schemas.openxmlformats.org/officeDocument/2006/relationships/hyperlink" Target="https://isip.piconepress.com/courses/temple/ece_1111/resources/tutorials/tips_vscod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net.com/pictures/peeping-inside-googles-data-centers-pictures/" TargetMode="External"/><Relationship Id="rId5" Type="http://schemas.openxmlformats.org/officeDocument/2006/relationships/image" Target="../media/image2.jpeg"/><Relationship Id="rId4" Type="http://schemas.openxmlformats.org/officeDocument/2006/relationships/hyperlink" Target="https://isip.piconepress.com/projects/neuronix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outstaffyourteam.com/articles/most-popular-ides-for-developers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1501541"/>
            <a:ext cx="8210949" cy="493901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b="1" dirty="0">
                <a:solidFill>
                  <a:schemeClr val="accent1"/>
                </a:solidFill>
                <a:latin typeface="+mn-lt"/>
              </a:rPr>
              <a:t>Topics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lang="en-US" b="1" dirty="0">
              <a:solidFill>
                <a:schemeClr val="accent1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Popular Tools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Debuggers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Integrated Development Environments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Working Remotely Via SSH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VSCode Basics</a:t>
            </a:r>
          </a:p>
          <a:p>
            <a:pPr marL="176213" indent="-176213" fontAlgn="auto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b="1" dirty="0">
                <a:solidFill>
                  <a:schemeClr val="accent1"/>
                </a:solidFill>
                <a:latin typeface="+mn-lt"/>
              </a:rPr>
              <a:t>Resources:</a:t>
            </a:r>
          </a:p>
          <a:p>
            <a:pPr marL="165100" fontAlgn="auto">
              <a:spcBef>
                <a:spcPts val="0"/>
              </a:spcBef>
              <a:spcAft>
                <a:spcPts val="0"/>
              </a:spcAft>
              <a:tabLst>
                <a:tab pos="4113213" algn="l"/>
              </a:tabLst>
              <a:defRPr/>
            </a:pPr>
            <a:r>
              <a:rPr lang="en-US" sz="1800" b="1" dirty="0">
                <a:solidFill>
                  <a:schemeClr val="accent2"/>
                </a:solidFill>
                <a:latin typeface="+mn-lt"/>
              </a:rPr>
              <a:t>Temple: </a:t>
            </a:r>
            <a:r>
              <a:rPr lang="en-US" sz="1800" b="1" dirty="0">
                <a:solidFill>
                  <a:schemeClr val="accent2"/>
                </a:solidFill>
                <a:latin typeface="+mn-lt"/>
                <a:hlinkClick r:id="rId2"/>
              </a:rPr>
              <a:t>Tips For VSCode</a:t>
            </a:r>
            <a:endParaRPr lang="en-US" sz="1800" b="1" dirty="0">
              <a:solidFill>
                <a:srgbClr val="004000"/>
              </a:solidFill>
              <a:latin typeface="+mn-lt"/>
            </a:endParaRPr>
          </a:p>
          <a:p>
            <a:pPr marL="165100" fontAlgn="auto">
              <a:spcBef>
                <a:spcPts val="0"/>
              </a:spcBef>
              <a:spcAft>
                <a:spcPts val="0"/>
              </a:spcAft>
              <a:tabLst>
                <a:tab pos="4113213" algn="l"/>
              </a:tabLst>
              <a:defRPr/>
            </a:pPr>
            <a:r>
              <a:rPr lang="en-US" sz="1800" b="1" dirty="0">
                <a:solidFill>
                  <a:schemeClr val="accent2"/>
                </a:solidFill>
                <a:latin typeface="+mn-lt"/>
              </a:rPr>
              <a:t>MS: </a:t>
            </a:r>
            <a:r>
              <a:rPr lang="en-US" sz="1800" b="1" dirty="0">
                <a:solidFill>
                  <a:schemeClr val="accent2"/>
                </a:solidFill>
                <a:latin typeface="+mn-lt"/>
                <a:hlinkClick r:id="rId3"/>
              </a:rPr>
              <a:t>VSCode Documentation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0" name="Text Box 29"/>
          <p:cNvSpPr txBox="1">
            <a:spLocks noChangeArrowheads="1"/>
          </p:cNvSpPr>
          <p:nvPr/>
        </p:nvSpPr>
        <p:spPr bwMode="auto">
          <a:xfrm>
            <a:off x="409575" y="552450"/>
            <a:ext cx="84677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accent1"/>
                </a:solidFill>
              </a:rPr>
              <a:t>Lecture 08: Introduction to VSCode</a:t>
            </a:r>
            <a:endParaRPr lang="en-US" b="1" dirty="0">
              <a:solidFill>
                <a:schemeClr val="accent2"/>
              </a:solidFill>
            </a:endParaRPr>
          </a:p>
        </p:txBody>
      </p:sp>
      <p:pic>
        <p:nvPicPr>
          <p:cNvPr id="1026" name="Picture 2" descr="An overview of the Neuronix cluster.">
            <a:hlinkClick r:id="rId4"/>
            <a:extLst>
              <a:ext uri="{FF2B5EF4-FFF2-40B4-BE49-F238E27FC236}">
                <a16:creationId xmlns:a16="http://schemas.microsoft.com/office/drawing/2014/main" id="{2499A472-ABAC-B532-81E1-6A9DE7D27D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0937" y="4000901"/>
            <a:ext cx="3635141" cy="2044767"/>
          </a:xfrm>
          <a:prstGeom prst="rect">
            <a:avLst/>
          </a:prstGeom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 typical data center (Google) that consists of aisles and aisles of rack-mounted computers.">
            <a:hlinkClick r:id="rId6"/>
            <a:extLst>
              <a:ext uri="{FF2B5EF4-FFF2-40B4-BE49-F238E27FC236}">
                <a16:creationId xmlns:a16="http://schemas.microsoft.com/office/drawing/2014/main" id="{979D9959-5D61-3524-3D47-AD790EC196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0936" y="1568918"/>
            <a:ext cx="3647975" cy="2431983"/>
          </a:xfrm>
          <a:prstGeom prst="rect">
            <a:avLst/>
          </a:prstGeom>
          <a:ln w="1905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>
            <a:extLst>
              <a:ext uri="{FF2B5EF4-FFF2-40B4-BE49-F238E27FC236}">
                <a16:creationId xmlns:a16="http://schemas.microsoft.com/office/drawing/2014/main" id="{68AF696A-0988-F641-91E4-E4ECC1EE76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7150"/>
            <a:ext cx="868521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Summary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74805C2-7122-3046-9764-1DF58A357B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539" y="707571"/>
            <a:ext cx="8677272" cy="573677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3038" indent="-163513" fontAlgn="auto"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Integrated Development Environments (IDE):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there are many such </a:t>
            </a:r>
            <a:r>
              <a:rPr lang="en-US" sz="1800" b="1" dirty="0">
                <a:solidFill>
                  <a:schemeClr val="bg1"/>
                </a:solidFill>
                <a:latin typeface="+mn-lt"/>
                <a:hlinkClick r:id="rId2"/>
              </a:rPr>
              <a:t>environments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(e.g., VSCode, PyCharm, Eclipse). These allow you to create and debug code. Helper tools can suggest function names, show arguments and help information, etc. Code can be written in a way that these tools can pick up comments and function descriptions.</a:t>
            </a:r>
          </a:p>
          <a:p>
            <a:pPr marL="173038" indent="-163513" fontAlgn="auto"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Source Level Debugging: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the ability to step through code, watch variables, examine output. This is done by setting breakpoints.</a:t>
            </a:r>
          </a:p>
          <a:p>
            <a:pPr marL="173038" indent="-163513" fontAlgn="auto"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Remote Shell: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we typically log into a remote host, such as ece-000, to debug. VSCode allows you to connect to a remote host using Open SSH, which is integrated into the tool.</a:t>
            </a:r>
          </a:p>
          <a:p>
            <a:pPr marL="173038" indent="-163513" fontAlgn="auto"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Repository Integration: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Most tools allow you to interact directly with configuration management software such as GitHub.</a:t>
            </a:r>
          </a:p>
          <a:p>
            <a:pPr marL="173038" indent="-163513" fontAlgn="auto"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AI Integration: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Most IDEs now support AI functions that will generate code.</a:t>
            </a:r>
          </a:p>
          <a:p>
            <a:pPr marL="173038" indent="-163513" fontAlgn="auto"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endParaRPr lang="en-US" sz="18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59873011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7350</TotalTime>
  <Words>190</Words>
  <Application>Microsoft Macintosh PowerPoint</Application>
  <PresentationFormat>Letter Paper (8.5x11 in)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Times New Roman</vt:lpstr>
      <vt:lpstr>lecture_title</vt:lpstr>
      <vt:lpstr>isip_default</vt:lpstr>
      <vt:lpstr>PowerPoint Presentation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385</cp:revision>
  <dcterms:created xsi:type="dcterms:W3CDTF">2002-09-12T17:13:32Z</dcterms:created>
  <dcterms:modified xsi:type="dcterms:W3CDTF">2026-01-30T14:10:53Z</dcterms:modified>
</cp:coreProperties>
</file>