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 id="2147483688" r:id="rId2"/>
  </p:sldMasterIdLst>
  <p:notesMasterIdLst>
    <p:notesMasterId r:id="rId5"/>
  </p:notesMasterIdLst>
  <p:handoutMasterIdLst>
    <p:handoutMasterId r:id="rId6"/>
  </p:handoutMasterIdLst>
  <p:sldIdLst>
    <p:sldId id="311" r:id="rId3"/>
    <p:sldId id="312" r:id="rId4"/>
  </p:sldIdLst>
  <p:sldSz cx="9144000" cy="6858000" type="letter"/>
  <p:notesSz cx="7302500" cy="95885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149">
          <p15:clr>
            <a:srgbClr val="A4A3A4"/>
          </p15:clr>
        </p15:guide>
      </p15:sldGuideLst>
    </p:ext>
    <p:ext uri="{2D200454-40CA-4A62-9FC3-DE9A4176ACB9}">
      <p15:notesGuideLst xmlns:p15="http://schemas.microsoft.com/office/powerpoint/2012/main">
        <p15:guide id="1" orient="horz" pos="3019">
          <p15:clr>
            <a:srgbClr val="A4A3A4"/>
          </p15:clr>
        </p15:guide>
        <p15:guide id="2" pos="23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2034"/>
    <a:srgbClr val="EFF755"/>
    <a:srgbClr val="CC6600"/>
    <a:srgbClr val="6666FF"/>
    <a:srgbClr val="008000"/>
    <a:srgbClr val="000080"/>
    <a:srgbClr val="004000"/>
    <a:srgbClr val="9966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9" autoAdjust="0"/>
    <p:restoredTop sz="95152" autoAdjust="0"/>
  </p:normalViewPr>
  <p:slideViewPr>
    <p:cSldViewPr snapToGrid="0">
      <p:cViewPr varScale="1">
        <p:scale>
          <a:sx n="133" d="100"/>
          <a:sy n="133" d="100"/>
        </p:scale>
        <p:origin x="1320" y="184"/>
      </p:cViewPr>
      <p:guideLst>
        <p:guide orient="horz" pos="2160"/>
        <p:guide pos="14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4" d="100"/>
          <a:sy n="74" d="100"/>
        </p:scale>
        <p:origin x="-1836" y="-96"/>
      </p:cViewPr>
      <p:guideLst>
        <p:guide orient="horz" pos="3019"/>
        <p:guide pos="23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77827" name="Rectangle 3"/>
          <p:cNvSpPr>
            <a:spLocks noGrp="1" noChangeArrowheads="1"/>
          </p:cNvSpPr>
          <p:nvPr>
            <p:ph type="dt" sz="quarter" idx="1"/>
          </p:nvPr>
        </p:nvSpPr>
        <p:spPr bwMode="auto">
          <a:xfrm>
            <a:off x="4137025"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algn="r" defTabSz="962025">
              <a:defRPr sz="1200" smtClean="0">
                <a:latin typeface="Times New Roman" pitchFamily="18" charset="0"/>
              </a:defRPr>
            </a:lvl1pPr>
          </a:lstStyle>
          <a:p>
            <a:pPr>
              <a:defRPr/>
            </a:pPr>
            <a:endParaRPr lang="en-US"/>
          </a:p>
        </p:txBody>
      </p:sp>
      <p:sp>
        <p:nvSpPr>
          <p:cNvPr id="77828" name="Rectangle 4"/>
          <p:cNvSpPr>
            <a:spLocks noGrp="1" noChangeArrowheads="1"/>
          </p:cNvSpPr>
          <p:nvPr>
            <p:ph type="ftr" sz="quarter" idx="2"/>
          </p:nvPr>
        </p:nvSpPr>
        <p:spPr bwMode="auto">
          <a:xfrm>
            <a:off x="0"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77829" name="Rectangle 5"/>
          <p:cNvSpPr>
            <a:spLocks noGrp="1" noChangeArrowheads="1"/>
          </p:cNvSpPr>
          <p:nvPr>
            <p:ph type="sldNum" sz="quarter" idx="3"/>
          </p:nvPr>
        </p:nvSpPr>
        <p:spPr bwMode="auto">
          <a:xfrm>
            <a:off x="4137025"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algn="r" defTabSz="962025">
              <a:defRPr sz="1200" smtClean="0">
                <a:latin typeface="Times New Roman" pitchFamily="18" charset="0"/>
              </a:defRPr>
            </a:lvl1pPr>
          </a:lstStyle>
          <a:p>
            <a:pPr>
              <a:defRPr/>
            </a:pPr>
            <a:fld id="{66158826-EADE-4792-AB13-43381F09BFE3}" type="slidenum">
              <a:rPr lang="en-US"/>
              <a:pPr>
                <a:defRPr/>
              </a:pPr>
              <a:t>‹#›</a:t>
            </a:fld>
            <a:endParaRPr lang="en-US"/>
          </a:p>
        </p:txBody>
      </p:sp>
    </p:spTree>
    <p:extLst>
      <p:ext uri="{BB962C8B-B14F-4D97-AF65-F5344CB8AC3E}">
        <p14:creationId xmlns:p14="http://schemas.microsoft.com/office/powerpoint/2010/main" val="16092543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30723" name="Rectangle 3"/>
          <p:cNvSpPr>
            <a:spLocks noGrp="1" noChangeArrowheads="1"/>
          </p:cNvSpPr>
          <p:nvPr>
            <p:ph type="dt" idx="1"/>
          </p:nvPr>
        </p:nvSpPr>
        <p:spPr bwMode="auto">
          <a:xfrm>
            <a:off x="4137025"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algn="r" defTabSz="962025">
              <a:defRPr sz="1200" smtClean="0">
                <a:latin typeface="Times New Roman" pitchFamily="18" charset="0"/>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74725" y="4554538"/>
            <a:ext cx="5353050" cy="43148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26" name="Rectangle 6"/>
          <p:cNvSpPr>
            <a:spLocks noGrp="1" noChangeArrowheads="1"/>
          </p:cNvSpPr>
          <p:nvPr>
            <p:ph type="ftr" sz="quarter" idx="4"/>
          </p:nvPr>
        </p:nvSpPr>
        <p:spPr bwMode="auto">
          <a:xfrm>
            <a:off x="0"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30727" name="Rectangle 7"/>
          <p:cNvSpPr>
            <a:spLocks noGrp="1" noChangeArrowheads="1"/>
          </p:cNvSpPr>
          <p:nvPr>
            <p:ph type="sldNum" sz="quarter" idx="5"/>
          </p:nvPr>
        </p:nvSpPr>
        <p:spPr bwMode="auto">
          <a:xfrm>
            <a:off x="4137025"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algn="r" defTabSz="962025">
              <a:defRPr sz="1200" smtClean="0">
                <a:latin typeface="Times New Roman" pitchFamily="18" charset="0"/>
              </a:defRPr>
            </a:lvl1pPr>
          </a:lstStyle>
          <a:p>
            <a:pPr>
              <a:defRPr/>
            </a:pPr>
            <a:fld id="{ECC53042-5A96-4DBC-B738-B843823BA6D7}" type="slidenum">
              <a:rPr lang="en-US"/>
              <a:pPr>
                <a:defRPr/>
              </a:pPr>
              <a:t>‹#›</a:t>
            </a:fld>
            <a:endParaRPr lang="en-US"/>
          </a:p>
        </p:txBody>
      </p:sp>
    </p:spTree>
    <p:extLst>
      <p:ext uri="{BB962C8B-B14F-4D97-AF65-F5344CB8AC3E}">
        <p14:creationId xmlns:p14="http://schemas.microsoft.com/office/powerpoint/2010/main" val="34407555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DF734984-DA9D-46F7-86D2-46DD45087FB0}" type="datetimeFigureOut">
              <a:rPr lang="en-US" smtClean="0"/>
              <a:pPr/>
              <a:t>1/30/26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A05E26D1-1274-47BB-A1DA-3B76A596BD1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F734984-DA9D-46F7-86D2-46DD45087FB0}" type="datetimeFigureOut">
              <a:rPr lang="en-US" smtClean="0"/>
              <a:pPr/>
              <a:t>1/30/26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A05E26D1-1274-47BB-A1DA-3B76A596BD1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1.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5"/>
          <p:cNvSpPr>
            <a:spLocks noChangeArrowheads="1"/>
          </p:cNvSpPr>
          <p:nvPr/>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892034"/>
            </a:outerShdw>
          </a:effectLst>
        </p:spPr>
        <p:txBody>
          <a:bodyPr wrap="none" anchor="ctr"/>
          <a:lstStyle/>
          <a:p>
            <a:pPr algn="ctr">
              <a:defRPr/>
            </a:pPr>
            <a:endParaRPr lang="en-US">
              <a:solidFill>
                <a:schemeClr val="hlink"/>
              </a:solidFill>
              <a:latin typeface="Times New Roman" pitchFamily="18" charset="0"/>
            </a:endParaRPr>
          </a:p>
        </p:txBody>
      </p:sp>
      <p:sp>
        <p:nvSpPr>
          <p:cNvPr id="8" name="Text Box 8"/>
          <p:cNvSpPr txBox="1">
            <a:spLocks noChangeArrowheads="1"/>
          </p:cNvSpPr>
          <p:nvPr/>
        </p:nvSpPr>
        <p:spPr bwMode="auto">
          <a:xfrm>
            <a:off x="479425" y="130175"/>
            <a:ext cx="3821113" cy="366713"/>
          </a:xfrm>
          <a:prstGeom prst="rect">
            <a:avLst/>
          </a:prstGeom>
          <a:solidFill>
            <a:srgbClr val="FFFFFF"/>
          </a:solidFill>
          <a:ln w="9525">
            <a:noFill/>
            <a:miter lim="800000"/>
            <a:headEnd/>
            <a:tailEnd/>
          </a:ln>
        </p:spPr>
        <p:txBody>
          <a:bodyPr anchor="ctr" anchorCtr="1">
            <a:spAutoFit/>
          </a:bodyPr>
          <a:lstStyle/>
          <a:p>
            <a:pPr>
              <a:spcBef>
                <a:spcPct val="50000"/>
              </a:spcBef>
            </a:pPr>
            <a:r>
              <a:rPr lang="en-US" sz="1800" b="1" dirty="0">
                <a:solidFill>
                  <a:srgbClr val="333399"/>
                </a:solidFill>
              </a:rPr>
              <a:t>ECE 8443 – Pattern Recognition</a:t>
            </a:r>
          </a:p>
        </p:txBody>
      </p:sp>
      <p:sp>
        <p:nvSpPr>
          <p:cNvPr id="4" name="Rectangle 5"/>
          <p:cNvSpPr>
            <a:spLocks noChangeArrowheads="1"/>
          </p:cNvSpPr>
          <p:nvPr userDrawn="1"/>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892034"/>
            </a:outerShdw>
          </a:effectLst>
        </p:spPr>
        <p:txBody>
          <a:bodyPr wrap="none" anchor="ctr"/>
          <a:lstStyle/>
          <a:p>
            <a:pPr algn="ctr">
              <a:defRPr/>
            </a:pPr>
            <a:endParaRPr lang="en-US">
              <a:solidFill>
                <a:schemeClr val="hlink"/>
              </a:solidFill>
              <a:latin typeface="Times New Roman" pitchFamily="18" charset="0"/>
            </a:endParaRPr>
          </a:p>
        </p:txBody>
      </p:sp>
      <p:sp>
        <p:nvSpPr>
          <p:cNvPr id="5" name="Text Box 8"/>
          <p:cNvSpPr txBox="1">
            <a:spLocks noChangeArrowheads="1"/>
          </p:cNvSpPr>
          <p:nvPr userDrawn="1"/>
        </p:nvSpPr>
        <p:spPr bwMode="auto">
          <a:xfrm>
            <a:off x="558718" y="191824"/>
            <a:ext cx="4428439" cy="276999"/>
          </a:xfrm>
          <a:prstGeom prst="rect">
            <a:avLst/>
          </a:prstGeom>
          <a:solidFill>
            <a:srgbClr val="FFFFFF"/>
          </a:solidFill>
          <a:ln w="9525">
            <a:noFill/>
            <a:miter lim="800000"/>
            <a:headEnd/>
            <a:tailEnd/>
          </a:ln>
        </p:spPr>
        <p:txBody>
          <a:bodyPr wrap="square" tIns="0" bIns="0" anchor="ctr" anchorCtr="1">
            <a:spAutoFit/>
          </a:bodyPr>
          <a:lstStyle/>
          <a:p>
            <a:pPr>
              <a:spcBef>
                <a:spcPts val="0"/>
              </a:spcBef>
            </a:pPr>
            <a:r>
              <a:rPr lang="en-US" sz="1800" b="1" dirty="0">
                <a:solidFill>
                  <a:srgbClr val="333399"/>
                </a:solidFill>
              </a:rPr>
              <a:t>ECE 1111 – Engineering Computation I</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36" name="Rectangle 12"/>
          <p:cNvSpPr>
            <a:spLocks noChangeArrowheads="1"/>
          </p:cNvSpPr>
          <p:nvPr/>
        </p:nvSpPr>
        <p:spPr bwMode="auto">
          <a:xfrm>
            <a:off x="227013" y="455613"/>
            <a:ext cx="8683625" cy="42862"/>
          </a:xfrm>
          <a:prstGeom prst="rect">
            <a:avLst/>
          </a:prstGeom>
          <a:gradFill rotWithShape="0">
            <a:gsLst>
              <a:gs pos="0">
                <a:srgbClr val="892034"/>
              </a:gs>
              <a:gs pos="100000">
                <a:srgbClr val="95CAFF"/>
              </a:gs>
            </a:gsLst>
            <a:lin ang="0" scaled="1"/>
          </a:gradFill>
          <a:ln w="9525">
            <a:noFill/>
            <a:miter lim="800000"/>
            <a:headEnd/>
            <a:tailEnd/>
          </a:ln>
          <a:effectLst/>
        </p:spPr>
        <p:txBody>
          <a:bodyPr wrap="none" anchor="ctr"/>
          <a:lstStyle/>
          <a:p>
            <a:pPr>
              <a:defRPr/>
            </a:pPr>
            <a:endParaRPr lang="en-US"/>
          </a:p>
        </p:txBody>
      </p:sp>
      <p:pic>
        <p:nvPicPr>
          <p:cNvPr id="1027" name="Picture 37" descr="isip_logo_plain"/>
          <p:cNvPicPr>
            <a:picLocks noChangeAspect="1" noChangeArrowheads="1"/>
          </p:cNvPicPr>
          <p:nvPr/>
        </p:nvPicPr>
        <p:blipFill>
          <a:blip r:embed="rId13"/>
          <a:srcRect/>
          <a:stretch>
            <a:fillRect/>
          </a:stretch>
        </p:blipFill>
        <p:spPr bwMode="auto">
          <a:xfrm>
            <a:off x="8772525" y="6492875"/>
            <a:ext cx="333375" cy="327025"/>
          </a:xfrm>
          <a:prstGeom prst="rect">
            <a:avLst/>
          </a:prstGeom>
          <a:noFill/>
          <a:ln w="9525">
            <a:noFill/>
            <a:miter lim="800000"/>
            <a:headEnd/>
            <a:tailEnd/>
          </a:ln>
        </p:spPr>
      </p:pic>
      <p:sp>
        <p:nvSpPr>
          <p:cNvPr id="1069" name="Text Box 45"/>
          <p:cNvSpPr txBox="1">
            <a:spLocks noChangeArrowheads="1"/>
          </p:cNvSpPr>
          <p:nvPr/>
        </p:nvSpPr>
        <p:spPr bwMode="auto">
          <a:xfrm>
            <a:off x="252413" y="6648450"/>
            <a:ext cx="8158162" cy="184666"/>
          </a:xfrm>
          <a:prstGeom prst="rect">
            <a:avLst/>
          </a:prstGeom>
          <a:noFill/>
          <a:ln w="9525">
            <a:noFill/>
            <a:miter lim="800000"/>
            <a:headEnd/>
            <a:tailEnd/>
          </a:ln>
          <a:effectLst/>
        </p:spPr>
        <p:txBody>
          <a:bodyPr lIns="0" tIns="0" rIns="0" bIns="0">
            <a:spAutoFit/>
          </a:bodyPr>
          <a:lstStyle/>
          <a:p>
            <a:pPr>
              <a:spcBef>
                <a:spcPct val="50000"/>
              </a:spcBef>
              <a:defRPr/>
            </a:pPr>
            <a:r>
              <a:rPr lang="en-US" sz="1200" b="1" dirty="0">
                <a:solidFill>
                  <a:srgbClr val="892034"/>
                </a:solidFill>
              </a:rPr>
              <a:t>ECE 1111: Lecture 07, Slide </a:t>
            </a:r>
            <a:fld id="{56D32A91-0AE1-4806-AC33-D8959F4B7E0D}" type="slidenum">
              <a:rPr lang="en-US" sz="1200" b="1">
                <a:solidFill>
                  <a:srgbClr val="892034"/>
                </a:solidFill>
              </a:rPr>
              <a:pPr>
                <a:spcBef>
                  <a:spcPct val="50000"/>
                </a:spcBef>
                <a:defRPr/>
              </a:pPr>
              <a:t>‹#›</a:t>
            </a:fld>
            <a:endParaRPr lang="en-US" sz="1200" b="1" dirty="0">
              <a:solidFill>
                <a:srgbClr val="892034"/>
              </a:solidFill>
            </a:endParaRP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1" fontAlgn="base" hangingPunct="1">
        <a:spcBef>
          <a:spcPct val="0"/>
        </a:spcBef>
        <a:spcAft>
          <a:spcPct val="0"/>
        </a:spcAft>
        <a:defRPr sz="2400" b="1">
          <a:solidFill>
            <a:schemeClr val="tx1"/>
          </a:solidFill>
          <a:latin typeface="+mj-lt"/>
          <a:ea typeface="+mj-ea"/>
          <a:cs typeface="+mj-cs"/>
        </a:defRPr>
      </a:lvl1pPr>
      <a:lvl2pPr algn="ctr" rtl="0" eaLnBrk="1" fontAlgn="base" hangingPunct="1">
        <a:spcBef>
          <a:spcPct val="0"/>
        </a:spcBef>
        <a:spcAft>
          <a:spcPct val="0"/>
        </a:spcAft>
        <a:defRPr sz="2400" b="1">
          <a:solidFill>
            <a:schemeClr val="tx1"/>
          </a:solidFill>
          <a:latin typeface="Arial" charset="0"/>
        </a:defRPr>
      </a:lvl2pPr>
      <a:lvl3pPr algn="ctr" rtl="0" eaLnBrk="1" fontAlgn="base" hangingPunct="1">
        <a:spcBef>
          <a:spcPct val="0"/>
        </a:spcBef>
        <a:spcAft>
          <a:spcPct val="0"/>
        </a:spcAft>
        <a:defRPr sz="2400" b="1">
          <a:solidFill>
            <a:schemeClr val="tx1"/>
          </a:solidFill>
          <a:latin typeface="Arial" charset="0"/>
        </a:defRPr>
      </a:lvl3pPr>
      <a:lvl4pPr algn="ctr" rtl="0" eaLnBrk="1" fontAlgn="base" hangingPunct="1">
        <a:spcBef>
          <a:spcPct val="0"/>
        </a:spcBef>
        <a:spcAft>
          <a:spcPct val="0"/>
        </a:spcAft>
        <a:defRPr sz="2400" b="1">
          <a:solidFill>
            <a:schemeClr val="tx1"/>
          </a:solidFill>
          <a:latin typeface="Arial" charset="0"/>
        </a:defRPr>
      </a:lvl4pPr>
      <a:lvl5pPr algn="ctr" rtl="0" eaLnBrk="1" fontAlgn="base" hangingPunct="1">
        <a:spcBef>
          <a:spcPct val="0"/>
        </a:spcBef>
        <a:spcAft>
          <a:spcPct val="0"/>
        </a:spcAft>
        <a:defRPr sz="2400" b="1">
          <a:solidFill>
            <a:schemeClr val="tx1"/>
          </a:solidFill>
          <a:latin typeface="Arial" charset="0"/>
        </a:defRPr>
      </a:lvl5pPr>
      <a:lvl6pPr marL="457200" algn="ctr" rtl="0" eaLnBrk="1" fontAlgn="base" hangingPunct="1">
        <a:spcBef>
          <a:spcPct val="0"/>
        </a:spcBef>
        <a:spcAft>
          <a:spcPct val="0"/>
        </a:spcAft>
        <a:defRPr sz="2400" b="1">
          <a:solidFill>
            <a:schemeClr val="tx1"/>
          </a:solidFill>
          <a:latin typeface="Arial" charset="0"/>
        </a:defRPr>
      </a:lvl6pPr>
      <a:lvl7pPr marL="914400" algn="ctr" rtl="0" eaLnBrk="1" fontAlgn="base" hangingPunct="1">
        <a:spcBef>
          <a:spcPct val="0"/>
        </a:spcBef>
        <a:spcAft>
          <a:spcPct val="0"/>
        </a:spcAft>
        <a:defRPr sz="2400" b="1">
          <a:solidFill>
            <a:schemeClr val="tx1"/>
          </a:solidFill>
          <a:latin typeface="Arial" charset="0"/>
        </a:defRPr>
      </a:lvl7pPr>
      <a:lvl8pPr marL="1371600" algn="ctr" rtl="0" eaLnBrk="1" fontAlgn="base" hangingPunct="1">
        <a:spcBef>
          <a:spcPct val="0"/>
        </a:spcBef>
        <a:spcAft>
          <a:spcPct val="0"/>
        </a:spcAft>
        <a:defRPr sz="2400" b="1">
          <a:solidFill>
            <a:schemeClr val="tx1"/>
          </a:solidFill>
          <a:latin typeface="Arial" charset="0"/>
        </a:defRPr>
      </a:lvl8pPr>
      <a:lvl9pPr marL="1828800" algn="ctr" rtl="0" eaLnBrk="1" fontAlgn="base" hangingPunct="1">
        <a:spcBef>
          <a:spcPct val="0"/>
        </a:spcBef>
        <a:spcAft>
          <a:spcPct val="0"/>
        </a:spcAft>
        <a:defRPr sz="2400" b="1">
          <a:solidFill>
            <a:schemeClr val="tx1"/>
          </a:solidFill>
          <a:latin typeface="Arial" charset="0"/>
        </a:defRPr>
      </a:lvl9pPr>
    </p:titleStyle>
    <p:bodyStyle>
      <a:lvl1pPr marL="342900" indent="-342900" algn="l" rtl="0" eaLnBrk="1" fontAlgn="base" hangingPunct="1">
        <a:spcBef>
          <a:spcPct val="20000"/>
        </a:spcBef>
        <a:spcAft>
          <a:spcPct val="0"/>
        </a:spcAft>
        <a:buChar char="•"/>
        <a:defRPr>
          <a:solidFill>
            <a:schemeClr val="tx1"/>
          </a:solidFill>
          <a:latin typeface="+mn-lt"/>
          <a:ea typeface="+mn-ea"/>
          <a:cs typeface="+mn-cs"/>
        </a:defRPr>
      </a:lvl1pPr>
      <a:lvl2pPr marL="742950" indent="-285750" algn="l" rtl="0" eaLnBrk="1" fontAlgn="base" hangingPunct="1">
        <a:spcBef>
          <a:spcPct val="20000"/>
        </a:spcBef>
        <a:spcAft>
          <a:spcPct val="0"/>
        </a:spcAft>
        <a:buChar char="–"/>
        <a:defRPr>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hyperlink" Target="https://en.wikipedia.org/wiki/Amazon_Web_Services" TargetMode="External"/><Relationship Id="rId7" Type="http://schemas.openxmlformats.org/officeDocument/2006/relationships/hyperlink" Target="https://www.cnet.com/pictures/peeping-inside-googles-data-centers-pictures/" TargetMode="External"/><Relationship Id="rId2" Type="http://schemas.openxmlformats.org/officeDocument/2006/relationships/hyperlink" Target="https://isip.piconepress.com/projects/neuronix/" TargetMode="Externa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hyperlink" Target="https://en.wikipedia.org/wiki/Network_File_System" TargetMode="External"/><Relationship Id="rId4" Type="http://schemas.openxmlformats.org/officeDocument/2006/relationships/hyperlink" Target="https://en.wikipedia.org/wiki/Slurm_Workload_Manage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537962" y="1501541"/>
            <a:ext cx="8210949" cy="4939016"/>
          </a:xfrm>
          <a:prstGeom prst="rect">
            <a:avLst/>
          </a:prstGeom>
          <a:noFill/>
          <a:ln>
            <a:miter lim="800000"/>
            <a:headEnd/>
            <a:tailEnd/>
          </a:ln>
        </p:spPr>
        <p:txBody>
          <a:bodyPr vert="horz" wrap="none" lIns="0" tIns="0" rIns="0" bIns="0" numCol="1" anchor="t" anchorCtr="0" compatLnSpc="1">
            <a:prstTxWarp prst="textNoShape">
              <a:avLst/>
            </a:prstTxWarp>
          </a:bodyPr>
          <a:lstStyle/>
          <a:p>
            <a:pPr marL="176213" marR="0" lvl="0" indent="-176213" defTabSz="914400" rtl="0" eaLnBrk="1" fontAlgn="auto" latinLnBrk="0" hangingPunct="1">
              <a:lnSpc>
                <a:spcPct val="100000"/>
              </a:lnSpc>
              <a:spcBef>
                <a:spcPct val="0"/>
              </a:spcBef>
              <a:spcAft>
                <a:spcPts val="1200"/>
              </a:spcAft>
              <a:buClrTx/>
              <a:buSzTx/>
              <a:buFont typeface="Arial" pitchFamily="34" charset="0"/>
              <a:buChar char="•"/>
              <a:tabLst/>
              <a:defRPr/>
            </a:pPr>
            <a:r>
              <a:rPr lang="en-US" b="1" dirty="0">
                <a:solidFill>
                  <a:schemeClr val="accent1"/>
                </a:solidFill>
                <a:latin typeface="+mn-lt"/>
              </a:rPr>
              <a:t>Topics</a:t>
            </a:r>
            <a:r>
              <a:rPr kumimoji="0" lang="en-US" sz="2400" b="1" i="0" u="none" strike="noStrike" kern="1200" cap="none" spc="0" normalizeH="0" baseline="0" noProof="0" dirty="0">
                <a:ln>
                  <a:noFill/>
                </a:ln>
                <a:solidFill>
                  <a:schemeClr val="accent1"/>
                </a:solidFill>
                <a:effectLst/>
                <a:uLnTx/>
                <a:uFillTx/>
                <a:latin typeface="+mn-lt"/>
                <a:ea typeface="+mn-ea"/>
                <a:cs typeface="+mn-cs"/>
              </a:rPr>
              <a:t>:</a:t>
            </a:r>
            <a:endParaRPr lang="en-US" b="1" dirty="0">
              <a:solidFill>
                <a:schemeClr val="accent1"/>
              </a:solidFill>
              <a:latin typeface="+mn-lt"/>
            </a:endParaRPr>
          </a:p>
          <a:p>
            <a:pPr marL="165100" fontAlgn="auto">
              <a:spcAft>
                <a:spcPts val="0"/>
              </a:spcAft>
              <a:tabLst>
                <a:tab pos="2290763" algn="l"/>
                <a:tab pos="4113213" algn="l"/>
              </a:tabLst>
              <a:defRPr/>
            </a:pPr>
            <a:r>
              <a:rPr lang="en-US" sz="1800" b="1" dirty="0">
                <a:solidFill>
                  <a:schemeClr val="tx2"/>
                </a:solidFill>
                <a:latin typeface="+mn-lt"/>
              </a:rPr>
              <a:t>Data Centers</a:t>
            </a:r>
            <a:br>
              <a:rPr lang="en-US" sz="1800" b="1" dirty="0">
                <a:solidFill>
                  <a:schemeClr val="tx2"/>
                </a:solidFill>
                <a:latin typeface="+mn-lt"/>
              </a:rPr>
            </a:br>
            <a:r>
              <a:rPr lang="en-US" sz="1800" b="1" dirty="0">
                <a:solidFill>
                  <a:schemeClr val="tx2"/>
                </a:solidFill>
                <a:latin typeface="+mn-lt"/>
              </a:rPr>
              <a:t>Clusters</a:t>
            </a:r>
            <a:br>
              <a:rPr lang="en-US" sz="1800" b="1" dirty="0">
                <a:solidFill>
                  <a:schemeClr val="tx2"/>
                </a:solidFill>
                <a:latin typeface="+mn-lt"/>
              </a:rPr>
            </a:br>
            <a:r>
              <a:rPr lang="en-US" sz="1800" b="1" dirty="0">
                <a:solidFill>
                  <a:schemeClr val="tx2"/>
                </a:solidFill>
                <a:latin typeface="+mn-lt"/>
              </a:rPr>
              <a:t>Foreground/Background</a:t>
            </a:r>
          </a:p>
          <a:p>
            <a:pPr marL="165100" fontAlgn="auto">
              <a:spcAft>
                <a:spcPts val="0"/>
              </a:spcAft>
              <a:tabLst>
                <a:tab pos="2290763" algn="l"/>
                <a:tab pos="4113213" algn="l"/>
              </a:tabLst>
              <a:defRPr/>
            </a:pPr>
            <a:r>
              <a:rPr lang="en-US" sz="1800" b="1" dirty="0">
                <a:solidFill>
                  <a:schemeClr val="tx2"/>
                </a:solidFill>
                <a:latin typeface="+mn-lt"/>
              </a:rPr>
              <a:t>Remote Job Submission</a:t>
            </a:r>
          </a:p>
          <a:p>
            <a:pPr marL="165100" fontAlgn="auto">
              <a:spcAft>
                <a:spcPts val="0"/>
              </a:spcAft>
              <a:tabLst>
                <a:tab pos="2290763" algn="l"/>
                <a:tab pos="4113213" algn="l"/>
              </a:tabLst>
              <a:defRPr/>
            </a:pPr>
            <a:r>
              <a:rPr lang="en-US" sz="1800" b="1" dirty="0">
                <a:solidFill>
                  <a:schemeClr val="tx2"/>
                </a:solidFill>
                <a:latin typeface="+mn-lt"/>
              </a:rPr>
              <a:t>Job Management</a:t>
            </a:r>
          </a:p>
          <a:p>
            <a:pPr marL="165100" fontAlgn="auto">
              <a:spcAft>
                <a:spcPts val="0"/>
              </a:spcAft>
              <a:tabLst>
                <a:tab pos="2290763" algn="l"/>
                <a:tab pos="4113213" algn="l"/>
              </a:tabLst>
              <a:defRPr/>
            </a:pPr>
            <a:r>
              <a:rPr lang="en-US" sz="1800" b="1" dirty="0">
                <a:solidFill>
                  <a:schemeClr val="tx2"/>
                </a:solidFill>
                <a:latin typeface="+mn-lt"/>
              </a:rPr>
              <a:t>I/O and Remote Filesystems</a:t>
            </a:r>
          </a:p>
          <a:p>
            <a:pPr marL="176213" indent="-176213" fontAlgn="auto">
              <a:spcBef>
                <a:spcPts val="1200"/>
              </a:spcBef>
              <a:spcAft>
                <a:spcPts val="1200"/>
              </a:spcAft>
              <a:buFont typeface="Arial" pitchFamily="34" charset="0"/>
              <a:buChar char="•"/>
              <a:defRPr/>
            </a:pPr>
            <a:r>
              <a:rPr lang="en-US" b="1" dirty="0">
                <a:solidFill>
                  <a:schemeClr val="accent1"/>
                </a:solidFill>
                <a:latin typeface="+mn-lt"/>
              </a:rPr>
              <a:t>Resources:</a:t>
            </a:r>
          </a:p>
          <a:p>
            <a:pPr marL="165100" fontAlgn="auto">
              <a:spcBef>
                <a:spcPts val="0"/>
              </a:spcBef>
              <a:spcAft>
                <a:spcPts val="0"/>
              </a:spcAft>
              <a:tabLst>
                <a:tab pos="4113213" algn="l"/>
              </a:tabLst>
              <a:defRPr/>
            </a:pPr>
            <a:r>
              <a:rPr lang="en-US" sz="1800" b="1" dirty="0">
                <a:solidFill>
                  <a:schemeClr val="accent2"/>
                </a:solidFill>
                <a:latin typeface="+mn-lt"/>
              </a:rPr>
              <a:t>Temple: </a:t>
            </a:r>
            <a:r>
              <a:rPr lang="en-US" sz="1800" b="1" dirty="0">
                <a:solidFill>
                  <a:schemeClr val="accent2"/>
                </a:solidFill>
                <a:latin typeface="+mn-lt"/>
                <a:hlinkClick r:id="rId2"/>
              </a:rPr>
              <a:t>The Neuronix Cluster</a:t>
            </a:r>
            <a:endParaRPr lang="en-US" sz="1800" b="1" dirty="0">
              <a:solidFill>
                <a:srgbClr val="004000"/>
              </a:solidFill>
              <a:latin typeface="+mn-lt"/>
            </a:endParaRPr>
          </a:p>
          <a:p>
            <a:pPr marL="165100" fontAlgn="auto">
              <a:spcBef>
                <a:spcPts val="0"/>
              </a:spcBef>
              <a:spcAft>
                <a:spcPts val="0"/>
              </a:spcAft>
              <a:tabLst>
                <a:tab pos="4113213" algn="l"/>
              </a:tabLst>
              <a:defRPr/>
            </a:pPr>
            <a:r>
              <a:rPr lang="en-US" sz="1800" b="1" dirty="0">
                <a:solidFill>
                  <a:schemeClr val="accent2"/>
                </a:solidFill>
                <a:latin typeface="+mn-lt"/>
              </a:rPr>
              <a:t>Wiki: </a:t>
            </a:r>
            <a:r>
              <a:rPr lang="en-US" sz="1800" b="1" dirty="0">
                <a:solidFill>
                  <a:schemeClr val="accent2"/>
                </a:solidFill>
                <a:latin typeface="+mn-lt"/>
                <a:hlinkClick r:id="rId3"/>
              </a:rPr>
              <a:t>Amazon AWS</a:t>
            </a:r>
            <a:endParaRPr lang="en-US" sz="1800" b="1" dirty="0">
              <a:solidFill>
                <a:schemeClr val="accent2"/>
              </a:solidFill>
              <a:latin typeface="+mn-lt"/>
            </a:endParaRPr>
          </a:p>
          <a:p>
            <a:pPr marL="165100" fontAlgn="auto">
              <a:spcBef>
                <a:spcPts val="0"/>
              </a:spcBef>
              <a:spcAft>
                <a:spcPts val="0"/>
              </a:spcAft>
              <a:tabLst>
                <a:tab pos="4113213" algn="l"/>
              </a:tabLst>
              <a:defRPr/>
            </a:pPr>
            <a:r>
              <a:rPr lang="en-US" sz="1800" b="1" dirty="0">
                <a:solidFill>
                  <a:schemeClr val="accent2"/>
                </a:solidFill>
                <a:latin typeface="+mn-lt"/>
              </a:rPr>
              <a:t>Wiki: </a:t>
            </a:r>
            <a:r>
              <a:rPr lang="en-US" sz="1800" b="1" dirty="0">
                <a:solidFill>
                  <a:schemeClr val="accent2"/>
                </a:solidFill>
                <a:latin typeface="+mn-lt"/>
                <a:hlinkClick r:id="rId4"/>
              </a:rPr>
              <a:t>Slurm Workload Manager</a:t>
            </a:r>
            <a:endParaRPr lang="en-US" sz="1800" b="1" dirty="0">
              <a:solidFill>
                <a:schemeClr val="accent2"/>
              </a:solidFill>
              <a:latin typeface="+mn-lt"/>
            </a:endParaRPr>
          </a:p>
          <a:p>
            <a:pPr marL="165100" fontAlgn="auto">
              <a:spcAft>
                <a:spcPts val="0"/>
              </a:spcAft>
              <a:tabLst>
                <a:tab pos="2290763" algn="l"/>
                <a:tab pos="4113213" algn="l"/>
              </a:tabLst>
              <a:defRPr/>
            </a:pPr>
            <a:r>
              <a:rPr lang="en-US" sz="1800" b="1" dirty="0">
                <a:solidFill>
                  <a:schemeClr val="tx2"/>
                </a:solidFill>
                <a:latin typeface="+mn-lt"/>
              </a:rPr>
              <a:t>Wiki: </a:t>
            </a:r>
            <a:r>
              <a:rPr lang="en-US" sz="1800" b="1" dirty="0">
                <a:solidFill>
                  <a:schemeClr val="tx2"/>
                </a:solidFill>
                <a:latin typeface="+mn-lt"/>
                <a:hlinkClick r:id="rId5"/>
              </a:rPr>
              <a:t>Network File System</a:t>
            </a:r>
            <a:endParaRPr lang="en-US" sz="1800" b="1" dirty="0">
              <a:solidFill>
                <a:schemeClr val="tx2"/>
              </a:solidFill>
              <a:latin typeface="+mn-lt"/>
            </a:endParaRPr>
          </a:p>
        </p:txBody>
      </p:sp>
      <p:sp>
        <p:nvSpPr>
          <p:cNvPr id="10" name="Text Box 29"/>
          <p:cNvSpPr txBox="1">
            <a:spLocks noChangeArrowheads="1"/>
          </p:cNvSpPr>
          <p:nvPr/>
        </p:nvSpPr>
        <p:spPr bwMode="auto">
          <a:xfrm>
            <a:off x="409575" y="552450"/>
            <a:ext cx="8467725" cy="830997"/>
          </a:xfrm>
          <a:prstGeom prst="rect">
            <a:avLst/>
          </a:prstGeom>
          <a:noFill/>
          <a:ln w="9525">
            <a:noFill/>
            <a:miter lim="800000"/>
            <a:headEnd/>
            <a:tailEnd/>
          </a:ln>
        </p:spPr>
        <p:txBody>
          <a:bodyPr>
            <a:spAutoFit/>
          </a:bodyPr>
          <a:lstStyle/>
          <a:p>
            <a:pPr algn="ctr">
              <a:spcBef>
                <a:spcPct val="50000"/>
              </a:spcBef>
            </a:pPr>
            <a:r>
              <a:rPr lang="en-US" b="1" dirty="0">
                <a:solidFill>
                  <a:schemeClr val="accent1"/>
                </a:solidFill>
              </a:rPr>
              <a:t>Lecture 07: How Do I Run </a:t>
            </a:r>
            <a:br>
              <a:rPr lang="en-US" b="1" dirty="0">
                <a:solidFill>
                  <a:schemeClr val="accent1"/>
                </a:solidFill>
              </a:rPr>
            </a:br>
            <a:r>
              <a:rPr lang="en-US" b="1" dirty="0">
                <a:solidFill>
                  <a:schemeClr val="accent1"/>
                </a:solidFill>
              </a:rPr>
              <a:t>Large-Scale Computer Simulations?</a:t>
            </a:r>
            <a:endParaRPr lang="en-US" b="1" dirty="0">
              <a:solidFill>
                <a:schemeClr val="accent2"/>
              </a:solidFill>
            </a:endParaRPr>
          </a:p>
        </p:txBody>
      </p:sp>
      <p:pic>
        <p:nvPicPr>
          <p:cNvPr id="1026" name="Picture 2" descr="An overview of the Neuronix cluster.">
            <a:hlinkClick r:id="rId2"/>
            <a:extLst>
              <a:ext uri="{FF2B5EF4-FFF2-40B4-BE49-F238E27FC236}">
                <a16:creationId xmlns:a16="http://schemas.microsoft.com/office/drawing/2014/main" id="{2499A472-ABAC-B532-81E1-6A9DE7D27D4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00937" y="4000901"/>
            <a:ext cx="3635141" cy="2044767"/>
          </a:xfrm>
          <a:prstGeom prst="rect">
            <a:avLst/>
          </a:prstGeom>
          <a:ln w="19050">
            <a:solidFill>
              <a:srgbClr val="C00000"/>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28" name="Picture 4" descr="A typical data center (Google) that consists of aisles and aisles of rack-mounted computers.">
            <a:hlinkClick r:id="rId7"/>
            <a:extLst>
              <a:ext uri="{FF2B5EF4-FFF2-40B4-BE49-F238E27FC236}">
                <a16:creationId xmlns:a16="http://schemas.microsoft.com/office/drawing/2014/main" id="{979D9959-5D61-3524-3D47-AD790EC1966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0936" y="1568918"/>
            <a:ext cx="3647975" cy="2431983"/>
          </a:xfrm>
          <a:prstGeom prst="rect">
            <a:avLst/>
          </a:prstGeom>
          <a:ln w="19050">
            <a:solidFill>
              <a:srgbClr val="C00000"/>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8AF696A-0988-F641-91E4-E4ECC1EE7694}"/>
              </a:ext>
            </a:extLst>
          </p:cNvPr>
          <p:cNvSpPr txBox="1">
            <a:spLocks noChangeArrowheads="1"/>
          </p:cNvSpPr>
          <p:nvPr/>
        </p:nvSpPr>
        <p:spPr bwMode="auto">
          <a:xfrm>
            <a:off x="228600" y="57150"/>
            <a:ext cx="8685211" cy="369332"/>
          </a:xfrm>
          <a:prstGeom prst="rect">
            <a:avLst/>
          </a:prstGeom>
          <a:noFill/>
          <a:ln w="9525">
            <a:noFill/>
            <a:miter lim="800000"/>
            <a:headEnd/>
            <a:tailEnd/>
          </a:ln>
        </p:spPr>
        <p:txBody>
          <a:bodyPr wrap="square" lIns="0" tIns="0" rIns="0" bIns="0">
            <a:spAutoFit/>
          </a:bodyPr>
          <a:lstStyle/>
          <a:p>
            <a:pPr>
              <a:spcBef>
                <a:spcPct val="50000"/>
              </a:spcBef>
            </a:pPr>
            <a:r>
              <a:rPr lang="en-US" b="1" dirty="0">
                <a:solidFill>
                  <a:schemeClr val="accent2"/>
                </a:solidFill>
              </a:rPr>
              <a:t>Summary</a:t>
            </a:r>
          </a:p>
        </p:txBody>
      </p:sp>
      <p:sp>
        <p:nvSpPr>
          <p:cNvPr id="3" name="Rectangle 3">
            <a:extLst>
              <a:ext uri="{FF2B5EF4-FFF2-40B4-BE49-F238E27FC236}">
                <a16:creationId xmlns:a16="http://schemas.microsoft.com/office/drawing/2014/main" id="{474805C2-7122-3046-9764-1DF58A357B3C}"/>
              </a:ext>
            </a:extLst>
          </p:cNvPr>
          <p:cNvSpPr txBox="1">
            <a:spLocks noChangeArrowheads="1"/>
          </p:cNvSpPr>
          <p:nvPr/>
        </p:nvSpPr>
        <p:spPr bwMode="auto">
          <a:xfrm>
            <a:off x="236539" y="707571"/>
            <a:ext cx="8677272" cy="5736772"/>
          </a:xfrm>
          <a:prstGeom prst="rect">
            <a:avLst/>
          </a:prstGeom>
          <a:noFill/>
          <a:ln>
            <a:miter lim="800000"/>
            <a:headEnd/>
            <a:tailEnd/>
          </a:ln>
        </p:spPr>
        <p:txBody>
          <a:bodyPr vert="horz" wrap="square" lIns="0" tIns="0" rIns="0" bIns="0" numCol="1" anchor="t" anchorCtr="0" compatLnSpc="1">
            <a:prstTxWarp prst="textNoShape">
              <a:avLst/>
            </a:prstTxWarp>
          </a:bodyPr>
          <a:lstStyle/>
          <a:p>
            <a:pPr marL="173038" indent="-163513" fontAlgn="auto">
              <a:spcAft>
                <a:spcPts val="1200"/>
              </a:spcAft>
              <a:buFont typeface="Arial" panose="020B0604020202020204" pitchFamily="34" charset="0"/>
              <a:buChar char="•"/>
              <a:tabLst>
                <a:tab pos="2290763" algn="l"/>
                <a:tab pos="4113213" algn="l"/>
              </a:tabLst>
              <a:defRPr/>
            </a:pPr>
            <a:r>
              <a:rPr lang="en-US" sz="1800" b="1" dirty="0">
                <a:solidFill>
                  <a:schemeClr val="accent1"/>
                </a:solidFill>
                <a:latin typeface="+mn-lt"/>
              </a:rPr>
              <a:t>Virtualization: </a:t>
            </a:r>
            <a:r>
              <a:rPr lang="en-US" sz="1800" b="1" dirty="0">
                <a:solidFill>
                  <a:schemeClr val="bg1"/>
                </a:solidFill>
                <a:latin typeface="+mn-lt"/>
              </a:rPr>
              <a:t>most computing environments now use virtualized environments, which simply means any CPU in the cloud is capable of running any environment you configure. This makes it easy to expand and maintain hardware.</a:t>
            </a:r>
          </a:p>
          <a:p>
            <a:pPr marL="173038" indent="-163513" fontAlgn="auto">
              <a:spcAft>
                <a:spcPts val="1200"/>
              </a:spcAft>
              <a:buFont typeface="Arial" panose="020B0604020202020204" pitchFamily="34" charset="0"/>
              <a:buChar char="•"/>
              <a:tabLst>
                <a:tab pos="2290763" algn="l"/>
                <a:tab pos="4113213" algn="l"/>
              </a:tabLst>
              <a:defRPr/>
            </a:pPr>
            <a:r>
              <a:rPr lang="en-US" sz="1800" b="1" dirty="0">
                <a:solidFill>
                  <a:schemeClr val="accent1"/>
                </a:solidFill>
                <a:latin typeface="+mn-lt"/>
              </a:rPr>
              <a:t>Cloud Computing: </a:t>
            </a:r>
            <a:r>
              <a:rPr lang="en-US" sz="1800" b="1" dirty="0">
                <a:solidFill>
                  <a:schemeClr val="bg1"/>
                </a:solidFill>
                <a:latin typeface="+mn-lt"/>
              </a:rPr>
              <a:t>ece-000 is physically part of the Amazon cloud.</a:t>
            </a:r>
          </a:p>
          <a:p>
            <a:pPr marL="173038" indent="-163513" fontAlgn="auto">
              <a:spcAft>
                <a:spcPts val="1200"/>
              </a:spcAft>
              <a:buFont typeface="Arial" panose="020B0604020202020204" pitchFamily="34" charset="0"/>
              <a:buChar char="•"/>
              <a:tabLst>
                <a:tab pos="2290763" algn="l"/>
                <a:tab pos="4113213" algn="l"/>
              </a:tabLst>
              <a:defRPr/>
            </a:pPr>
            <a:r>
              <a:rPr lang="en-US" sz="1800" b="1" dirty="0">
                <a:solidFill>
                  <a:schemeClr val="accent1"/>
                </a:solidFill>
                <a:latin typeface="+mn-lt"/>
              </a:rPr>
              <a:t>Small Clusters: </a:t>
            </a:r>
            <a:r>
              <a:rPr lang="en-US" sz="1800" b="1" dirty="0">
                <a:solidFill>
                  <a:schemeClr val="bg1"/>
                </a:solidFill>
                <a:latin typeface="+mn-lt"/>
              </a:rPr>
              <a:t>these are still useful when there are unique computing needs such as big data or specialized hardware (GPUs).</a:t>
            </a:r>
          </a:p>
          <a:p>
            <a:pPr marL="173038" indent="-163513" fontAlgn="auto">
              <a:spcAft>
                <a:spcPts val="1200"/>
              </a:spcAft>
              <a:buFont typeface="Arial" panose="020B0604020202020204" pitchFamily="34" charset="0"/>
              <a:buChar char="•"/>
              <a:tabLst>
                <a:tab pos="2290763" algn="l"/>
                <a:tab pos="4113213" algn="l"/>
              </a:tabLst>
              <a:defRPr/>
            </a:pPr>
            <a:r>
              <a:rPr lang="en-US" sz="1800" b="1" dirty="0">
                <a:solidFill>
                  <a:schemeClr val="accent1"/>
                </a:solidFill>
                <a:latin typeface="+mn-lt"/>
              </a:rPr>
              <a:t>Portability: </a:t>
            </a:r>
            <a:r>
              <a:rPr lang="en-US" sz="1800" b="1" dirty="0">
                <a:solidFill>
                  <a:schemeClr val="bg1"/>
                </a:solidFill>
                <a:latin typeface="+mn-lt"/>
              </a:rPr>
              <a:t>most good software these days runs transparently on CPUs and GPUs (but often produces different results).</a:t>
            </a:r>
          </a:p>
          <a:p>
            <a:pPr marL="173038" indent="-163513" fontAlgn="auto">
              <a:spcAft>
                <a:spcPts val="1200"/>
              </a:spcAft>
              <a:buFont typeface="Arial" panose="020B0604020202020204" pitchFamily="34" charset="0"/>
              <a:buChar char="•"/>
              <a:tabLst>
                <a:tab pos="2290763" algn="l"/>
                <a:tab pos="4113213" algn="l"/>
              </a:tabLst>
              <a:defRPr/>
            </a:pPr>
            <a:r>
              <a:rPr lang="en-US" sz="1800" b="1" dirty="0">
                <a:solidFill>
                  <a:schemeClr val="accent1"/>
                </a:solidFill>
                <a:latin typeface="+mn-lt"/>
              </a:rPr>
              <a:t>Job Management: </a:t>
            </a:r>
            <a:r>
              <a:rPr lang="en-US" sz="1800" b="1" dirty="0">
                <a:solidFill>
                  <a:schemeClr val="bg1"/>
                </a:solidFill>
                <a:latin typeface="+mn-lt"/>
              </a:rPr>
              <a:t>since state of the art simulations can often use tens of thousands of processors, job management and load balancing software becomes crucial.</a:t>
            </a:r>
          </a:p>
          <a:p>
            <a:pPr marL="173038" indent="-163513" fontAlgn="auto">
              <a:spcAft>
                <a:spcPts val="1200"/>
              </a:spcAft>
              <a:buFont typeface="Arial" panose="020B0604020202020204" pitchFamily="34" charset="0"/>
              <a:buChar char="•"/>
              <a:tabLst>
                <a:tab pos="2290763" algn="l"/>
                <a:tab pos="4113213" algn="l"/>
              </a:tabLst>
              <a:defRPr/>
            </a:pPr>
            <a:r>
              <a:rPr lang="en-US" sz="1800" b="1" dirty="0">
                <a:solidFill>
                  <a:schemeClr val="accent1"/>
                </a:solidFill>
                <a:latin typeface="+mn-lt"/>
              </a:rPr>
              <a:t>I/O and Memory: </a:t>
            </a:r>
            <a:r>
              <a:rPr lang="en-US" sz="1800" b="1" dirty="0">
                <a:solidFill>
                  <a:schemeClr val="bg1"/>
                </a:solidFill>
                <a:latin typeface="+mn-lt"/>
              </a:rPr>
              <a:t>when data is stored on remote filesystems, I/O can become a huge bottleneck. Since GPUs have limited memory, writing software that efficiently moves data to/from a GPU to/from a remote filesystem becomes a huge programming (and algorithm) challenge.</a:t>
            </a:r>
          </a:p>
        </p:txBody>
      </p:sp>
    </p:spTree>
    <p:extLst>
      <p:ext uri="{BB962C8B-B14F-4D97-AF65-F5344CB8AC3E}">
        <p14:creationId xmlns:p14="http://schemas.microsoft.com/office/powerpoint/2010/main" val="2059873011"/>
      </p:ext>
    </p:extLst>
  </p:cSld>
  <p:clrMapOvr>
    <a:masterClrMapping/>
  </p:clrMapOvr>
</p:sld>
</file>

<file path=ppt/theme/theme1.xml><?xml version="1.0" encoding="utf-8"?>
<a:theme xmlns:a="http://schemas.openxmlformats.org/drawingml/2006/main" name="lecture_title">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a:miter lim="800000"/>
          <a:headEnd/>
          <a:tailEnd/>
        </a:ln>
      </a:spPr>
      <a:bodyPr vert="horz" wrap="none" lIns="0" tIns="0" rIns="0" bIns="0" numCol="1" anchor="t" anchorCtr="0" compatLnSpc="1">
        <a:prstTxWarp prst="textNoShape">
          <a:avLst/>
        </a:prstTxWarp>
      </a:bodyPr>
      <a:lstStyle>
        <a:defPPr marL="176213" indent="-176213" algn="l" fontAlgn="auto">
          <a:spcBef>
            <a:spcPts val="1200"/>
          </a:spcBef>
          <a:spcAft>
            <a:spcPts val="1200"/>
          </a:spcAft>
          <a:buFont typeface="Arial" pitchFamily="34" charset="0"/>
          <a:buChar char="•"/>
          <a:defRPr b="1" dirty="0" smtClean="0">
            <a:solidFill>
              <a:schemeClr val="accent1"/>
            </a:solidFill>
            <a:latin typeface="+mn-lt"/>
          </a:defRPr>
        </a:defPPr>
      </a:lstStyle>
    </a:txDef>
  </a:objectDefaults>
  <a:extraClrSchemeLst/>
</a:theme>
</file>

<file path=ppt/theme/theme2.xml><?xml version="1.0" encoding="utf-8"?>
<a:theme xmlns:a="http://schemas.openxmlformats.org/drawingml/2006/main" name="isip_default">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7306</TotalTime>
  <Words>230</Words>
  <Application>Microsoft Macintosh PowerPoint</Application>
  <PresentationFormat>Letter Paper (8.5x11 in)</PresentationFormat>
  <Paragraphs>18</Paragraphs>
  <Slides>2</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vt:i4>
      </vt:variant>
    </vt:vector>
  </HeadingPairs>
  <TitlesOfParts>
    <vt:vector size="6" baseType="lpstr">
      <vt:lpstr>Arial</vt:lpstr>
      <vt:lpstr>Times New Roman</vt:lpstr>
      <vt:lpstr>lecture_title</vt:lpstr>
      <vt:lpstr>isip_default</vt:lpstr>
      <vt:lpstr>PowerPoint Presentation</vt:lpstr>
      <vt:lpstr>PowerPoint Presentation</vt:lpstr>
    </vt:vector>
  </TitlesOfParts>
  <Company>Gateway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Valued Gateway Client</dc:creator>
  <cp:lastModifiedBy>Joseph Picone</cp:lastModifiedBy>
  <cp:revision>382</cp:revision>
  <dcterms:created xsi:type="dcterms:W3CDTF">2002-09-12T17:13:32Z</dcterms:created>
  <dcterms:modified xsi:type="dcterms:W3CDTF">2026-01-30T14:11:32Z</dcterms:modified>
</cp:coreProperties>
</file>