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5"/>
  </p:notesMasterIdLst>
  <p:handoutMasterIdLst>
    <p:handoutMasterId r:id="rId6"/>
  </p:handoutMasterIdLst>
  <p:sldIdLst>
    <p:sldId id="311" r:id="rId3"/>
    <p:sldId id="312" r:id="rId4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170" autoAdjust="0"/>
  </p:normalViewPr>
  <p:slideViewPr>
    <p:cSldViewPr snapToGrid="0">
      <p:cViewPr varScale="1">
        <p:scale>
          <a:sx n="117" d="100"/>
          <a:sy n="117" d="100"/>
        </p:scale>
        <p:origin x="196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1/11/26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1/11/26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4428439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1111 – Engineering Computation 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1111: Lecture 01,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nkedin.com/learning/learning-linux-command-line-14447912/learning-linux-command-line?autoplay=true&amp;u=2206009" TargetMode="External"/><Relationship Id="rId2" Type="http://schemas.openxmlformats.org/officeDocument/2006/relationships/hyperlink" Target="http://www.isip.piconepress.com/courses/temple/ece_1111/syllabus/current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gnu.org/software/bash/manual/bash.html" TargetMode="External"/><Relationship Id="rId4" Type="http://schemas.openxmlformats.org/officeDocument/2006/relationships/hyperlink" Target="https://medium.com/sysf/bash-scripting-everything-you-need-to-know-about-bash-shell-programming-cd08595f2fba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1186180"/>
            <a:ext cx="8210949" cy="525437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b="1" dirty="0">
                <a:solidFill>
                  <a:schemeClr val="accent1"/>
                </a:solidFill>
                <a:latin typeface="+mn-lt"/>
              </a:rPr>
              <a:t>Topics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lang="en-US" b="1" dirty="0">
              <a:solidFill>
                <a:schemeClr val="accent1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Course Syllabus		The Bash Shell and Shells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Connecting via SSH	.bashrc and .bash_profile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Terminal Windows		 The Command Line (Basic)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The Login Environment	 The </a:t>
            </a:r>
            <a:r>
              <a:rPr lang="en-US" sz="1800" b="1" dirty="0" err="1">
                <a:solidFill>
                  <a:schemeClr val="tx2"/>
                </a:solidFill>
                <a:latin typeface="+mn-lt"/>
              </a:rPr>
              <a:t>printenv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 Command</a:t>
            </a:r>
          </a:p>
          <a:p>
            <a:pPr marL="176213" indent="-176213" fontAlgn="auto">
              <a:spcBef>
                <a:spcPts val="120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b="1" dirty="0">
                <a:solidFill>
                  <a:schemeClr val="accent1"/>
                </a:solidFill>
                <a:latin typeface="+mn-lt"/>
              </a:rPr>
              <a:t>Resources:</a:t>
            </a: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4113213" algn="l"/>
              </a:tabLst>
              <a:defRPr/>
            </a:pPr>
            <a:r>
              <a:rPr lang="en-US" sz="1800" b="1" dirty="0">
                <a:solidFill>
                  <a:schemeClr val="accent2"/>
                </a:solidFill>
                <a:latin typeface="+mn-lt"/>
              </a:rPr>
              <a:t>Temple: </a:t>
            </a:r>
            <a:r>
              <a:rPr lang="en-US" sz="1800" b="1" dirty="0">
                <a:solidFill>
                  <a:schemeClr val="accent2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Syllabus</a:t>
            </a:r>
            <a:endParaRPr lang="en-US" sz="1800" b="1" dirty="0">
              <a:solidFill>
                <a:srgbClr val="004000"/>
              </a:solidFill>
              <a:latin typeface="+mn-lt"/>
            </a:endParaRP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4113213" algn="l"/>
              </a:tabLst>
              <a:defRPr/>
            </a:pPr>
            <a:r>
              <a:rPr lang="en-US" sz="1800" b="1" dirty="0">
                <a:solidFill>
                  <a:schemeClr val="accent2"/>
                </a:solidFill>
                <a:latin typeface="+mn-lt"/>
              </a:rPr>
              <a:t>LinkedIn:  </a:t>
            </a:r>
            <a:r>
              <a:rPr lang="en-US" sz="1800" b="1" dirty="0">
                <a:solidFill>
                  <a:schemeClr val="accent2"/>
                </a:solidFill>
                <a:latin typeface="+mn-l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Learning The Linux Command Line</a:t>
            </a:r>
            <a:endParaRPr lang="en-US" sz="1800" b="1" dirty="0">
              <a:solidFill>
                <a:schemeClr val="accent2"/>
              </a:solidFill>
              <a:latin typeface="+mn-lt"/>
            </a:endParaRPr>
          </a:p>
          <a:p>
            <a:pPr marL="165100" fontAlgn="auto">
              <a:spcBef>
                <a:spcPts val="0"/>
              </a:spcBef>
              <a:spcAft>
                <a:spcPts val="0"/>
              </a:spcAft>
              <a:tabLst>
                <a:tab pos="4113213" algn="l"/>
              </a:tabLst>
              <a:defRPr/>
            </a:pPr>
            <a:r>
              <a:rPr lang="en-US" sz="1800" b="1" dirty="0">
                <a:solidFill>
                  <a:schemeClr val="accent2"/>
                </a:solidFill>
                <a:latin typeface="+mn-lt"/>
              </a:rPr>
              <a:t>Medium: </a:t>
            </a:r>
            <a:r>
              <a:rPr lang="en-US" sz="1800" b="1" dirty="0">
                <a:solidFill>
                  <a:schemeClr val="accent2"/>
                </a:solidFill>
                <a:latin typeface="+mn-lt"/>
                <a:hlinkClick r:id="rId4"/>
              </a:rPr>
              <a:t>Bash Scripting</a:t>
            </a:r>
            <a:endParaRPr lang="en-US" sz="1800" b="1" dirty="0">
              <a:solidFill>
                <a:schemeClr val="accent2"/>
              </a:solidFill>
              <a:latin typeface="+mn-lt"/>
            </a:endParaRPr>
          </a:p>
          <a:p>
            <a:pPr marL="165100" fontAlgn="auto">
              <a:spcBef>
                <a:spcPts val="0"/>
              </a:spcBef>
              <a:spcAft>
                <a:spcPts val="1200"/>
              </a:spcAft>
              <a:tabLst>
                <a:tab pos="4113213" algn="l"/>
              </a:tabLst>
              <a:defRPr/>
            </a:pPr>
            <a:r>
              <a:rPr lang="en-US" sz="1800" b="1" dirty="0">
                <a:solidFill>
                  <a:schemeClr val="accent2"/>
                </a:solidFill>
                <a:latin typeface="+mn-lt"/>
              </a:rPr>
              <a:t>GNU: </a:t>
            </a:r>
            <a:r>
              <a:rPr lang="en-US" sz="1800" b="1" dirty="0">
                <a:solidFill>
                  <a:schemeClr val="accent2"/>
                </a:solidFill>
                <a:latin typeface="+mn-lt"/>
                <a:hlinkClick r:id="rId5"/>
              </a:rPr>
              <a:t>The Bash Reference Manual</a:t>
            </a:r>
            <a:endParaRPr lang="en-US" sz="1800" b="1" dirty="0">
              <a:solidFill>
                <a:schemeClr val="accent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409575" y="552450"/>
            <a:ext cx="84677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>
                <a:solidFill>
                  <a:schemeClr val="accent1"/>
                </a:solidFill>
              </a:rPr>
              <a:t>Lecture 01</a:t>
            </a:r>
            <a:r>
              <a:rPr lang="en-US" b="1">
                <a:solidFill>
                  <a:schemeClr val="accent1"/>
                </a:solidFill>
              </a:rPr>
              <a:t>: Linux – Virtualization</a:t>
            </a:r>
            <a:r>
              <a:rPr lang="en-US" b="1" dirty="0">
                <a:solidFill>
                  <a:schemeClr val="accent1"/>
                </a:solidFill>
              </a:rPr>
              <a:t>, </a:t>
            </a:r>
            <a:r>
              <a:rPr lang="en-US" b="1">
                <a:solidFill>
                  <a:schemeClr val="accent1"/>
                </a:solidFill>
              </a:rPr>
              <a:t>Command Line, Shells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>
            <a:extLst>
              <a:ext uri="{FF2B5EF4-FFF2-40B4-BE49-F238E27FC236}">
                <a16:creationId xmlns:a16="http://schemas.microsoft.com/office/drawing/2014/main" id="{68AF696A-0988-F641-91E4-E4ECC1EE76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7150"/>
            <a:ext cx="86852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Summary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74805C2-7122-3046-9764-1DF58A357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9" y="707571"/>
            <a:ext cx="8677272" cy="573677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Course Syllabus: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course web site, the structure of the course, the listserv, the listserv archive, the archive of exams and quizzes, online materials such as LinkedIn, textbooks, and </a:t>
            </a:r>
            <a:r>
              <a:rPr lang="en-US" sz="1800" b="1" dirty="0" err="1">
                <a:solidFill>
                  <a:schemeClr val="bg1"/>
                </a:solidFill>
                <a:latin typeface="+mn-lt"/>
              </a:rPr>
              <a:t>StackOverflow</a:t>
            </a:r>
            <a:endParaRPr lang="en-US" sz="1800" b="1" dirty="0">
              <a:solidFill>
                <a:schemeClr val="bg1"/>
              </a:solidFill>
              <a:latin typeface="+mn-lt"/>
            </a:endParaRP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Cloud Computing: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ece-000 is physically part of the Amazon cloud.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Operating Systems: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explained the difference between a Windows and Mac machine with respect to Unix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Terminal Windows: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demonstrated how to connect to ece-000 using a terminal window, </a:t>
            </a:r>
            <a:r>
              <a:rPr lang="en-US" sz="1800" b="1" dirty="0" err="1">
                <a:solidFill>
                  <a:schemeClr val="bg1"/>
                </a:solidFill>
                <a:latin typeface="+mn-lt"/>
              </a:rPr>
              <a:t>ssh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keys and the Remote Connection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Command Line: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introduced the notion of a command line interface, changing directories, the location of your account, the courses directory, tab expansion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Shells: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the shell (bash), the environment (</a:t>
            </a:r>
            <a:r>
              <a:rPr lang="en-US" sz="1800" b="1" dirty="0" err="1">
                <a:solidFill>
                  <a:schemeClr val="bg1"/>
                </a:solidFill>
                <a:latin typeface="+mn-lt"/>
              </a:rPr>
              <a:t>printenv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) and processes</a:t>
            </a:r>
          </a:p>
          <a:p>
            <a:pPr marL="173038" indent="-163513" fontAlgn="auto">
              <a:spcAft>
                <a:spcPts val="1200"/>
              </a:spcAft>
              <a:buFont typeface="Arial" panose="020B0604020202020204" pitchFamily="34" charset="0"/>
              <a:buChar char="•"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Login Environment: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introduced the .</a:t>
            </a:r>
            <a:r>
              <a:rPr lang="en-US" sz="1800" b="1" dirty="0" err="1">
                <a:solidFill>
                  <a:schemeClr val="bg1"/>
                </a:solidFill>
                <a:latin typeface="+mn-lt"/>
              </a:rPr>
              <a:t>bash_profile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and the .</a:t>
            </a:r>
            <a:r>
              <a:rPr lang="en-US" sz="1800" b="1" dirty="0" err="1">
                <a:solidFill>
                  <a:schemeClr val="bg1"/>
                </a:solidFill>
                <a:latin typeface="+mn-lt"/>
              </a:rPr>
              <a:t>bashrc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files</a:t>
            </a:r>
          </a:p>
        </p:txBody>
      </p:sp>
    </p:spTree>
    <p:extLst>
      <p:ext uri="{BB962C8B-B14F-4D97-AF65-F5344CB8AC3E}">
        <p14:creationId xmlns:p14="http://schemas.microsoft.com/office/powerpoint/2010/main" val="205987301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7154</TotalTime>
  <Words>215</Words>
  <Application>Microsoft Macintosh PowerPoint</Application>
  <PresentationFormat>Letter Paper (8.5x11 in)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Times New Roman</vt:lpstr>
      <vt:lpstr>lecture_title</vt:lpstr>
      <vt:lpstr>isip_default</vt:lpstr>
      <vt:lpstr>PowerPoint Presentation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378</cp:revision>
  <dcterms:created xsi:type="dcterms:W3CDTF">2002-09-12T17:13:32Z</dcterms:created>
  <dcterms:modified xsi:type="dcterms:W3CDTF">2026-01-12T04:49:26Z</dcterms:modified>
</cp:coreProperties>
</file>