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 id="2147483688" r:id="rId2"/>
  </p:sldMasterIdLst>
  <p:notesMasterIdLst>
    <p:notesMasterId r:id="rId5"/>
  </p:notesMasterIdLst>
  <p:handoutMasterIdLst>
    <p:handoutMasterId r:id="rId6"/>
  </p:handoutMasterIdLst>
  <p:sldIdLst>
    <p:sldId id="311" r:id="rId3"/>
    <p:sldId id="314" r:id="rId4"/>
  </p:sldIdLst>
  <p:sldSz cx="9144000" cy="6858000" type="letter"/>
  <p:notesSz cx="7302500" cy="95885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265">
          <p15:clr>
            <a:srgbClr val="A4A3A4"/>
          </p15:clr>
        </p15:guide>
        <p15:guide id="2" pos="5376">
          <p15:clr>
            <a:srgbClr val="A4A3A4"/>
          </p15:clr>
        </p15:guide>
      </p15:sldGuideLst>
    </p:ext>
    <p:ext uri="{2D200454-40CA-4A62-9FC3-DE9A4176ACB9}">
      <p15:notesGuideLst xmlns:p15="http://schemas.microsoft.com/office/powerpoint/2012/main">
        <p15:guide id="1" orient="horz" pos="3019">
          <p15:clr>
            <a:srgbClr val="A4A3A4"/>
          </p15:clr>
        </p15:guide>
        <p15:guide id="2" pos="23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2034"/>
    <a:srgbClr val="EFF755"/>
    <a:srgbClr val="CC6600"/>
    <a:srgbClr val="6666FF"/>
    <a:srgbClr val="008000"/>
    <a:srgbClr val="000080"/>
    <a:srgbClr val="004000"/>
    <a:srgbClr val="9966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35" autoAdjust="0"/>
    <p:restoredTop sz="95374" autoAdjust="0"/>
  </p:normalViewPr>
  <p:slideViewPr>
    <p:cSldViewPr snapToGrid="0">
      <p:cViewPr varScale="1">
        <p:scale>
          <a:sx n="117" d="100"/>
          <a:sy n="117" d="100"/>
        </p:scale>
        <p:origin x="2456" y="184"/>
      </p:cViewPr>
      <p:guideLst>
        <p:guide orient="horz" pos="2265"/>
        <p:guide pos="53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4" d="100"/>
          <a:sy n="74" d="100"/>
        </p:scale>
        <p:origin x="-1836" y="-96"/>
      </p:cViewPr>
      <p:guideLst>
        <p:guide orient="horz" pos="3019"/>
        <p:guide pos="23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7" name="Rectangle 3"/>
          <p:cNvSpPr>
            <a:spLocks noGrp="1" noChangeArrowheads="1"/>
          </p:cNvSpPr>
          <p:nvPr>
            <p:ph type="dt" sz="quarter"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77828" name="Rectangle 4"/>
          <p:cNvSpPr>
            <a:spLocks noGrp="1" noChangeArrowheads="1"/>
          </p:cNvSpPr>
          <p:nvPr>
            <p:ph type="ftr" sz="quarter" idx="2"/>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9" name="Rectangle 5"/>
          <p:cNvSpPr>
            <a:spLocks noGrp="1" noChangeArrowheads="1"/>
          </p:cNvSpPr>
          <p:nvPr>
            <p:ph type="sldNum" sz="quarter" idx="3"/>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66158826-EADE-4792-AB13-43381F09BFE3}" type="slidenum">
              <a:rPr lang="en-US"/>
              <a:pPr>
                <a:defRPr/>
              </a:pPr>
              <a:t>‹#›</a:t>
            </a:fld>
            <a:endParaRPr lang="en-US"/>
          </a:p>
        </p:txBody>
      </p:sp>
    </p:spTree>
    <p:extLst>
      <p:ext uri="{BB962C8B-B14F-4D97-AF65-F5344CB8AC3E}">
        <p14:creationId xmlns:p14="http://schemas.microsoft.com/office/powerpoint/2010/main" val="1609254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3" name="Rectangle 3"/>
          <p:cNvSpPr>
            <a:spLocks noGrp="1" noChangeArrowheads="1"/>
          </p:cNvSpPr>
          <p:nvPr>
            <p:ph type="dt"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254125" y="719138"/>
            <a:ext cx="4794250" cy="3595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74725" y="4554538"/>
            <a:ext cx="5353050" cy="43148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7" name="Rectangle 7"/>
          <p:cNvSpPr>
            <a:spLocks noGrp="1" noChangeArrowheads="1"/>
          </p:cNvSpPr>
          <p:nvPr>
            <p:ph type="sldNum" sz="quarter" idx="5"/>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ECC53042-5A96-4DBC-B738-B843823BA6D7}" type="slidenum">
              <a:rPr lang="en-US"/>
              <a:pPr>
                <a:defRPr/>
              </a:pPr>
              <a:t>‹#›</a:t>
            </a:fld>
            <a:endParaRPr lang="en-US"/>
          </a:p>
        </p:txBody>
      </p:sp>
    </p:spTree>
    <p:extLst>
      <p:ext uri="{BB962C8B-B14F-4D97-AF65-F5344CB8AC3E}">
        <p14:creationId xmlns:p14="http://schemas.microsoft.com/office/powerpoint/2010/main" val="34407555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62025" rtl="0" eaLnBrk="1" fontAlgn="base" latinLnBrk="0" hangingPunct="1">
              <a:lnSpc>
                <a:spcPct val="100000"/>
              </a:lnSpc>
              <a:spcBef>
                <a:spcPct val="0"/>
              </a:spcBef>
              <a:spcAft>
                <a:spcPct val="0"/>
              </a:spcAft>
              <a:buClrTx/>
              <a:buSzTx/>
              <a:buFontTx/>
              <a:buNone/>
              <a:tabLst/>
              <a:defRPr/>
            </a:pPr>
            <a:fld id="{ECC53042-5A96-4DBC-B738-B843823BA6D7}"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62025"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545886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5114815"/>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DF734984-DA9D-46F7-86D2-46DD45087FB0}" type="datetimeFigureOut">
              <a:rPr lang="en-US" smtClean="0"/>
              <a:pPr/>
              <a:t>4/22/25</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05E26D1-1274-47BB-A1DA-3B76A596BD10}" type="slidenum">
              <a:rPr lang="en-US" smtClean="0"/>
              <a:pPr/>
              <a:t>‹#›</a:t>
            </a:fld>
            <a:endParaRPr lang="en-US"/>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F734984-DA9D-46F7-86D2-46DD45087FB0}" type="datetimeFigureOut">
              <a:rPr lang="en-US" smtClean="0"/>
              <a:pPr/>
              <a:t>4/22/25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05E26D1-1274-47BB-A1DA-3B76A596BD1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4" name="Rectangle 5"/>
          <p:cNvSpPr>
            <a:spLocks noChangeArrowheads="1"/>
          </p:cNvSpPr>
          <p:nvPr userDrawn="1"/>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6" name="Text Box 8">
            <a:extLst>
              <a:ext uri="{FF2B5EF4-FFF2-40B4-BE49-F238E27FC236}">
                <a16:creationId xmlns:a16="http://schemas.microsoft.com/office/drawing/2014/main" id="{B2CC5B5C-916C-694C-B59D-8A656956019D}"/>
              </a:ext>
            </a:extLst>
          </p:cNvPr>
          <p:cNvSpPr txBox="1">
            <a:spLocks noChangeArrowheads="1"/>
          </p:cNvSpPr>
          <p:nvPr userDrawn="1"/>
        </p:nvSpPr>
        <p:spPr bwMode="auto">
          <a:xfrm>
            <a:off x="519530" y="176822"/>
            <a:ext cx="4496607" cy="276999"/>
          </a:xfrm>
          <a:prstGeom prst="rect">
            <a:avLst/>
          </a:prstGeom>
          <a:solidFill>
            <a:srgbClr val="FFFFFF"/>
          </a:solidFill>
          <a:ln w="9525">
            <a:noFill/>
            <a:miter lim="800000"/>
            <a:headEnd/>
            <a:tailEnd/>
          </a:ln>
        </p:spPr>
        <p:txBody>
          <a:bodyPr wrap="square" tIns="0" bIns="0" anchor="ctr" anchorCtr="1">
            <a:spAutoFit/>
          </a:bodyPr>
          <a:lstStyle/>
          <a:p>
            <a:pPr>
              <a:spcBef>
                <a:spcPts val="0"/>
              </a:spcBef>
            </a:pPr>
            <a:r>
              <a:rPr lang="en-US" sz="1800" b="1" dirty="0">
                <a:solidFill>
                  <a:srgbClr val="333399"/>
                </a:solidFill>
              </a:rPr>
              <a:t>ECE 1111 – Engineering Computation I</a:t>
            </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p>
        </p:txBody>
      </p:sp>
      <p:pic>
        <p:nvPicPr>
          <p:cNvPr id="1027" name="Picture 37" descr="isip_logo_plain"/>
          <p:cNvPicPr>
            <a:picLocks noChangeAspect="1" noChangeArrowheads="1"/>
          </p:cNvPicPr>
          <p:nvPr/>
        </p:nvPicPr>
        <p:blipFill>
          <a:blip r:embed="rId14"/>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1111: Lecture 40, 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701" r:id="rId11"/>
    <p:sldLayoutId id="2147483699" r:id="rId12"/>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s://www.geeksforgeeks.org/introduction-to-rust-programming-language/" TargetMode="External"/><Relationship Id="rId7" Type="http://schemas.openxmlformats.org/officeDocument/2006/relationships/image" Target="../media/image2.jpeg"/><Relationship Id="rId2" Type="http://schemas.openxmlformats.org/officeDocument/2006/relationships/hyperlink" Target="https://doc.rust-lang.org/book/" TargetMode="External"/><Relationship Id="rId1" Type="http://schemas.openxmlformats.org/officeDocument/2006/relationships/slideLayout" Target="../slideLayouts/slideLayout2.xml"/><Relationship Id="rId6" Type="http://schemas.openxmlformats.org/officeDocument/2006/relationships/hyperlink" Target="https://www.slideshare.net/slideshow/introduction-to-rust-presentationpptx/266746152" TargetMode="External"/><Relationship Id="rId5" Type="http://schemas.openxmlformats.org/officeDocument/2006/relationships/hyperlink" Target="https://en.wikipedia.org/wiki/Rust_(programming_language)" TargetMode="External"/><Relationship Id="rId4" Type="http://schemas.openxmlformats.org/officeDocument/2006/relationships/hyperlink" Target="https://doc.rust-lang.org/rust-by-example/" TargetMode="External"/><Relationship Id="rId9"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4750353" y="1378560"/>
            <a:ext cx="4026757" cy="4874750"/>
          </a:xfrm>
          <a:prstGeom prst="rect">
            <a:avLst/>
          </a:prstGeom>
          <a:noFill/>
          <a:ln>
            <a:miter lim="800000"/>
            <a:headEnd/>
            <a:tailEnd/>
          </a:ln>
        </p:spPr>
        <p:txBody>
          <a:bodyPr vert="horz" wrap="none" lIns="0" tIns="0" rIns="0" bIns="0" numCol="1" anchor="t" anchorCtr="0" compatLnSpc="1">
            <a:prstTxWarp prst="textNoShape">
              <a:avLst/>
            </a:prstTxWarp>
          </a:bodyPr>
          <a:lstStyle/>
          <a:p>
            <a:pPr marL="176213" marR="0" lvl="0" indent="-176213" defTabSz="914400" rtl="0" eaLnBrk="1" fontAlgn="auto" latinLnBrk="0" hangingPunct="1">
              <a:lnSpc>
                <a:spcPct val="100000"/>
              </a:lnSpc>
              <a:spcBef>
                <a:spcPct val="0"/>
              </a:spcBef>
              <a:spcAft>
                <a:spcPts val="1200"/>
              </a:spcAft>
              <a:buClrTx/>
              <a:buSzTx/>
              <a:buFont typeface="Arial" pitchFamily="34" charset="0"/>
              <a:buChar char="•"/>
              <a:tabLst>
                <a:tab pos="4513263" algn="l"/>
              </a:tabLst>
              <a:defRPr/>
            </a:pPr>
            <a:r>
              <a:rPr lang="en-US" b="1" dirty="0">
                <a:solidFill>
                  <a:schemeClr val="accent1"/>
                </a:solidFill>
                <a:latin typeface="+mn-lt"/>
              </a:rPr>
              <a:t>Topics</a:t>
            </a:r>
            <a:r>
              <a:rPr kumimoji="0" lang="en-US" sz="2400" b="1" i="0" u="none" strike="noStrike" kern="1200" cap="none" spc="0" normalizeH="0" baseline="0" noProof="0" dirty="0">
                <a:ln>
                  <a:noFill/>
                </a:ln>
                <a:solidFill>
                  <a:schemeClr val="accent1"/>
                </a:solidFill>
                <a:effectLst/>
                <a:uLnTx/>
                <a:uFillTx/>
                <a:latin typeface="+mn-lt"/>
                <a:ea typeface="+mn-ea"/>
                <a:cs typeface="+mn-cs"/>
              </a:rPr>
              <a:t>:</a:t>
            </a:r>
            <a:endParaRPr lang="en-US" b="1" dirty="0">
              <a:solidFill>
                <a:schemeClr val="accent1"/>
              </a:solidFill>
              <a:latin typeface="+mn-lt"/>
            </a:endParaRPr>
          </a:p>
          <a:p>
            <a:pPr marL="165100" fontAlgn="auto">
              <a:spcAft>
                <a:spcPts val="0"/>
              </a:spcAft>
              <a:tabLst>
                <a:tab pos="2290763" algn="l"/>
                <a:tab pos="4113213" algn="l"/>
              </a:tabLst>
              <a:defRPr/>
            </a:pPr>
            <a:r>
              <a:rPr lang="en-US" sz="1800" b="1" dirty="0">
                <a:solidFill>
                  <a:schemeClr val="tx2"/>
                </a:solidFill>
                <a:latin typeface="+mn-lt"/>
              </a:rPr>
              <a:t>Hello World</a:t>
            </a:r>
          </a:p>
          <a:p>
            <a:pPr marL="165100" fontAlgn="auto">
              <a:spcAft>
                <a:spcPts val="0"/>
              </a:spcAft>
              <a:tabLst>
                <a:tab pos="2290763" algn="l"/>
                <a:tab pos="4113213" algn="l"/>
              </a:tabLst>
              <a:defRPr/>
            </a:pPr>
            <a:r>
              <a:rPr lang="en-US" sz="1800" b="1" dirty="0">
                <a:solidFill>
                  <a:schemeClr val="tx2"/>
                </a:solidFill>
                <a:latin typeface="+mn-lt"/>
              </a:rPr>
              <a:t>Syntax</a:t>
            </a:r>
          </a:p>
          <a:p>
            <a:pPr marL="165100" fontAlgn="auto">
              <a:spcAft>
                <a:spcPts val="1200"/>
              </a:spcAft>
              <a:tabLst>
                <a:tab pos="2290763" algn="l"/>
                <a:tab pos="4113213" algn="l"/>
              </a:tabLst>
              <a:defRPr/>
            </a:pPr>
            <a:r>
              <a:rPr lang="en-US" sz="1800" b="1" dirty="0">
                <a:solidFill>
                  <a:schemeClr val="tx2"/>
                </a:solidFill>
                <a:latin typeface="+mn-lt"/>
              </a:rPr>
              <a:t>Simple Examples</a:t>
            </a:r>
          </a:p>
          <a:p>
            <a:pPr marL="176213" indent="-176213" fontAlgn="auto">
              <a:spcAft>
                <a:spcPts val="1200"/>
              </a:spcAft>
              <a:buFont typeface="Arial" pitchFamily="34" charset="0"/>
              <a:buChar char="•"/>
              <a:tabLst>
                <a:tab pos="4513263" algn="l"/>
              </a:tabLst>
              <a:defRPr/>
            </a:pPr>
            <a:r>
              <a:rPr lang="en-US" b="1" dirty="0">
                <a:solidFill>
                  <a:schemeClr val="accent1"/>
                </a:solidFill>
                <a:latin typeface="+mn-lt"/>
              </a:rPr>
              <a:t>Resources:</a:t>
            </a:r>
          </a:p>
          <a:p>
            <a:pPr marL="165100" fontAlgn="auto">
              <a:spcAft>
                <a:spcPts val="0"/>
              </a:spcAft>
              <a:tabLst>
                <a:tab pos="2290763" algn="l"/>
                <a:tab pos="4113213" algn="l"/>
              </a:tabLst>
              <a:defRPr/>
            </a:pPr>
            <a:r>
              <a:rPr lang="en-US" sz="1800" b="1" dirty="0">
                <a:solidFill>
                  <a:schemeClr val="tx2"/>
                </a:solidFill>
                <a:latin typeface="+mn-lt"/>
                <a:hlinkClick r:id="rId2"/>
              </a:rPr>
              <a:t>The Rust Programming Language</a:t>
            </a:r>
            <a:endParaRPr lang="en-US" sz="1800" b="1" dirty="0">
              <a:solidFill>
                <a:schemeClr val="tx2"/>
              </a:solidFill>
              <a:latin typeface="+mn-lt"/>
            </a:endParaRPr>
          </a:p>
          <a:p>
            <a:pPr marL="165100" fontAlgn="auto">
              <a:spcAft>
                <a:spcPts val="0"/>
              </a:spcAft>
              <a:tabLst>
                <a:tab pos="2290763" algn="l"/>
                <a:tab pos="4113213" algn="l"/>
              </a:tabLst>
              <a:defRPr/>
            </a:pPr>
            <a:r>
              <a:rPr lang="en-US" sz="1800" b="1" dirty="0">
                <a:solidFill>
                  <a:schemeClr val="tx2"/>
                </a:solidFill>
                <a:latin typeface="+mn-lt"/>
                <a:hlinkClick r:id="rId3"/>
              </a:rPr>
              <a:t>Introduction to Rust</a:t>
            </a:r>
            <a:endParaRPr lang="en-US" sz="1800" b="1" dirty="0">
              <a:solidFill>
                <a:schemeClr val="tx2"/>
              </a:solidFill>
              <a:latin typeface="+mn-lt"/>
            </a:endParaRPr>
          </a:p>
          <a:p>
            <a:pPr marL="165100" fontAlgn="auto">
              <a:spcAft>
                <a:spcPts val="0"/>
              </a:spcAft>
              <a:tabLst>
                <a:tab pos="2290763" algn="l"/>
                <a:tab pos="4113213" algn="l"/>
              </a:tabLst>
              <a:defRPr/>
            </a:pPr>
            <a:r>
              <a:rPr lang="en-US" sz="1800" b="1" dirty="0">
                <a:solidFill>
                  <a:schemeClr val="tx2"/>
                </a:solidFill>
                <a:latin typeface="+mn-lt"/>
                <a:hlinkClick r:id="rId4"/>
              </a:rPr>
              <a:t>Rust by Example</a:t>
            </a:r>
            <a:endParaRPr lang="en-US" sz="1800" b="1" dirty="0">
              <a:solidFill>
                <a:schemeClr val="tx2"/>
              </a:solidFill>
              <a:latin typeface="+mn-lt"/>
            </a:endParaRPr>
          </a:p>
          <a:p>
            <a:pPr marL="165100" fontAlgn="auto">
              <a:spcAft>
                <a:spcPts val="0"/>
              </a:spcAft>
              <a:tabLst>
                <a:tab pos="2290763" algn="l"/>
                <a:tab pos="4113213" algn="l"/>
              </a:tabLst>
              <a:defRPr/>
            </a:pPr>
            <a:r>
              <a:rPr lang="en-US" sz="1800" b="1" dirty="0">
                <a:solidFill>
                  <a:schemeClr val="tx2"/>
                </a:solidFill>
                <a:latin typeface="+mn-lt"/>
                <a:hlinkClick r:id="rId5"/>
              </a:rPr>
              <a:t>Rust (Wiki)</a:t>
            </a:r>
            <a:endParaRPr lang="en-US" sz="1800" b="1" dirty="0">
              <a:solidFill>
                <a:schemeClr val="tx2"/>
              </a:solidFill>
              <a:latin typeface="+mn-lt"/>
            </a:endParaRPr>
          </a:p>
          <a:p>
            <a:pPr marL="165100" fontAlgn="auto">
              <a:spcAft>
                <a:spcPts val="0"/>
              </a:spcAft>
              <a:tabLst>
                <a:tab pos="2290763" algn="l"/>
                <a:tab pos="4113213" algn="l"/>
              </a:tabLst>
              <a:defRPr/>
            </a:pPr>
            <a:r>
              <a:rPr lang="en-US" sz="1800" b="1" dirty="0">
                <a:solidFill>
                  <a:schemeClr val="tx2"/>
                </a:solidFill>
                <a:latin typeface="+mn-lt"/>
                <a:hlinkClick r:id="rId6"/>
              </a:rPr>
              <a:t>Rust Overview (SlideShare)</a:t>
            </a:r>
            <a:endParaRPr lang="en-US" sz="1800" b="1" dirty="0">
              <a:solidFill>
                <a:schemeClr val="tx2"/>
              </a:solidFill>
              <a:latin typeface="+mn-lt"/>
            </a:endParaRPr>
          </a:p>
        </p:txBody>
      </p:sp>
      <p:sp>
        <p:nvSpPr>
          <p:cNvPr id="10" name="Text Box 29"/>
          <p:cNvSpPr txBox="1">
            <a:spLocks noChangeArrowheads="1"/>
          </p:cNvSpPr>
          <p:nvPr/>
        </p:nvSpPr>
        <p:spPr bwMode="auto">
          <a:xfrm>
            <a:off x="409575" y="552450"/>
            <a:ext cx="8467725" cy="461665"/>
          </a:xfrm>
          <a:prstGeom prst="rect">
            <a:avLst/>
          </a:prstGeom>
          <a:noFill/>
          <a:ln w="9525">
            <a:noFill/>
            <a:miter lim="800000"/>
            <a:headEnd/>
            <a:tailEnd/>
          </a:ln>
        </p:spPr>
        <p:txBody>
          <a:bodyPr>
            <a:spAutoFit/>
          </a:bodyPr>
          <a:lstStyle/>
          <a:p>
            <a:pPr algn="ctr">
              <a:spcBef>
                <a:spcPct val="50000"/>
              </a:spcBef>
            </a:pPr>
            <a:r>
              <a:rPr lang="en-US" b="1" dirty="0">
                <a:solidFill>
                  <a:schemeClr val="accent1"/>
                </a:solidFill>
              </a:rPr>
              <a:t>LECTURE 40: Emerging Languages – Rust</a:t>
            </a:r>
            <a:endParaRPr lang="en-US" b="1" dirty="0">
              <a:solidFill>
                <a:schemeClr val="accent2"/>
              </a:solidFill>
            </a:endParaRPr>
          </a:p>
        </p:txBody>
      </p:sp>
      <p:pic>
        <p:nvPicPr>
          <p:cNvPr id="1026" name="Picture 2" descr="The Rust Programming Language [Book]">
            <a:hlinkClick r:id="rId2"/>
            <a:extLst>
              <a:ext uri="{FF2B5EF4-FFF2-40B4-BE49-F238E27FC236}">
                <a16:creationId xmlns:a16="http://schemas.microsoft.com/office/drawing/2014/main" id="{4DE06851-D785-97BC-28CF-11FE6EF6E91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9218" y="1161294"/>
            <a:ext cx="1842137" cy="243439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8" name="Picture 4" descr="Rust for Beginners – Get Started with the Most Loved Programming Language">
            <a:extLst>
              <a:ext uri="{FF2B5EF4-FFF2-40B4-BE49-F238E27FC236}">
                <a16:creationId xmlns:a16="http://schemas.microsoft.com/office/drawing/2014/main" id="{4B0BEB19-DF2F-EAD4-026B-059F7D0F20D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08787" y="3151120"/>
            <a:ext cx="2763213" cy="148666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30" name="Picture 6" descr="The Rust programming language | alvinalexander.com">
            <a:extLst>
              <a:ext uri="{FF2B5EF4-FFF2-40B4-BE49-F238E27FC236}">
                <a16:creationId xmlns:a16="http://schemas.microsoft.com/office/drawing/2014/main" id="{679594A0-82DA-A155-3009-0422E7E2BCD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4641" y="4305781"/>
            <a:ext cx="2628163" cy="210353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a:extLst>
              <a:ext uri="{FF2B5EF4-FFF2-40B4-BE49-F238E27FC236}">
                <a16:creationId xmlns:a16="http://schemas.microsoft.com/office/drawing/2014/main" id="{68AF696A-0988-F641-91E4-E4ECC1EE7694}"/>
              </a:ext>
            </a:extLst>
          </p:cNvPr>
          <p:cNvSpPr txBox="1">
            <a:spLocks noChangeArrowheads="1"/>
          </p:cNvSpPr>
          <p:nvPr/>
        </p:nvSpPr>
        <p:spPr bwMode="auto">
          <a:xfrm>
            <a:off x="228600" y="57150"/>
            <a:ext cx="8685211" cy="369332"/>
          </a:xfrm>
          <a:prstGeom prst="rect">
            <a:avLst/>
          </a:prstGeom>
          <a:noFill/>
          <a:ln w="9525">
            <a:noFill/>
            <a:miter lim="800000"/>
            <a:headEnd/>
            <a:tailEnd/>
          </a:ln>
        </p:spPr>
        <p:txBody>
          <a:bodyPr wrap="square" lIns="0" tIns="0" rIns="0" bIns="0">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2400" b="1" i="0" u="none" strike="noStrike" kern="1200" cap="none" spc="0" normalizeH="0" baseline="0" noProof="0" dirty="0">
                <a:ln>
                  <a:noFill/>
                </a:ln>
                <a:solidFill>
                  <a:srgbClr val="892034"/>
                </a:solidFill>
                <a:effectLst/>
                <a:uLnTx/>
                <a:uFillTx/>
                <a:latin typeface="Arial" charset="0"/>
                <a:ea typeface="+mn-ea"/>
                <a:cs typeface="+mn-cs"/>
              </a:rPr>
              <a:t>Summary</a:t>
            </a:r>
          </a:p>
        </p:txBody>
      </p:sp>
      <p:sp>
        <p:nvSpPr>
          <p:cNvPr id="3" name="Rectangle 3">
            <a:extLst>
              <a:ext uri="{FF2B5EF4-FFF2-40B4-BE49-F238E27FC236}">
                <a16:creationId xmlns:a16="http://schemas.microsoft.com/office/drawing/2014/main" id="{474805C2-7122-3046-9764-1DF58A357B3C}"/>
              </a:ext>
            </a:extLst>
          </p:cNvPr>
          <p:cNvSpPr txBox="1">
            <a:spLocks noChangeArrowheads="1"/>
          </p:cNvSpPr>
          <p:nvPr/>
        </p:nvSpPr>
        <p:spPr bwMode="auto">
          <a:xfrm>
            <a:off x="229394" y="629330"/>
            <a:ext cx="8685211" cy="6315999"/>
          </a:xfrm>
          <a:prstGeom prst="rect">
            <a:avLst/>
          </a:prstGeom>
          <a:noFill/>
          <a:ln>
            <a:miter lim="800000"/>
            <a:headEnd/>
            <a:tailEnd/>
          </a:ln>
        </p:spPr>
        <p:txBody>
          <a:bodyPr vert="horz" wrap="square" lIns="0" tIns="0" rIns="0" bIns="0" numCol="1" anchor="t" anchorCtr="0" compatLnSpc="1">
            <a:prstTxWarp prst="textNoShape">
              <a:avLst/>
            </a:prstTxWarp>
          </a:bodyPr>
          <a:lstStyle/>
          <a:p>
            <a:pPr marL="173038" marR="0" lvl="0" indent="-163513" algn="l" defTabSz="914400" rtl="0" eaLnBrk="1" fontAlgn="auto" latinLnBrk="0" hangingPunct="1">
              <a:lnSpc>
                <a:spcPct val="100000"/>
              </a:lnSpc>
              <a:spcBef>
                <a:spcPts val="0"/>
              </a:spcBef>
              <a:spcAft>
                <a:spcPts val="1200"/>
              </a:spcAft>
              <a:buClrTx/>
              <a:buSzTx/>
              <a:buFont typeface="Arial" panose="020B0604020202020204" pitchFamily="34" charset="0"/>
              <a:buChar char="•"/>
              <a:tabLst>
                <a:tab pos="2290763" algn="l"/>
                <a:tab pos="4113213" algn="l"/>
              </a:tabLst>
              <a:defRPr/>
            </a:pPr>
            <a:r>
              <a:rPr kumimoji="0" lang="en-US" sz="1800" b="1" i="0" u="none" strike="noStrike" kern="1200" cap="none" spc="0" normalizeH="0" baseline="0" noProof="0" dirty="0">
                <a:ln>
                  <a:noFill/>
                </a:ln>
                <a:solidFill>
                  <a:srgbClr val="333399"/>
                </a:solidFill>
                <a:effectLst/>
                <a:uLnTx/>
                <a:uFillTx/>
                <a:latin typeface="Arial"/>
                <a:ea typeface="+mn-ea"/>
                <a:cs typeface="+mn-cs"/>
              </a:rPr>
              <a:t>Why Rust? </a:t>
            </a:r>
            <a:r>
              <a:rPr lang="en-US" sz="1800" b="1" dirty="0">
                <a:solidFill>
                  <a:srgbClr val="000000"/>
                </a:solidFill>
                <a:latin typeface="Arial"/>
              </a:rPr>
              <a:t>Rust is a modern, systems programming language that prioritizes memory safety, performance, and concurrency.</a:t>
            </a:r>
          </a:p>
          <a:p>
            <a:pPr marL="173038" marR="0" lvl="0" indent="-163513" algn="l" defTabSz="914400" rtl="0" eaLnBrk="1" fontAlgn="auto" latinLnBrk="0" hangingPunct="1">
              <a:lnSpc>
                <a:spcPct val="100000"/>
              </a:lnSpc>
              <a:spcBef>
                <a:spcPts val="0"/>
              </a:spcBef>
              <a:spcAft>
                <a:spcPts val="1200"/>
              </a:spcAft>
              <a:buClrTx/>
              <a:buSzTx/>
              <a:buFont typeface="Arial" panose="020B0604020202020204" pitchFamily="34" charset="0"/>
              <a:buChar char="•"/>
              <a:tabLst>
                <a:tab pos="2290763" algn="l"/>
                <a:tab pos="4113213" algn="l"/>
              </a:tabLst>
              <a:defRPr/>
            </a:pPr>
            <a:r>
              <a:rPr lang="en-US" sz="1800" b="1" dirty="0">
                <a:solidFill>
                  <a:srgbClr val="333399"/>
                </a:solidFill>
                <a:latin typeface="Arial"/>
              </a:rPr>
              <a:t>What programming model does Rust follow? </a:t>
            </a:r>
            <a:r>
              <a:rPr lang="en-US" sz="1800" b="1" dirty="0">
                <a:solidFill>
                  <a:srgbClr val="000000"/>
                </a:solidFill>
                <a:latin typeface="Arial"/>
              </a:rPr>
              <a:t>Rust does not enforce a programming paradigm, but was influenced by ideas from functional programming, including immutability, higher-order functions, algebraic data types, and pattern matching.</a:t>
            </a:r>
          </a:p>
          <a:p>
            <a:pPr marL="173038" marR="0" lvl="0" indent="-163513" algn="l" defTabSz="914400" rtl="0" eaLnBrk="1" fontAlgn="auto" latinLnBrk="0" hangingPunct="1">
              <a:lnSpc>
                <a:spcPct val="100000"/>
              </a:lnSpc>
              <a:spcBef>
                <a:spcPts val="0"/>
              </a:spcBef>
              <a:spcAft>
                <a:spcPts val="1200"/>
              </a:spcAft>
              <a:buClrTx/>
              <a:buSzTx/>
              <a:buFont typeface="Arial" panose="020B0604020202020204" pitchFamily="34" charset="0"/>
              <a:buChar char="•"/>
              <a:tabLst>
                <a:tab pos="2290763" algn="l"/>
                <a:tab pos="4113213" algn="l"/>
              </a:tabLst>
              <a:defRPr/>
            </a:pPr>
            <a:r>
              <a:rPr kumimoji="0" lang="en-US" sz="1800" b="1" i="0" u="none" strike="noStrike" kern="1200" cap="none" spc="0" normalizeH="0" baseline="0" noProof="0" dirty="0">
                <a:ln>
                  <a:noFill/>
                </a:ln>
                <a:solidFill>
                  <a:srgbClr val="333399"/>
                </a:solidFill>
                <a:effectLst/>
                <a:uLnTx/>
                <a:uFillTx/>
                <a:latin typeface="Arial"/>
                <a:ea typeface="+mn-ea"/>
                <a:cs typeface="+mn-cs"/>
              </a:rPr>
              <a:t>When was Rust created? </a:t>
            </a:r>
            <a:r>
              <a:rPr lang="en-US" sz="1800" b="1" dirty="0">
                <a:solidFill>
                  <a:srgbClr val="000000"/>
                </a:solidFill>
                <a:latin typeface="Arial"/>
              </a:rPr>
              <a:t>Software developer Graydon Hoare created Rust as a personal project while working at Mozilla Research in 2006. Mozilla officially sponsored the project in 2009. </a:t>
            </a:r>
          </a:p>
          <a:p>
            <a:pPr marL="173038" marR="0" lvl="0" indent="-163513" algn="l" defTabSz="914400" rtl="0" eaLnBrk="1" fontAlgn="auto" latinLnBrk="0" hangingPunct="1">
              <a:lnSpc>
                <a:spcPct val="100000"/>
              </a:lnSpc>
              <a:spcBef>
                <a:spcPts val="0"/>
              </a:spcBef>
              <a:spcAft>
                <a:spcPts val="1200"/>
              </a:spcAft>
              <a:buClrTx/>
              <a:buSzTx/>
              <a:buFont typeface="Arial" panose="020B0604020202020204" pitchFamily="34" charset="0"/>
              <a:buChar char="•"/>
              <a:tabLst>
                <a:tab pos="2290763" algn="l"/>
                <a:tab pos="4113213" algn="l"/>
              </a:tabLst>
              <a:defRPr/>
            </a:pPr>
            <a:r>
              <a:rPr lang="en-US" sz="1800" b="1" dirty="0">
                <a:solidFill>
                  <a:srgbClr val="333399"/>
                </a:solidFill>
                <a:latin typeface="Arial"/>
              </a:rPr>
              <a:t>How widely has Rust been adopted? </a:t>
            </a:r>
            <a:r>
              <a:rPr lang="en-US" sz="1800" b="1" dirty="0">
                <a:solidFill>
                  <a:srgbClr val="000000"/>
                </a:solidFill>
                <a:latin typeface="Arial"/>
              </a:rPr>
              <a:t>In the years following the first stable release in May 2015, Rust was adopted by companies including Amazon, Discord, Dropbox, Google (Alphabet), Meta, and Microsoft. In December 2022, it became the first language other than C and assembly to be supported in the development of the Linux kernel.</a:t>
            </a:r>
            <a:endParaRPr kumimoji="0" lang="en-US" sz="1800" b="1" i="0" u="none" strike="noStrike" kern="1200" cap="none" spc="0" normalizeH="0" baseline="0" noProof="0" dirty="0">
              <a:ln>
                <a:noFill/>
              </a:ln>
              <a:solidFill>
                <a:srgbClr val="333399"/>
              </a:solidFill>
              <a:effectLst/>
              <a:uLnTx/>
              <a:uFillTx/>
              <a:latin typeface="Arial"/>
              <a:ea typeface="+mn-ea"/>
              <a:cs typeface="+mn-cs"/>
            </a:endParaRPr>
          </a:p>
          <a:p>
            <a:pPr marL="173038" marR="0" lvl="0" indent="-163513" algn="l" defTabSz="914400" rtl="0" eaLnBrk="1" fontAlgn="auto" latinLnBrk="0" hangingPunct="1">
              <a:lnSpc>
                <a:spcPct val="100000"/>
              </a:lnSpc>
              <a:spcBef>
                <a:spcPts val="0"/>
              </a:spcBef>
              <a:spcAft>
                <a:spcPts val="1200"/>
              </a:spcAft>
              <a:buClrTx/>
              <a:buSzTx/>
              <a:buFont typeface="Arial" panose="020B0604020202020204" pitchFamily="34" charset="0"/>
              <a:buChar char="•"/>
              <a:tabLst>
                <a:tab pos="2290763" algn="l"/>
                <a:tab pos="4113213" algn="l"/>
              </a:tabLst>
              <a:defRPr/>
            </a:pPr>
            <a:r>
              <a:rPr lang="en-US" sz="1800" b="1" dirty="0">
                <a:solidFill>
                  <a:srgbClr val="333399"/>
                </a:solidFill>
                <a:latin typeface="Arial"/>
              </a:rPr>
              <a:t>Is the Rust community growing? </a:t>
            </a:r>
            <a:r>
              <a:rPr lang="en-US" sz="1800" b="1" dirty="0">
                <a:solidFill>
                  <a:srgbClr val="000000"/>
                </a:solidFill>
                <a:latin typeface="Arial"/>
              </a:rPr>
              <a:t>Rust has been noted for its rapid adoption, and has been studied in programming language theory research.</a:t>
            </a:r>
          </a:p>
        </p:txBody>
      </p:sp>
    </p:spTree>
    <p:extLst>
      <p:ext uri="{BB962C8B-B14F-4D97-AF65-F5344CB8AC3E}">
        <p14:creationId xmlns:p14="http://schemas.microsoft.com/office/powerpoint/2010/main" val="117643160"/>
      </p:ext>
    </p:extLst>
  </p:cSld>
  <p:clrMapOvr>
    <a:masterClrMapping/>
  </p:clrMapOvr>
</p:sld>
</file>

<file path=ppt/theme/theme1.xml><?xml version="1.0" encoding="utf-8"?>
<a:theme xmlns:a="http://schemas.openxmlformats.org/drawingml/2006/main" name="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7480</TotalTime>
  <Words>217</Words>
  <Application>Microsoft Macintosh PowerPoint</Application>
  <PresentationFormat>Letter Paper (8.5x11 in)</PresentationFormat>
  <Paragraphs>18</Paragraphs>
  <Slides>2</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Times New Roman</vt:lpstr>
      <vt:lpstr>lecture_title</vt:lpstr>
      <vt:lpstr>isip_default</vt:lpstr>
      <vt:lpstr>PowerPoint Presentation</vt:lpstr>
      <vt:lpstr>PowerPoint Presentation</vt:lpstr>
    </vt:vector>
  </TitlesOfParts>
  <Company>Gateway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Gateway Client</dc:creator>
  <cp:lastModifiedBy>Joseph Picone</cp:lastModifiedBy>
  <cp:revision>409</cp:revision>
  <dcterms:created xsi:type="dcterms:W3CDTF">2002-09-12T17:13:32Z</dcterms:created>
  <dcterms:modified xsi:type="dcterms:W3CDTF">2025-04-23T03:27:29Z</dcterms:modified>
</cp:coreProperties>
</file>