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  <p:sldMasterId id="2147483702" r:id="rId3"/>
  </p:sldMasterIdLst>
  <p:notesMasterIdLst>
    <p:notesMasterId r:id="rId50"/>
  </p:notesMasterIdLst>
  <p:handoutMasterIdLst>
    <p:handoutMasterId r:id="rId51"/>
  </p:handoutMasterIdLst>
  <p:sldIdLst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13" autoAdjust="0"/>
    <p:restoredTop sz="96327" autoAdjust="0"/>
  </p:normalViewPr>
  <p:slideViewPr>
    <p:cSldViewPr snapToGrid="0">
      <p:cViewPr varScale="1">
        <p:scale>
          <a:sx n="124" d="100"/>
          <a:sy n="124" d="100"/>
        </p:scale>
        <p:origin x="2720" y="168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61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84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</a:t>
            </a:r>
            <a:r>
              <a:rPr lang="en-US" baseline="0" dirty="0"/>
              <a:t> implementations have an O(n) runtime</a:t>
            </a:r>
          </a:p>
          <a:p>
            <a:r>
              <a:rPr lang="en-US" baseline="0" dirty="0"/>
              <a:t>Tail Recursive will fail on factorial(999) because of </a:t>
            </a:r>
            <a:r>
              <a:rPr lang="en-US" baseline="0" dirty="0" err="1"/>
              <a:t>R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untimeError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Maximum recursion depth exceeded</a:t>
            </a:r>
          </a:p>
          <a:p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Optimized Tail recursive is essentially forced in Functional Languages like F#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236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Immutable</a:t>
            </a:r>
            <a:r>
              <a:rPr lang="en-US" baseline="0" dirty="0"/>
              <a:t> by default. </a:t>
            </a:r>
            <a:endParaRPr lang="en-US" dirty="0"/>
          </a:p>
          <a:p>
            <a:endParaRPr lang="en-US" dirty="0"/>
          </a:p>
          <a:p>
            <a:r>
              <a:rPr lang="en-US" dirty="0"/>
              <a:t>Recursion is easier when</a:t>
            </a:r>
            <a:r>
              <a:rPr lang="en-US" baseline="0" dirty="0"/>
              <a:t> you think about inputs and outputs. </a:t>
            </a:r>
          </a:p>
          <a:p>
            <a:r>
              <a:rPr lang="en-US" baseline="0" dirty="0"/>
              <a:t>Treating functions as the unit of work is easier without state. </a:t>
            </a:r>
          </a:p>
          <a:p>
            <a:endParaRPr lang="en-US" baseline="0" dirty="0"/>
          </a:p>
          <a:p>
            <a:r>
              <a:rPr lang="en-US" baseline="0" dirty="0"/>
              <a:t>These all work together.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397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&amp; Array can use</a:t>
            </a:r>
            <a:r>
              <a:rPr lang="en-US" baseline="0" dirty="0"/>
              <a:t> Seq.  Pipelining &amp; composition are similar. </a:t>
            </a:r>
          </a:p>
          <a:p>
            <a:endParaRPr lang="en-US" baseline="0" dirty="0"/>
          </a:p>
          <a:p>
            <a:r>
              <a:rPr lang="en-US" baseline="0" dirty="0"/>
              <a:t>Data in – data out transformations. </a:t>
            </a:r>
          </a:p>
          <a:p>
            <a:r>
              <a:rPr lang="en-US" baseline="0" dirty="0"/>
              <a:t>Think about inputs and outputs of functions </a:t>
            </a:r>
            <a:r>
              <a:rPr lang="en-US" baseline="0" dirty="0">
                <a:sym typeface="Wingdings"/>
              </a:rPr>
              <a:t> like our </a:t>
            </a:r>
            <a:r>
              <a:rPr lang="en-US" baseline="0" dirty="0" err="1">
                <a:sym typeface="Wingdings"/>
              </a:rPr>
              <a:t>microservices</a:t>
            </a:r>
            <a:r>
              <a:rPr lang="en-US" baseline="0" dirty="0">
                <a:sym typeface="Wingdings"/>
              </a:rPr>
              <a:t>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Higher-order functions. These all are examples. Think about passing functions around instead of objects. </a:t>
            </a: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(SHOW CODE) </a:t>
            </a:r>
          </a:p>
          <a:p>
            <a:endParaRPr lang="en-US" baseline="0" dirty="0">
              <a:sym typeface="Wingdings"/>
            </a:endParaRPr>
          </a:p>
          <a:p>
            <a:endParaRPr lang="en-US" baseline="0" dirty="0">
              <a:sym typeface="Wingdings"/>
            </a:endParaRPr>
          </a:p>
          <a:p>
            <a:r>
              <a:rPr lang="en-US" baseline="0" dirty="0">
                <a:sym typeface="Wingdings"/>
              </a:rPr>
              <a:t>Add &gt;&gt;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 == </a:t>
            </a:r>
            <a:r>
              <a:rPr lang="en-US" baseline="0" dirty="0" err="1">
                <a:sym typeface="Wingdings"/>
              </a:rPr>
              <a:t>mult</a:t>
            </a:r>
            <a:r>
              <a:rPr lang="en-US" baseline="0" dirty="0">
                <a:sym typeface="Wingdings"/>
              </a:rPr>
              <a:t>(add(x))  create new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641F30-EF98-954F-BC02-93015769DEB0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524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last functions</a:t>
            </a:r>
            <a:r>
              <a:rPr lang="en-US" baseline="0" dirty="0"/>
              <a:t> from (</a:t>
            </a:r>
            <a:r>
              <a:rPr lang="en-US" baseline="0" dirty="0" err="1"/>
              <a:t>int</a:t>
            </a:r>
            <a:r>
              <a:rPr lang="en-US" baseline="0" dirty="0"/>
              <a:t> -&gt; </a:t>
            </a:r>
            <a:r>
              <a:rPr lang="en-US" baseline="0" dirty="0" err="1"/>
              <a:t>int</a:t>
            </a:r>
            <a:r>
              <a:rPr lang="en-US" baseline="0" dirty="0"/>
              <a:t>) </a:t>
            </a:r>
          </a:p>
          <a:p>
            <a:endParaRPr lang="en-US" baseline="0" dirty="0"/>
          </a:p>
          <a:p>
            <a:r>
              <a:rPr lang="en-US" baseline="0" dirty="0"/>
              <a:t>value</a:t>
            </a:r>
          </a:p>
          <a:p>
            <a:r>
              <a:rPr lang="en-US" baseline="0" dirty="0"/>
              <a:t>|&gt;  </a:t>
            </a:r>
            <a:r>
              <a:rPr lang="en-US" baseline="0" dirty="0" err="1"/>
              <a:t>Int</a:t>
            </a:r>
            <a:r>
              <a:rPr lang="en-US" baseline="0" dirty="0"/>
              <a:t> -&gt; string </a:t>
            </a:r>
          </a:p>
          <a:p>
            <a:r>
              <a:rPr lang="en-US" baseline="0" dirty="0"/>
              <a:t>|&gt; String -&gt; bool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478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938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60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24DD5B-5CB9-4278-8304-53E47D6138F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41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F7779-E88B-4ED1-91F2-39C19F1AC89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8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F7779-E88B-4ED1-91F2-39C19F1AC89D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4554538"/>
            <a:ext cx="6550025" cy="431482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63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imperative</a:t>
            </a:r>
            <a:r>
              <a:rPr lang="en-US" baseline="0" dirty="0"/>
              <a:t> programming having side effects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38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028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934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map function takes as an input a functions, </a:t>
            </a:r>
          </a:p>
          <a:p>
            <a:r>
              <a:rPr lang="en-US" baseline="0" dirty="0"/>
              <a:t>The </a:t>
            </a:r>
            <a:r>
              <a:rPr lang="en-US" baseline="0" dirty="0" err="1"/>
              <a:t>Lamda</a:t>
            </a:r>
            <a:r>
              <a:rPr lang="en-US" baseline="0" dirty="0"/>
              <a:t> function is </a:t>
            </a:r>
            <a:r>
              <a:rPr lang="en-US" baseline="0" dirty="0" err="1"/>
              <a:t>inlined</a:t>
            </a:r>
            <a:r>
              <a:rPr lang="en-US" baseline="0" dirty="0"/>
              <a:t> called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0E8A20-7B47-48C2-8566-E78CF09248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24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092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415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032232-1EBE-784B-B28A-FD9490DDCB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3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57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python.org/" TargetMode="External"/><Relationship Id="rId3" Type="http://schemas.openxmlformats.org/officeDocument/2006/relationships/hyperlink" Target="https://docs.python.org/3/tutorial/datastructures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utorialspoint.com/functional_programming/index.htm" TargetMode="External"/><Relationship Id="rId5" Type="http://schemas.openxmlformats.org/officeDocument/2006/relationships/hyperlink" Target="http://www.bogotobogo.com/python/python_fncs_map_filter_reduce.php" TargetMode="External"/><Relationship Id="rId4" Type="http://schemas.openxmlformats.org/officeDocument/2006/relationships/hyperlink" Target="https://www.tutorialspoint.com/python_data_structure/index.htm" TargetMode="Externa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kivert.com/code/fsharp/fsharp-cheat-sheet.pdf" TargetMode="External"/><Relationship Id="rId2" Type="http://schemas.openxmlformats.org/officeDocument/2006/relationships/hyperlink" Target="http://dungpa.github.io/fsharp-cheatsheet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en.wikibooks.org/wiki/F_Sharp_Programming" TargetMode="External"/><Relationship Id="rId4" Type="http://schemas.openxmlformats.org/officeDocument/2006/relationships/hyperlink" Target="https://msdn.microsoft.com/en-us/library/dd233181.asp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fsprojects.github.io/FSharp.Configuration/" TargetMode="External"/><Relationship Id="rId3" Type="http://schemas.openxmlformats.org/officeDocument/2006/relationships/hyperlink" Target="http://lefthandedgoat.github.io/canopy/" TargetMode="External"/><Relationship Id="rId7" Type="http://schemas.openxmlformats.org/officeDocument/2006/relationships/hyperlink" Target="http://fsharp.github.io/FSharp.Data/" TargetMode="External"/><Relationship Id="rId2" Type="http://schemas.openxmlformats.org/officeDocument/2006/relationships/hyperlink" Target="https://github.com/fsharp/FsCheck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fsprojects.github.io/FSharp.Management/PowerShellProvider.html" TargetMode="External"/><Relationship Id="rId5" Type="http://schemas.openxmlformats.org/officeDocument/2006/relationships/hyperlink" Target="http://fsprojects.github.io/Paket/" TargetMode="External"/><Relationship Id="rId4" Type="http://schemas.openxmlformats.org/officeDocument/2006/relationships/hyperlink" Target="http://fsharp.github.io/FAKE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functionalprogramming.slack.com/messages/fsharp/" TargetMode="External"/><Relationship Id="rId2" Type="http://schemas.openxmlformats.org/officeDocument/2006/relationships/hyperlink" Target="http://fsharp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ryfsharp.org/" TargetMode="External"/><Relationship Id="rId5" Type="http://schemas.openxmlformats.org/officeDocument/2006/relationships/hyperlink" Target="https://sergeytihon.wordpress.com/category/f-weekly/" TargetMode="External"/><Relationship Id="rId4" Type="http://schemas.openxmlformats.org/officeDocument/2006/relationships/hyperlink" Target="http://fsharpforfunandprofit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637381"/>
            <a:ext cx="4026757" cy="39414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Lists, Stacks, Queues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Tuples and Sequences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Sets and Dictionaries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Looping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List Comprehension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Functional Programming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Python.org: </a:t>
            </a:r>
            <a:r>
              <a:rPr lang="en-US" sz="1800" b="1" dirty="0">
                <a:solidFill>
                  <a:schemeClr val="tx2"/>
                </a:solidFill>
                <a:hlinkClick r:id="rId3"/>
              </a:rPr>
              <a:t>Data Structures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hlinkClick r:id="rId4"/>
              </a:rPr>
              <a:t>Data Structures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BogotoBogo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5"/>
              </a:rPr>
              <a:t>Map, Reduce, Filter</a:t>
            </a:r>
            <a:br>
              <a:rPr lang="en-US" sz="1800" b="1" dirty="0">
                <a:solidFill>
                  <a:srgbClr val="004000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36: Python </a:t>
            </a:r>
            <a:r>
              <a:rPr lang="en-US" b="1">
                <a:solidFill>
                  <a:schemeClr val="accent1"/>
                </a:solidFill>
              </a:rPr>
              <a:t>– Data </a:t>
            </a:r>
            <a:r>
              <a:rPr lang="en-US" b="1" dirty="0">
                <a:solidFill>
                  <a:schemeClr val="accent1"/>
                </a:solidFill>
              </a:rPr>
              <a:t>Structures and 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Functional Programming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(x[i] % 2):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42337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12591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sum(x)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9221" y="1989831"/>
            <a:ext cx="4370072" cy="107721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import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functools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ans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functools.reduce(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7690" y="3236326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4699" y="3067049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 Python 3.5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9221" y="3605658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[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1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4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ans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reduce(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a, b: a + b, x)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4699" y="4190433"/>
            <a:ext cx="247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 Python 2.5</a:t>
            </a:r>
          </a:p>
        </p:txBody>
      </p:sp>
    </p:spTree>
    <p:extLst>
      <p:ext uri="{BB962C8B-B14F-4D97-AF65-F5344CB8AC3E}">
        <p14:creationId xmlns:p14="http://schemas.microsoft.com/office/powerpoint/2010/main" val="155499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013" y="2058967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factorial(n, r=1)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 &lt;= 1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factorial(n-1, n*r)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6588" y="2058966"/>
            <a:ext cx="4288904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factorial(n):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n==0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n * factorial(n-1)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6932" y="3382406"/>
            <a:ext cx="296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Optimized Tail Recursive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7341" y="3382406"/>
            <a:ext cx="2575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Tail Recursive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Tail Call Recursion</a:t>
            </a:r>
          </a:p>
        </p:txBody>
      </p:sp>
    </p:spTree>
    <p:extLst>
      <p:ext uri="{BB962C8B-B14F-4D97-AF65-F5344CB8AC3E}">
        <p14:creationId xmlns:p14="http://schemas.microsoft.com/office/powerpoint/2010/main" val="340842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Partial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a function </a:t>
            </a:r>
            <a:r>
              <a:rPr lang="en-US" dirty="0">
                <a:highlight>
                  <a:srgbClr val="DDDDDD"/>
                </a:highlight>
              </a:rPr>
              <a:t>f(a, b, c);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Maybe you want a function </a:t>
            </a:r>
            <a:r>
              <a:rPr lang="en-US" dirty="0">
                <a:highlight>
                  <a:srgbClr val="DDDDDD"/>
                </a:highlight>
              </a:rPr>
              <a:t>g(b, c) </a:t>
            </a:r>
            <a:r>
              <a:rPr lang="en-US" dirty="0"/>
              <a:t>that’s equivalent to </a:t>
            </a:r>
            <a:r>
              <a:rPr lang="en-US" dirty="0">
                <a:highlight>
                  <a:srgbClr val="DDDDDD"/>
                </a:highlight>
              </a:rPr>
              <a:t>f(1, b, c);</a:t>
            </a:r>
          </a:p>
          <a:p>
            <a:pPr marL="0" indent="0">
              <a:buNone/>
            </a:pPr>
            <a:r>
              <a:rPr lang="en-US" dirty="0"/>
              <a:t>This is called “partial function application”.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52160" y="2897723"/>
            <a:ext cx="6239679" cy="230832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import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functools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log(message, subsystem):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"""Write the contents of 'message' to the specified subsystem."""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print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'%s: %s'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% (subsystem, message))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...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server_log = functools.partial(log, subsystem=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'server'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server_log(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'Unable to open socket'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640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What’s Next?</a:t>
            </a:r>
          </a:p>
        </p:txBody>
      </p:sp>
    </p:spTree>
    <p:extLst>
      <p:ext uri="{BB962C8B-B14F-4D97-AF65-F5344CB8AC3E}">
        <p14:creationId xmlns:p14="http://schemas.microsoft.com/office/powerpoint/2010/main" val="48307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371600" y="4406900"/>
            <a:ext cx="7772400" cy="13620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Functional Basics with F#</a:t>
            </a:r>
          </a:p>
        </p:txBody>
      </p:sp>
    </p:spTree>
    <p:extLst>
      <p:ext uri="{BB962C8B-B14F-4D97-AF65-F5344CB8AC3E}">
        <p14:creationId xmlns:p14="http://schemas.microsoft.com/office/powerpoint/2010/main" val="2993298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F# Syntax Cheat Sheets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hlinkClick r:id="rId2"/>
              </a:rPr>
              <a:t>http://dungpa.github.io/fsharp-cheatsheet/</a:t>
            </a:r>
            <a:endParaRPr lang="en-US" dirty="0"/>
          </a:p>
          <a:p>
            <a:r>
              <a:rPr lang="en-US" dirty="0">
                <a:hlinkClick r:id="rId3"/>
              </a:rPr>
              <a:t>http://www.samskivert.com/code/fsharp/fsharp-cheat-sheet.pdf</a:t>
            </a:r>
            <a:endParaRPr lang="en-US" dirty="0"/>
          </a:p>
          <a:p>
            <a:r>
              <a:rPr lang="en-US" dirty="0">
                <a:hlinkClick r:id="rId4"/>
              </a:rPr>
              <a:t>https://msdn.microsoft.com/en-us/library/dd233181.aspx</a:t>
            </a:r>
            <a:endParaRPr lang="en-US" dirty="0"/>
          </a:p>
          <a:p>
            <a:r>
              <a:rPr lang="en-US" dirty="0">
                <a:hlinkClick r:id="rId5"/>
              </a:rPr>
              <a:t>http://en.wikibooks.org/wiki/F_Sharp_Programming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45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History of F#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0C3555-6952-7840-AB99-0A7EBD31E745}" type="slidenum"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18117" y="1622674"/>
            <a:ext cx="2474476" cy="246681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F#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Georgia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07236" y="2372232"/>
            <a:ext cx="2357732" cy="116784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OCaml</a:t>
            </a: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845742" y="2372232"/>
            <a:ext cx="2357732" cy="1167849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C#/.NET</a:t>
            </a:r>
            <a:endParaRPr kumimoji="0" lang="en-US" sz="180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561" y="3216915"/>
            <a:ext cx="246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Similar core language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5910" y="3216915"/>
            <a:ext cx="246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Similar object model</a:t>
            </a:r>
          </a:p>
        </p:txBody>
      </p:sp>
    </p:spTree>
    <p:extLst>
      <p:ext uri="{BB962C8B-B14F-4D97-AF65-F5344CB8AC3E}">
        <p14:creationId xmlns:p14="http://schemas.microsoft.com/office/powerpoint/2010/main" val="80769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Imperative vs. Functional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89074" y="1418953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8849" y="3224270"/>
            <a:ext cx="7054625" cy="48605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3000">
                <a:schemeClr val="accent1">
                  <a:lumMod val="20000"/>
                  <a:lumOff val="80000"/>
                </a:schemeClr>
              </a:gs>
              <a:gs pos="46000">
                <a:schemeClr val="tx2">
                  <a:lumMod val="20000"/>
                  <a:lumOff val="8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                                             Functional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48849" y="1972865"/>
            <a:ext cx="4624355" cy="432048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C#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79119" y="2582116"/>
            <a:ext cx="4624355" cy="432048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F#</a:t>
            </a:r>
          </a:p>
        </p:txBody>
      </p:sp>
    </p:spTree>
    <p:extLst>
      <p:ext uri="{BB962C8B-B14F-4D97-AF65-F5344CB8AC3E}">
        <p14:creationId xmlns:p14="http://schemas.microsoft.com/office/powerpoint/2010/main" val="41638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does “functional” even mean?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Preferring immutability</a:t>
            </a:r>
          </a:p>
          <a:p>
            <a:pPr lvl="1"/>
            <a:r>
              <a:rPr lang="en-US" dirty="0"/>
              <a:t>Avoid state changes, side effects, and mutable data as much as possible. </a:t>
            </a:r>
          </a:p>
          <a:p>
            <a:r>
              <a:rPr lang="en-US" dirty="0"/>
              <a:t>Using data in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data out transformations</a:t>
            </a:r>
          </a:p>
          <a:p>
            <a:pPr lvl="1"/>
            <a:r>
              <a:rPr lang="en-US" dirty="0"/>
              <a:t>Try modeling your problem as a mapping of inputs to outputs. </a:t>
            </a:r>
          </a:p>
          <a:p>
            <a:pPr lvl="1"/>
            <a:r>
              <a:rPr lang="en-US" dirty="0"/>
              <a:t>Everything is an expression! Too much |&gt; ignore is often an anti-pattern</a:t>
            </a:r>
          </a:p>
          <a:p>
            <a:r>
              <a:rPr lang="en-US" dirty="0"/>
              <a:t>Treating functions as the unit of work, not objects</a:t>
            </a:r>
          </a:p>
          <a:p>
            <a:r>
              <a:rPr lang="en-US" dirty="0"/>
              <a:t>Looking at problems recursively </a:t>
            </a:r>
          </a:p>
          <a:p>
            <a:pPr lvl="1"/>
            <a:r>
              <a:rPr lang="en-US" dirty="0"/>
              <a:t>Think of ways to model a problem as successively smaller chunks of the same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1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394" y="629330"/>
            <a:ext cx="8685211" cy="63159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Lists, Stacks, Queues, Tuples, Sets, Dictionaries: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Python has a rich inventory of data structures that make programming much easier and faster.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Looping Revisited: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We can loop over data structures in an abstract way, or explicitly by index or key.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List Comprehension: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 functional programming tool that allows efficient implementation of iterative operations (e.g., iterating over a list and computing some function for each element)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Arial"/>
              </a:rPr>
              <a:t>Functional Programming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: a programming paradigm where programs are constructed by applying and composing functions.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Functional basics – Immutability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2892" y="2489231"/>
            <a:ext cx="1140056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var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1;</a:t>
            </a:r>
          </a:p>
        </p:txBody>
      </p:sp>
      <p:sp>
        <p:nvSpPr>
          <p:cNvPr id="34" name="Not Equal 33"/>
          <p:cNvSpPr/>
          <p:nvPr/>
        </p:nvSpPr>
        <p:spPr>
          <a:xfrm>
            <a:off x="3050461" y="2507795"/>
            <a:ext cx="561289" cy="325346"/>
          </a:xfrm>
          <a:prstGeom prst="mathNotEqual">
            <a:avLst>
              <a:gd name="adj1" fmla="val 6206"/>
              <a:gd name="adj2" fmla="val 6600000"/>
              <a:gd name="adj3" fmla="val 18685"/>
            </a:avLst>
          </a:prstGeom>
          <a:solidFill>
            <a:srgbClr val="DDDDD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79263" y="2486892"/>
            <a:ext cx="998991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90072" y="3033545"/>
            <a:ext cx="569387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x++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90071" y="3615252"/>
            <a:ext cx="1249060" cy="369332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y = x+1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889" y="2486892"/>
            <a:ext cx="1883849" cy="646331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mutable</a:t>
            </a: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x =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x&lt;-2</a:t>
            </a:r>
          </a:p>
        </p:txBody>
      </p:sp>
    </p:spTree>
    <p:extLst>
      <p:ext uri="{BB962C8B-B14F-4D97-AF65-F5344CB8AC3E}">
        <p14:creationId xmlns:p14="http://schemas.microsoft.com/office/powerpoint/2010/main" val="240155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Declarative Style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53239" y="3706708"/>
            <a:ext cx="3637521" cy="578556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customers.Where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(c =&gt;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c.IsVip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753239" y="1576585"/>
            <a:ext cx="3637521" cy="1850828"/>
          </a:xfrm>
          <a:prstGeom prst="rect">
            <a:avLst/>
          </a:prstGeom>
          <a:solidFill>
            <a:srgbClr val="DDDDDD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&gt;();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foreach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customer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customers)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customer.IsVip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vipCustomers.Add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(customer);</a:t>
            </a:r>
          </a:p>
          <a:p>
            <a:pPr marL="0" marR="0" lvl="0" indent="0" algn="l" defTabSz="914400" rtl="0" eaLnBrk="1" fontAlgn="base" latinLnBrk="0" hangingPunct="1">
              <a:lnSpc>
                <a:spcPct val="103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08818" y="2317333"/>
            <a:ext cx="2144421" cy="369332"/>
            <a:chOff x="6408473" y="1872124"/>
            <a:chExt cx="3582547" cy="656590"/>
          </a:xfrm>
        </p:grpSpPr>
        <p:sp>
          <p:nvSpPr>
            <p:cNvPr id="6" name="TextBox 5"/>
            <p:cNvSpPr txBox="1"/>
            <p:nvPr/>
          </p:nvSpPr>
          <p:spPr>
            <a:xfrm>
              <a:off x="6408473" y="1872124"/>
              <a:ext cx="2387471" cy="656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Imperative</a:t>
              </a:r>
            </a:p>
          </p:txBody>
        </p:sp>
        <p:cxnSp>
          <p:nvCxnSpPr>
            <p:cNvPr id="7" name="Straight Arrow Connector 6"/>
            <p:cNvCxnSpPr>
              <a:stCxn id="6" idx="3"/>
              <a:endCxn id="4" idx="1"/>
            </p:cNvCxnSpPr>
            <p:nvPr/>
          </p:nvCxnSpPr>
          <p:spPr>
            <a:xfrm>
              <a:off x="8795944" y="2200419"/>
              <a:ext cx="1195076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4359" y="3811320"/>
            <a:ext cx="2158880" cy="369332"/>
            <a:chOff x="6446043" y="836664"/>
            <a:chExt cx="3838008" cy="656588"/>
          </a:xfrm>
        </p:grpSpPr>
        <p:sp>
          <p:nvSpPr>
            <p:cNvPr id="9" name="TextBox 8"/>
            <p:cNvSpPr txBox="1"/>
            <p:nvPr/>
          </p:nvSpPr>
          <p:spPr>
            <a:xfrm>
              <a:off x="6446043" y="836664"/>
              <a:ext cx="2566289" cy="6565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Declarative</a:t>
              </a:r>
            </a:p>
          </p:txBody>
        </p:sp>
        <p:cxnSp>
          <p:nvCxnSpPr>
            <p:cNvPr id="10" name="Straight Arrow Connector 9"/>
            <p:cNvCxnSpPr>
              <a:stCxn id="9" idx="3"/>
              <a:endCxn id="3" idx="1"/>
            </p:cNvCxnSpPr>
            <p:nvPr/>
          </p:nvCxnSpPr>
          <p:spPr>
            <a:xfrm>
              <a:off x="9012332" y="1164958"/>
              <a:ext cx="127171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54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Functions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776372" y="2203410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add(x,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 x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;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 =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76372" y="2203411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z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+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76372" y="2203413"/>
            <a:ext cx="3059478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 x y =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</a:srgbClr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754" y="3573752"/>
            <a:ext cx="1443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-&gt;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-&gt;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945462" y="3573752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Func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&lt;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&gt;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FFFFE2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670669" y="3859385"/>
            <a:ext cx="814204" cy="458436"/>
            <a:chOff x="2517700" y="5843595"/>
            <a:chExt cx="1085604" cy="611250"/>
          </a:xfrm>
        </p:grpSpPr>
        <p:sp>
          <p:nvSpPr>
            <p:cNvPr id="64" name="TextBox 63"/>
            <p:cNvSpPr txBox="1"/>
            <p:nvPr/>
          </p:nvSpPr>
          <p:spPr>
            <a:xfrm>
              <a:off x="2517993" y="5979329"/>
              <a:ext cx="474917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H="1" flipV="1">
              <a:off x="25177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2816490" y="5843595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2914654" y="6003438"/>
              <a:ext cx="688650" cy="451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3225577" y="5847362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872239" y="3803217"/>
            <a:ext cx="1175346" cy="455609"/>
            <a:chOff x="2555800" y="5835757"/>
            <a:chExt cx="1567128" cy="607478"/>
          </a:xfrm>
        </p:grpSpPr>
        <p:sp>
          <p:nvSpPr>
            <p:cNvPr id="70" name="TextBox 69"/>
            <p:cNvSpPr txBox="1"/>
            <p:nvPr/>
          </p:nvSpPr>
          <p:spPr>
            <a:xfrm>
              <a:off x="2556091" y="5979323"/>
              <a:ext cx="474917" cy="451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In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 flipV="1">
              <a:off x="2555800" y="5859257"/>
              <a:ext cx="155030" cy="158364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2855679" y="5838501"/>
              <a:ext cx="125445" cy="183581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3434277" y="5991830"/>
              <a:ext cx="688651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Consolas" panose="020B0609020204030204" pitchFamily="49" charset="0"/>
                </a:rPr>
                <a:t>Out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3745204" y="5835757"/>
              <a:ext cx="16570" cy="238978"/>
            </a:xfrm>
            <a:prstGeom prst="straightConnector1">
              <a:avLst/>
            </a:prstGeom>
            <a:ln w="38100">
              <a:solidFill>
                <a:srgbClr val="3333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1300605" y="2211877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var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z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</a:srgbClr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z;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300605" y="2220153"/>
            <a:ext cx="3047296" cy="1323439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x,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+ y;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765473" y="2257026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types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765472" y="2257023"/>
            <a:ext cx="1068121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camel case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parens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commas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835851" y="2257023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curly braces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835851" y="226981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semi colons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and equals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835851" y="2213807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instead of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var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835851" y="2261355"/>
            <a:ext cx="1189277" cy="88985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return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846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75" grpId="0" animBg="1"/>
      <p:bldP spid="76" grpId="0" animBg="1"/>
      <p:bldP spid="77" grpId="0"/>
      <p:bldP spid="77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Pipeline Operator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65897" y="2911344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 numbers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65897" y="3429226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numbers 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4354841" y="3683065"/>
            <a:ext cx="2499129" cy="268773"/>
          </a:xfrm>
          <a:prstGeom prst="curved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5897" y="4060992"/>
            <a:ext cx="5080638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filteredNumbers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numbers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&gt; 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|&gt; filter (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 -&gt; n &lt; 3)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5897" y="2393320"/>
            <a:ext cx="50806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filter (condition: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(items: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list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6A90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// …</a:t>
            </a:r>
          </a:p>
        </p:txBody>
      </p:sp>
    </p:spTree>
    <p:extLst>
      <p:ext uri="{BB962C8B-B14F-4D97-AF65-F5344CB8AC3E}">
        <p14:creationId xmlns:p14="http://schemas.microsoft.com/office/powerpoint/2010/main" val="23790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Currying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4631" y="919034"/>
            <a:ext cx="7436084" cy="5016758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//normal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y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x + 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//explicitly curried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 =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only one parameter!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 =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x + y   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new function with one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param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return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subfunction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now use it step by step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x = 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y = 99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intermediateFn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return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with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                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x "baked in"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result 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intermediateFn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// normal version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let result  =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addTwoParameters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x y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1152" y="2994722"/>
            <a:ext cx="4283042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printTwoParameters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: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(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-&gt; unit)</a:t>
            </a:r>
          </a:p>
        </p:txBody>
      </p:sp>
    </p:spTree>
    <p:extLst>
      <p:ext uri="{BB962C8B-B14F-4D97-AF65-F5344CB8AC3E}">
        <p14:creationId xmlns:p14="http://schemas.microsoft.com/office/powerpoint/2010/main" val="327874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Partial Application</a:t>
            </a:r>
            <a:endParaRPr lang="en-AU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0512" y="1983907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sum a b = a + 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0512" y="2500920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sum 1 2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5392" y="2495151"/>
            <a:ext cx="2123537" cy="369332"/>
            <a:chOff x="3430910" y="2222208"/>
            <a:chExt cx="2831382" cy="492440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006974" y="2222208"/>
              <a:ext cx="2255318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Returns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= 3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230512" y="3044154"/>
            <a:ext cx="2036838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sum 1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45392" y="3041725"/>
            <a:ext cx="2315897" cy="369332"/>
            <a:chOff x="3934966" y="2234370"/>
            <a:chExt cx="3087861" cy="492440"/>
          </a:xfrm>
        </p:grpSpPr>
        <p:cxnSp>
          <p:nvCxnSpPr>
            <p:cNvPr id="10" name="Straight Arrow Connector 9"/>
            <p:cNvCxnSpPr/>
            <p:nvPr/>
          </p:nvCxnSpPr>
          <p:spPr>
            <a:xfrm flipH="1" flipV="1">
              <a:off x="3934966" y="2433844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11030" y="2234370"/>
              <a:ext cx="2511797" cy="49244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Returns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r>
                <a: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 -&gt; </a:t>
              </a:r>
              <a:r>
                <a:rPr kumimoji="0" lang="en-AU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int</a:t>
              </a:r>
              <a:endPara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30513" y="3550142"/>
            <a:ext cx="4730778" cy="369331"/>
            <a:chOff x="4963597" y="3910043"/>
            <a:chExt cx="6307703" cy="49244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3" name="TextBox 12"/>
            <p:cNvSpPr txBox="1"/>
            <p:nvPr/>
          </p:nvSpPr>
          <p:spPr>
            <a:xfrm>
              <a:off x="4963597" y="3945163"/>
              <a:ext cx="2715786" cy="430886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= sum 1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8183438" y="3910043"/>
              <a:ext cx="3087862" cy="492441"/>
              <a:chOff x="3840314" y="2218321"/>
              <a:chExt cx="3087862" cy="492441"/>
            </a:xfrm>
            <a:grpFill/>
          </p:grpSpPr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3840314" y="2417795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4416378" y="2218321"/>
                <a:ext cx="2511798" cy="492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-&gt;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endParaRPr kumimoji="0" lang="en-AU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2230512" y="4054055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8" name="TextBox 17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result =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2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0" name="Straight Arrow Connector 19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= 3</a:t>
                </a: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230512" y="4585349"/>
            <a:ext cx="4538417" cy="369332"/>
            <a:chOff x="4764569" y="3901537"/>
            <a:chExt cx="6051221" cy="49244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3" name="TextBox 22"/>
            <p:cNvSpPr txBox="1"/>
            <p:nvPr/>
          </p:nvSpPr>
          <p:spPr>
            <a:xfrm>
              <a:off x="4764569" y="3945162"/>
              <a:ext cx="2715783" cy="430887"/>
            </a:xfrm>
            <a:prstGeom prst="rect">
              <a:avLst/>
            </a:prstGeom>
            <a:solidFill>
              <a:srgbClr val="DDDDD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66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let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result = </a:t>
              </a:r>
              <a:r>
                <a:rPr kumimoji="0" lang="en-AU" sz="15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addOne</a:t>
              </a:r>
              <a:r>
                <a:rPr kumimoji="0" lang="en-AU" sz="1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3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7984408" y="3901537"/>
              <a:ext cx="2831382" cy="492443"/>
              <a:chOff x="3641284" y="2209815"/>
              <a:chExt cx="2831382" cy="492443"/>
            </a:xfrm>
            <a:grpFill/>
          </p:grpSpPr>
          <p:cxnSp>
            <p:nvCxnSpPr>
              <p:cNvPr id="25" name="Straight Arrow Connector 24"/>
              <p:cNvCxnSpPr/>
              <p:nvPr/>
            </p:nvCxnSpPr>
            <p:spPr>
              <a:xfrm flipH="1" flipV="1">
                <a:off x="3641284" y="2409289"/>
                <a:ext cx="480805" cy="8275"/>
              </a:xfrm>
              <a:prstGeom prst="straightConnector1">
                <a:avLst/>
              </a:prstGeom>
              <a:grpFill/>
              <a:ln w="38100"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17348" y="2209815"/>
                <a:ext cx="2255318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Returns </a:t>
                </a:r>
                <a:r>
                  <a:rPr kumimoji="0" lang="en-AU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int</a:t>
                </a:r>
                <a:r>
                  <a:rPr kumimoji="0" lang="en-A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+mn-cs"/>
                  </a:rPr>
                  <a:t> = 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190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Composition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50245" y="1831413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addOne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 = a + 1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0244" y="2389509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addTwo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 = a + 2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0243" y="2983245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addThree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addOne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&gt;&gt;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addTwo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695250" y="3586180"/>
            <a:ext cx="1958428" cy="338554"/>
            <a:chOff x="3430910" y="2222208"/>
            <a:chExt cx="2611237" cy="451403"/>
          </a:xfrm>
        </p:grpSpPr>
        <p:cxnSp>
          <p:nvCxnSpPr>
            <p:cNvPr id="7" name="Straight Arrow Connector 6"/>
            <p:cNvCxnSpPr/>
            <p:nvPr/>
          </p:nvCxnSpPr>
          <p:spPr>
            <a:xfrm flipH="1" flipV="1">
              <a:off x="3430910" y="2421682"/>
              <a:ext cx="480805" cy="82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006974" y="2222208"/>
              <a:ext cx="2035173" cy="4514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Returns</a:t>
              </a: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  <a:r>
                <a:rPr kumimoji="0" lang="en-A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int</a:t>
              </a:r>
              <a:r>
                <a:rPr kumimoji="0" lang="en-AU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= 4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0243" y="3586180"/>
            <a:ext cx="3416991" cy="338554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 = </a:t>
            </a: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addThree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1890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367" y="4253792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/>
              <a:t>Functional basics: Higher-order functions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406" y="911340"/>
            <a:ext cx="4524074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297795"/>
            <a:ext cx="4526280" cy="1200329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4.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5.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6.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7.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8.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9.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10.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2.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3.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1451" y="911340"/>
            <a:ext cx="3489032" cy="1754326"/>
          </a:xfrm>
          <a:prstGeom prst="rect">
            <a:avLst/>
          </a:prstGeom>
          <a:solidFill>
            <a:srgbClr val="DDDDDD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&gt;&gt;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+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  &gt;&gt;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Array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709230"/>
            <a:ext cx="4526280" cy="2308324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333333"/>
                </a:solidFill>
                <a:latin typeface="Menlo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plus_3 x = x +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3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list_plus_3 =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.map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plus_3 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let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filtered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.filter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(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fun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9695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-&gt;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x %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2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=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)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]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filtered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list_plus_3</a:t>
            </a:r>
            <a:b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</a:b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 |&gt;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64A4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List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.sum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1451" y="2817782"/>
            <a:ext cx="3489032" cy="369332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[|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57D00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1..10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|] |&gt;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Menlo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lumMod val="50000"/>
                  </a:srgbClr>
                </a:solidFill>
                <a:effectLst/>
                <a:uLnTx/>
                <a:uFillTx/>
                <a:latin typeface="Menlo Regular"/>
                <a:ea typeface="+mn-ea"/>
                <a:cs typeface="Menlo Regular"/>
              </a:rPr>
              <a:t>sumEvensPlusThree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nlo Regular"/>
                <a:ea typeface="+mn-ea"/>
                <a:cs typeface="Menlo Regular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Menlo Regular"/>
              <a:ea typeface="+mn-ea"/>
              <a:cs typeface="Menl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71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Work with Higher Order Functions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sum of the numbers 1 to 100, each squared?</a:t>
            </a:r>
          </a:p>
          <a:p>
            <a:r>
              <a:rPr lang="en-US" dirty="0"/>
              <a:t>What about the sum of just the even numbers?</a:t>
            </a:r>
          </a:p>
          <a:p>
            <a:r>
              <a:rPr lang="en-US" dirty="0"/>
              <a:t>Write a function that takes any list of floats and a function as an input.</a:t>
            </a:r>
          </a:p>
          <a:p>
            <a:pPr lvl="1"/>
            <a:r>
              <a:rPr lang="en-US" dirty="0"/>
              <a:t>Add 10.25 to each element</a:t>
            </a:r>
          </a:p>
          <a:p>
            <a:pPr lvl="1"/>
            <a:r>
              <a:rPr lang="en-US" dirty="0"/>
              <a:t>Divide each element by 4</a:t>
            </a:r>
          </a:p>
          <a:p>
            <a:pPr lvl="1"/>
            <a:r>
              <a:rPr lang="en-US" dirty="0"/>
              <a:t>Finally act on the list with the function you sent in.</a:t>
            </a:r>
          </a:p>
        </p:txBody>
      </p:sp>
    </p:spTree>
    <p:extLst>
      <p:ext uri="{BB962C8B-B14F-4D97-AF65-F5344CB8AC3E}">
        <p14:creationId xmlns:p14="http://schemas.microsoft.com/office/powerpoint/2010/main" val="3684094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Higher-order functions: Answer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"/>
          <a:stretch/>
        </p:blipFill>
        <p:spPr>
          <a:xfrm>
            <a:off x="2407397" y="1493087"/>
            <a:ext cx="4329206" cy="386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3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57538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184356" y="647700"/>
            <a:ext cx="8672513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Imperative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 Oriented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Declarative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Programming Paradigms</a:t>
            </a:r>
          </a:p>
        </p:txBody>
      </p:sp>
      <p:pic>
        <p:nvPicPr>
          <p:cNvPr id="32" name="Picture 4" descr="Image result for c/C++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398" y="1313658"/>
            <a:ext cx="1159695" cy="61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819" y="1121323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190" y="1259743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275" y="1077231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0" descr="Image result for imperative programming language log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039" y="2315915"/>
            <a:ext cx="1094727" cy="109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Image result for C# log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071" y="2419935"/>
            <a:ext cx="871846" cy="83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6" descr="Image result for c/C++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222" y="2292889"/>
            <a:ext cx="944255" cy="94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8" descr="Image result for imperative programming language log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939" y="2418826"/>
            <a:ext cx="729704" cy="7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mage result for Scala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091" y="2612146"/>
            <a:ext cx="1496052" cy="44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0" descr="Image result for SQL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3566322"/>
            <a:ext cx="1640932" cy="86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2" descr="Image result for my SQL log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766" y="3655705"/>
            <a:ext cx="1320073" cy="68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Image result for CSS logo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349" y="3577681"/>
            <a:ext cx="598782" cy="83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6" descr="Image result for haskell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056" y="4995294"/>
            <a:ext cx="2267820" cy="55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0" descr="Image result for OCaml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04" y="4976653"/>
            <a:ext cx="1944868" cy="53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2" descr="Image result for F#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93" y="4882981"/>
            <a:ext cx="868143" cy="83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6" descr="Image result for imperative programming logo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872" y="1293421"/>
            <a:ext cx="1310223" cy="655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8" descr="Image result for C programming logo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095" y="1076103"/>
            <a:ext cx="1160473" cy="116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Image result for ruby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879" y="2372248"/>
            <a:ext cx="716784" cy="82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912" y="122901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661" y="2392307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python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74" y="4837769"/>
            <a:ext cx="1200259" cy="8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1533898" y="5547919"/>
            <a:ext cx="726532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F#</a:t>
            </a:r>
          </a:p>
        </p:txBody>
      </p:sp>
      <p:pic>
        <p:nvPicPr>
          <p:cNvPr id="54" name="Picture 6" descr="Lambda lc.sv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196" y="4884151"/>
            <a:ext cx="717413" cy="71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2126412" y="5543704"/>
            <a:ext cx="1640600" cy="627864"/>
          </a:xfrm>
          <a:prstGeom prst="rect">
            <a:avLst/>
          </a:prstGeom>
          <a:noFill/>
        </p:spPr>
        <p:txBody>
          <a:bodyPr wrap="square" lIns="182880" tIns="146304" rIns="182880" bIns="146304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Scheme</a:t>
            </a:r>
          </a:p>
        </p:txBody>
      </p:sp>
    </p:spTree>
    <p:extLst>
      <p:ext uri="{BB962C8B-B14F-4D97-AF65-F5344CB8AC3E}">
        <p14:creationId xmlns:p14="http://schemas.microsoft.com/office/powerpoint/2010/main" val="2275901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Iterator and Disposable patterns in F#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F# provides the </a:t>
            </a:r>
            <a:r>
              <a:rPr lang="en-US" dirty="0">
                <a:solidFill>
                  <a:srgbClr val="0000FF"/>
                </a:solidFill>
              </a:rPr>
              <a:t>use</a:t>
            </a:r>
            <a:r>
              <a:rPr lang="en-US" dirty="0"/>
              <a:t> keyword as an equivalent of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statement keyword (not to be confused with C#’s </a:t>
            </a:r>
            <a:r>
              <a:rPr lang="en-US" dirty="0">
                <a:solidFill>
                  <a:srgbClr val="0000FF"/>
                </a:solidFill>
              </a:rPr>
              <a:t>using</a:t>
            </a:r>
            <a:r>
              <a:rPr lang="en-US" dirty="0"/>
              <a:t> directive keyword, whose F# equivalent is </a:t>
            </a:r>
            <a:r>
              <a:rPr lang="en-US" dirty="0">
                <a:solidFill>
                  <a:srgbClr val="0000FF"/>
                </a:solidFill>
              </a:rPr>
              <a:t>open</a:t>
            </a:r>
            <a:r>
              <a:rPr lang="en-US" dirty="0"/>
              <a:t>)</a:t>
            </a:r>
          </a:p>
          <a:p>
            <a:pPr marL="573083"/>
            <a:r>
              <a:rPr lang="en-US" dirty="0"/>
              <a:t>In F#,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seq</a:t>
            </a:r>
            <a:r>
              <a:rPr lang="en-US" dirty="0"/>
              <a:t> is provided as a shorthand for </a:t>
            </a:r>
            <a:r>
              <a:rPr lang="en-US" dirty="0" err="1">
                <a:solidFill>
                  <a:schemeClr val="tx2">
                    <a:lumMod val="90000"/>
                  </a:schemeClr>
                </a:solidFill>
              </a:rPr>
              <a:t>IEnumerable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  <a:p>
            <a:pPr marL="573083"/>
            <a:r>
              <a:rPr lang="en-US" dirty="0"/>
              <a:t>Your preference for collections should be (in descending order): list, array, </a:t>
            </a:r>
            <a:r>
              <a:rPr lang="en-US" dirty="0" err="1"/>
              <a:t>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66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polymorphism?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Subtype polymorphism: when a data type is related to another by substitutability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Parametric polymorphism: when code is written without mention to any specific type (e.g., list of X type, array of X type)</a:t>
            </a:r>
          </a:p>
          <a:p>
            <a:pPr marL="573083" indent="-342900">
              <a:buFont typeface="Arial" panose="020B0604020202020204" pitchFamily="34" charset="0"/>
              <a:buChar char="•"/>
            </a:pPr>
            <a:r>
              <a:rPr lang="en-US" dirty="0"/>
              <a:t>Ad hoc polymorphism: when a function can be applied to arguments of different types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Overloading (built-in and/or custom)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Haskell: type classes</a:t>
            </a:r>
          </a:p>
          <a:p>
            <a:pPr marL="800089" lvl="4" indent="-342900">
              <a:buFont typeface="Arial" panose="020B0604020202020204" pitchFamily="34" charset="0"/>
              <a:buChar char="•"/>
            </a:pPr>
            <a:r>
              <a:rPr lang="en-US" dirty="0"/>
              <a:t>F# specific feature: statically resolved type parameters</a:t>
            </a:r>
          </a:p>
        </p:txBody>
      </p:sp>
    </p:spTree>
    <p:extLst>
      <p:ext uri="{BB962C8B-B14F-4D97-AF65-F5344CB8AC3E}">
        <p14:creationId xmlns:p14="http://schemas.microsoft.com/office/powerpoint/2010/main" val="17095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“Hey, when you’re done doing that…”</a:t>
            </a:r>
          </a:p>
          <a:p>
            <a:pPr marL="573083"/>
            <a:r>
              <a:rPr lang="en-US" dirty="0"/>
              <a:t>Explicitly pass the next thing to do</a:t>
            </a:r>
          </a:p>
          <a:p>
            <a:pPr marL="573083"/>
            <a:r>
              <a:rPr lang="en-US" dirty="0"/>
              <a:t>Provides a method of composition of functions that can alter control flow</a:t>
            </a:r>
          </a:p>
          <a:p>
            <a:pPr marL="573083"/>
            <a:r>
              <a:rPr lang="en-US" dirty="0"/>
              <a:t>More common than you may realize (we’ll come back to this…)</a:t>
            </a:r>
          </a:p>
          <a:p>
            <a:pPr marL="573083"/>
            <a:r>
              <a:rPr lang="en-US" dirty="0"/>
              <a:t>Very common in </a:t>
            </a:r>
            <a:r>
              <a:rPr lang="en-US" b="1" dirty="0" err="1"/>
              <a:t>Javascript</a:t>
            </a:r>
            <a:r>
              <a:rPr lang="en-US" dirty="0"/>
              <a:t> as well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5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Blocking I/O and You – the reason for </a:t>
            </a:r>
            <a:r>
              <a:rPr lang="en-US" dirty="0" err="1"/>
              <a:t>Async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573083"/>
            <a:r>
              <a:rPr lang="en-US" dirty="0"/>
              <a:t>The operating system schedules sequential operations to run in a </a:t>
            </a:r>
            <a:r>
              <a:rPr lang="en-US" b="1" dirty="0"/>
              <a:t>thread</a:t>
            </a:r>
            <a:endParaRPr lang="en-US" dirty="0"/>
          </a:p>
          <a:p>
            <a:pPr marL="573083"/>
            <a:r>
              <a:rPr lang="en-US" dirty="0"/>
              <a:t>If code requires external I/O, the thread running that code will block until it is complete</a:t>
            </a:r>
          </a:p>
          <a:p>
            <a:pPr marL="573083"/>
            <a:r>
              <a:rPr lang="en-US" dirty="0"/>
              <a:t>This is bad</a:t>
            </a:r>
          </a:p>
          <a:p>
            <a:pPr marL="57308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5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of a blocking operation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947" y="1600563"/>
            <a:ext cx="7813853" cy="365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16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Your Web Server, Running Blocking I/O</a:t>
            </a:r>
          </a:p>
        </p:txBody>
      </p:sp>
      <p:pic>
        <p:nvPicPr>
          <p:cNvPr id="3" name="Picture 2" descr="https://thedailywaster.files.wordpress.com/2011/12/computer-fi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515" y="1738757"/>
            <a:ext cx="4288970" cy="321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790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Passing Style (a.k.a. Callbacks)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44" y="543301"/>
            <a:ext cx="7587888" cy="605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729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ossip.files.wordpress.com/2010/12/angry-computer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311" y="1793932"/>
            <a:ext cx="5903118" cy="39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Continuation Pas Style (</a:t>
            </a:r>
            <a:r>
              <a:rPr lang="en-US" dirty="0" err="1"/>
              <a:t>a.k.a</a:t>
            </a:r>
            <a:r>
              <a:rPr lang="en-US" dirty="0"/>
              <a:t> Callback Hell)</a:t>
            </a:r>
          </a:p>
        </p:txBody>
      </p:sp>
    </p:spTree>
    <p:extLst>
      <p:ext uri="{BB962C8B-B14F-4D97-AF65-F5344CB8AC3E}">
        <p14:creationId xmlns:p14="http://schemas.microsoft.com/office/powerpoint/2010/main" val="1723184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F# </a:t>
            </a:r>
            <a:r>
              <a:rPr lang="en-US" dirty="0" err="1"/>
              <a:t>Async</a:t>
            </a:r>
            <a:r>
              <a:rPr lang="en-US" dirty="0"/>
              <a:t> to the Rescue!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2019362"/>
            <a:ext cx="7571238" cy="338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793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napsbox.com/images/2015/03/02/what-sorcery-is-th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" y="1505799"/>
            <a:ext cx="8884316" cy="360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79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7013" y="2265936"/>
            <a:ext cx="8662988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Fewer Bugs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Code Simpler/More Maintainable Code 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 Side Effects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Easy to Parallelize &amp; Scale 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Mathematically Provable</a:t>
            </a:r>
          </a:p>
          <a:p>
            <a:pPr marL="176213" marR="0" lvl="0" indent="-176213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Its been around a while</a:t>
            </a:r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Why Should I Use Functional Programming? </a:t>
            </a:r>
          </a:p>
        </p:txBody>
      </p:sp>
    </p:spTree>
    <p:extLst>
      <p:ext uri="{BB962C8B-B14F-4D97-AF65-F5344CB8AC3E}">
        <p14:creationId xmlns:p14="http://schemas.microsoft.com/office/powerpoint/2010/main" val="3352874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54910"/>
            <a:ext cx="7876277" cy="2372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256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19" y="747536"/>
            <a:ext cx="8758402" cy="23721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38" y="3375558"/>
            <a:ext cx="6901605" cy="18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20" y="1802028"/>
            <a:ext cx="8225194" cy="21492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19" y="4003491"/>
            <a:ext cx="6648288" cy="183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Let’s start from the beginning…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47684" y="3494124"/>
            <a:ext cx="914400" cy="9144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22" y="1940288"/>
            <a:ext cx="7975054" cy="26671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18857" y="3270604"/>
            <a:ext cx="3635828" cy="4463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Hey, these look like callbacks!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62943" y="3493761"/>
            <a:ext cx="1055914" cy="363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15343" y="3494124"/>
            <a:ext cx="903514" cy="302269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390900" y="3493762"/>
            <a:ext cx="527957" cy="542117"/>
          </a:xfrm>
          <a:prstGeom prst="straightConnector1">
            <a:avLst/>
          </a:prstGeom>
          <a:ln w="6350" cmpd="sng">
            <a:solidFill>
              <a:schemeClr val="bg2">
                <a:lumMod val="60000"/>
                <a:lumOff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1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Remember 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56" y="1544365"/>
            <a:ext cx="8413888" cy="37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202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57150"/>
            <a:ext cx="8229600" cy="3698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Additional libraries of interest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4294967295"/>
          </p:nvPr>
        </p:nvSpPr>
        <p:spPr>
          <a:xfrm>
            <a:off x="0" y="6350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FsCheck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https://github.com/fsharp/FsCheck</a:t>
            </a:r>
            <a:r>
              <a:rPr lang="en-US" dirty="0"/>
              <a:t> </a:t>
            </a:r>
          </a:p>
          <a:p>
            <a:r>
              <a:rPr lang="en-US" dirty="0"/>
              <a:t>Canopy: </a:t>
            </a:r>
            <a:r>
              <a:rPr lang="en-US" dirty="0">
                <a:hlinkClick r:id="rId3"/>
              </a:rPr>
              <a:t>http://lefthandedgoat.github.io/canopy/</a:t>
            </a:r>
            <a:r>
              <a:rPr lang="en-US" dirty="0"/>
              <a:t> </a:t>
            </a:r>
          </a:p>
          <a:p>
            <a:r>
              <a:rPr lang="en-US" dirty="0"/>
              <a:t>FAKE: </a:t>
            </a:r>
            <a:r>
              <a:rPr lang="en-US" dirty="0">
                <a:hlinkClick r:id="rId4"/>
              </a:rPr>
              <a:t>http://fsharp.github.io/FAKE/</a:t>
            </a:r>
            <a:r>
              <a:rPr lang="en-US" dirty="0"/>
              <a:t> </a:t>
            </a:r>
          </a:p>
          <a:p>
            <a:r>
              <a:rPr lang="en-US" dirty="0" err="1"/>
              <a:t>Paket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http://fsprojects.github.io/Paket/</a:t>
            </a:r>
            <a:r>
              <a:rPr lang="en-US" dirty="0"/>
              <a:t> </a:t>
            </a:r>
          </a:p>
          <a:p>
            <a:r>
              <a:rPr lang="en-US" dirty="0"/>
              <a:t>Type Providers: </a:t>
            </a:r>
          </a:p>
          <a:p>
            <a:pPr lvl="1"/>
            <a:r>
              <a:rPr lang="en-US" dirty="0" err="1"/>
              <a:t>Powershell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http://fsprojects.github.io/FSharp.Management/PowerShellProvider.html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FSharp.Data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http://fsharp.github.io/FSharp.Data/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FSharp.Configuration</a:t>
            </a:r>
            <a:r>
              <a:rPr lang="en-US" dirty="0"/>
              <a:t>: </a:t>
            </a:r>
            <a:r>
              <a:rPr lang="en-US" dirty="0">
                <a:hlinkClick r:id="rId8"/>
              </a:rPr>
              <a:t>http://fsprojects.github.io/FSharp.Configuration/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49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idx="4294967295"/>
          </p:nvPr>
        </p:nvSpPr>
        <p:spPr>
          <a:xfrm>
            <a:off x="4032250" y="64770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rPr lang="en-US" sz="2400" dirty="0"/>
              <a:t>General resources</a:t>
            </a:r>
          </a:p>
          <a:p>
            <a:pPr lvl="1"/>
            <a:r>
              <a:rPr lang="en-US" sz="2000" dirty="0"/>
              <a:t>Me! </a:t>
            </a:r>
          </a:p>
          <a:p>
            <a:pPr lvl="1"/>
            <a:r>
              <a:rPr lang="en-US" sz="2000" dirty="0"/>
              <a:t>Team leads</a:t>
            </a:r>
          </a:p>
          <a:p>
            <a:pPr lvl="1"/>
            <a:r>
              <a:rPr lang="en-US" sz="2000" dirty="0"/>
              <a:t>Slack - #</a:t>
            </a:r>
            <a:r>
              <a:rPr lang="en-US" sz="2000" dirty="0" err="1"/>
              <a:t>fsharp</a:t>
            </a:r>
            <a:r>
              <a:rPr lang="en-US" sz="2000" dirty="0"/>
              <a:t> channel</a:t>
            </a:r>
            <a:endParaRPr lang="en-US" sz="2000" dirty="0">
              <a:hlinkClick r:id="" action="ppaction://noaction"/>
            </a:endParaRPr>
          </a:p>
          <a:p>
            <a:pPr lvl="1"/>
            <a:r>
              <a:rPr lang="en-US" sz="2000" dirty="0">
                <a:hlinkClick r:id="" action="ppaction://noaction"/>
              </a:rPr>
              <a:t>F# chat on SO</a:t>
            </a:r>
            <a:endParaRPr lang="en-US" sz="2000" dirty="0"/>
          </a:p>
          <a:p>
            <a:pPr lvl="1"/>
            <a:r>
              <a:rPr lang="en-US" sz="2000" dirty="0">
                <a:hlinkClick r:id="rId2"/>
              </a:rPr>
              <a:t>http://fsharp.org/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Twitter: #</a:t>
            </a:r>
            <a:r>
              <a:rPr lang="en-US" sz="2000" dirty="0" err="1"/>
              <a:t>fsharp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F# channel on Functional Programming Slack</a:t>
            </a:r>
            <a:endParaRPr lang="en-US" sz="2000" dirty="0"/>
          </a:p>
          <a:p>
            <a:r>
              <a:rPr lang="en-US" sz="2400" dirty="0"/>
              <a:t>Additional reading</a:t>
            </a:r>
          </a:p>
          <a:p>
            <a:pPr lvl="1"/>
            <a:r>
              <a:rPr lang="en-US" sz="2000" dirty="0">
                <a:hlinkClick r:id="rId4"/>
              </a:rPr>
              <a:t>F# for Fun and Profit</a:t>
            </a:r>
            <a:endParaRPr lang="en-US" sz="2000" dirty="0"/>
          </a:p>
          <a:p>
            <a:pPr lvl="1"/>
            <a:r>
              <a:rPr lang="en-US" sz="2000" dirty="0">
                <a:hlinkClick r:id="rId5"/>
              </a:rPr>
              <a:t>F# Weekly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Try F#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dirty="0"/>
              <a:t>General Resources &amp; Additional Readings</a:t>
            </a:r>
          </a:p>
        </p:txBody>
      </p:sp>
    </p:spTree>
    <p:extLst>
      <p:ext uri="{BB962C8B-B14F-4D97-AF65-F5344CB8AC3E}">
        <p14:creationId xmlns:p14="http://schemas.microsoft.com/office/powerpoint/2010/main" val="73887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 Core Concepts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02" y="690006"/>
            <a:ext cx="4810796" cy="481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37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88" y="-20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Terms to Know</a:t>
            </a:r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333375" y="6048375"/>
            <a:ext cx="858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227013" y="774208"/>
            <a:ext cx="3352766" cy="297260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Immutable Data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First Class Functions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Tail Call Optimization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Mapping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Reducing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Pipelining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Recursion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Currying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Higher Order Functions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Lazy Evaluation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 Placeholder 4"/>
          <p:cNvSpPr txBox="1">
            <a:spLocks/>
          </p:cNvSpPr>
          <p:nvPr/>
        </p:nvSpPr>
        <p:spPr>
          <a:xfrm>
            <a:off x="4989334" y="2082578"/>
            <a:ext cx="3352766" cy="356097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 Placeholder 3"/>
          <p:cNvSpPr txBox="1">
            <a:spLocks/>
          </p:cNvSpPr>
          <p:nvPr/>
        </p:nvSpPr>
        <p:spPr>
          <a:xfrm>
            <a:off x="1249130" y="4555964"/>
            <a:ext cx="6648915" cy="68326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>
            <a:lvl1pPr marL="281677" marR="0" indent="-281677" algn="l" defTabSz="914367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itchFamily="34" charset="0"/>
              <a:buChar char="•"/>
              <a:tabLst/>
              <a:defRPr sz="3137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520702" marR="0" indent="-2286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2353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685803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961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863603" marR="0" indent="-1778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028704" marR="0" indent="-165101" algn="l" defTabSz="914367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itchFamily="34" charset="0"/>
              <a:buChar char="•"/>
              <a:tabLst/>
              <a:defRPr sz="1765" kern="1200" spc="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509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93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77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61" indent="-228592" algn="l" defTabSz="91436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67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90000"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Monad: “A Monad is just a monoid in the category of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endofunctors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uLnTx/>
                <a:uFillTx/>
                <a:latin typeface="Arial"/>
                <a:ea typeface="+mn-ea"/>
                <a:cs typeface="+mn-cs"/>
              </a:rPr>
              <a:t>, what’s the problem? </a:t>
            </a:r>
          </a:p>
        </p:txBody>
      </p:sp>
    </p:spTree>
    <p:extLst>
      <p:ext uri="{BB962C8B-B14F-4D97-AF65-F5344CB8AC3E}">
        <p14:creationId xmlns:p14="http://schemas.microsoft.com/office/powerpoint/2010/main" val="233336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013" y="1835944"/>
            <a:ext cx="4288904" cy="1815882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a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b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sum =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global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sum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sum = a + 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3035" y="1835944"/>
            <a:ext cx="4370072" cy="584775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def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add(a, b):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return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a +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79187" y="3651826"/>
            <a:ext cx="176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Side Effects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8541" y="2420719"/>
            <a:ext cx="179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Side Effects 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Functional Programming</a:t>
            </a:r>
          </a:p>
        </p:txBody>
      </p:sp>
    </p:spTree>
    <p:extLst>
      <p:ext uri="{BB962C8B-B14F-4D97-AF65-F5344CB8AC3E}">
        <p14:creationId xmlns:p14="http://schemas.microsoft.com/office/powerpoint/2010/main" val="25855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11777" y="357488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574881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8626" y="1697513"/>
            <a:ext cx="440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What’s the difference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222464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  <p:bldP spid="1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7013" y="2651551"/>
            <a:ext cx="4288904" cy="1569660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for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i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range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len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(x)):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if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(x[i] % 2):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 *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       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else</a:t>
            </a: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y[i] = x[i]</a:t>
            </a:r>
            <a:endParaRPr kumimoji="0" lang="nn-NO" sz="1600" b="0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02559" y="2651551"/>
            <a:ext cx="4370072" cy="830997"/>
          </a:xfrm>
          <a:prstGeom prst="rect">
            <a:avLst/>
          </a:prstGeom>
          <a:solidFill>
            <a:srgbClr val="DDDDDD"/>
          </a:solidFill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x = np.random.rand(10,)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=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map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v : v *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5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filter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(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lambda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 u : u %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2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Consolas" panose="020B0609020204030204" pitchFamily="49" charset="0"/>
              </a:rPr>
              <a:t>, x))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Consolas" panose="020B06090202040302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9186" y="4221211"/>
            <a:ext cx="1344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Imperative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79098" y="3482548"/>
            <a:ext cx="141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Functional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Higher Order Functions</a:t>
            </a:r>
          </a:p>
        </p:txBody>
      </p:sp>
    </p:spTree>
    <p:extLst>
      <p:ext uri="{BB962C8B-B14F-4D97-AF65-F5344CB8AC3E}">
        <p14:creationId xmlns:p14="http://schemas.microsoft.com/office/powerpoint/2010/main" val="2965350955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7505</TotalTime>
  <Words>2774</Words>
  <Application>Microsoft Macintosh PowerPoint</Application>
  <PresentationFormat>Letter Paper (8.5x11 in)</PresentationFormat>
  <Paragraphs>466</Paragraphs>
  <Slides>46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Menlo</vt:lpstr>
      <vt:lpstr>Menlo Regular</vt:lpstr>
      <vt:lpstr>Times New Roman</vt:lpstr>
      <vt:lpstr>Wingdings</vt:lpstr>
      <vt:lpstr>lecture_title</vt:lpstr>
      <vt:lpstr>1_isip_default</vt:lpstr>
      <vt:lpstr>isip_default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Partial Functions</vt:lpstr>
      <vt:lpstr>What’s Next?</vt:lpstr>
      <vt:lpstr>Functional Basics with F#</vt:lpstr>
      <vt:lpstr>F# Syntax Cheat Sheets</vt:lpstr>
      <vt:lpstr>History of F#</vt:lpstr>
      <vt:lpstr>Imperative vs. Functional</vt:lpstr>
      <vt:lpstr>What does “functional” even mean?</vt:lpstr>
      <vt:lpstr>Functional basics – Immutability</vt:lpstr>
      <vt:lpstr>Declarative Style </vt:lpstr>
      <vt:lpstr>Functions</vt:lpstr>
      <vt:lpstr>Pipeline Operator</vt:lpstr>
      <vt:lpstr>Currying</vt:lpstr>
      <vt:lpstr>Partial Application</vt:lpstr>
      <vt:lpstr>Composition</vt:lpstr>
      <vt:lpstr>Functional basics: Higher-order functions</vt:lpstr>
      <vt:lpstr>Work with Higher Order Functions</vt:lpstr>
      <vt:lpstr>Higher-order functions: Answer</vt:lpstr>
      <vt:lpstr>The Iterator and Disposable patterns in F#</vt:lpstr>
      <vt:lpstr>What is polymorphism?</vt:lpstr>
      <vt:lpstr>Continuation Passing Style (a.k.a. Callbacks)</vt:lpstr>
      <vt:lpstr>Blocking I/O and You – the reason for Async</vt:lpstr>
      <vt:lpstr>Example of a blocking operation</vt:lpstr>
      <vt:lpstr>Your Web Server, Running Blocking I/O</vt:lpstr>
      <vt:lpstr>Continuation Passing Style (a.k.a. Callbacks)</vt:lpstr>
      <vt:lpstr>Continuation Pas Style (a.k.a Callback Hell)</vt:lpstr>
      <vt:lpstr>F# Async to the Rescue!</vt:lpstr>
      <vt:lpstr>PowerPoint Presentation</vt:lpstr>
      <vt:lpstr>Let’s start from the beginning…</vt:lpstr>
      <vt:lpstr>Let’s start from the beginning…</vt:lpstr>
      <vt:lpstr>Let’s start from the beginning…</vt:lpstr>
      <vt:lpstr>Let’s start from the beginning…</vt:lpstr>
      <vt:lpstr>Remember …</vt:lpstr>
      <vt:lpstr>Additional libraries of interest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433</cp:revision>
  <dcterms:created xsi:type="dcterms:W3CDTF">2002-09-12T17:13:32Z</dcterms:created>
  <dcterms:modified xsi:type="dcterms:W3CDTF">2025-04-14T02:32:56Z</dcterms:modified>
</cp:coreProperties>
</file>