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700" r:id="rId2"/>
  </p:sldMasterIdLst>
  <p:notesMasterIdLst>
    <p:notesMasterId r:id="rId5"/>
  </p:notesMasterIdLst>
  <p:handoutMasterIdLst>
    <p:handoutMasterId r:id="rId6"/>
  </p:handoutMasterIdLst>
  <p:sldIdLst>
    <p:sldId id="311" r:id="rId3"/>
    <p:sldId id="313" r:id="rId4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65">
          <p15:clr>
            <a:srgbClr val="A4A3A4"/>
          </p15:clr>
        </p15:guide>
        <p15:guide id="2" pos="151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35" autoAdjust="0"/>
    <p:restoredTop sz="95374" autoAdjust="0"/>
  </p:normalViewPr>
  <p:slideViewPr>
    <p:cSldViewPr snapToGrid="0">
      <p:cViewPr varScale="1">
        <p:scale>
          <a:sx n="117" d="100"/>
          <a:sy n="117" d="100"/>
        </p:scale>
        <p:origin x="2456" y="184"/>
      </p:cViewPr>
      <p:guideLst>
        <p:guide orient="horz" pos="2265"/>
        <p:guide pos="151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620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CC53042-5A96-4DBC-B738-B843823BA6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6202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5886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734984-DA9D-46F7-86D2-46DD45087FB0}" type="datetimeFigureOut">
              <a:rPr lang="en-US" smtClean="0"/>
              <a:pPr/>
              <a:t>4/10/25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E26D1-1274-47BB-A1DA-3B76A596B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340837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6" name="Text Box 8">
            <a:extLst>
              <a:ext uri="{FF2B5EF4-FFF2-40B4-BE49-F238E27FC236}">
                <a16:creationId xmlns:a16="http://schemas.microsoft.com/office/drawing/2014/main" id="{DC032232-1EBE-784B-B28A-FD9490DDCB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19530" y="176822"/>
            <a:ext cx="4496607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1111 – Engineering Computation 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1111: Lecture 35,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7690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s://isocpp.org/wiki/faq/exceptions" TargetMode="External"/><Relationship Id="rId7" Type="http://schemas.openxmlformats.org/officeDocument/2006/relationships/hyperlink" Target="https://www.tutorialspoint.com/python/python_multithreading.htm" TargetMode="External"/><Relationship Id="rId2" Type="http://schemas.openxmlformats.org/officeDocument/2006/relationships/hyperlink" Target="http://www.python-course.eu/course.php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geeksforgeeks.org/multithreading-python-set-1/" TargetMode="External"/><Relationship Id="rId5" Type="http://schemas.openxmlformats.org/officeDocument/2006/relationships/hyperlink" Target="https://docs.python.org/2/library/exceptions.html" TargetMode="External"/><Relationship Id="rId10" Type="http://schemas.openxmlformats.org/officeDocument/2006/relationships/image" Target="../media/image3.png"/><Relationship Id="rId4" Type="http://schemas.openxmlformats.org/officeDocument/2006/relationships/hyperlink" Target="https://www.geeksforgeeks.org/python-exception-handling/" TargetMode="External"/><Relationship Id="rId9" Type="http://schemas.openxmlformats.org/officeDocument/2006/relationships/hyperlink" Target="http://ipython.org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750353" y="1583885"/>
            <a:ext cx="4026757" cy="1955476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>
                <a:tab pos="4513263" algn="l"/>
              </a:tabLst>
              <a:defRPr/>
            </a:pPr>
            <a:r>
              <a:rPr lang="en-US" b="1" dirty="0">
                <a:solidFill>
                  <a:schemeClr val="accent1"/>
                </a:solidFill>
                <a:latin typeface="+mn-lt"/>
              </a:rPr>
              <a:t>Topics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lang="en-US" b="1" dirty="0">
              <a:solidFill>
                <a:schemeClr val="accent1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Error Codes in C++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Error Handlers and Messages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C++ Techniques: Throw/Catch</a:t>
            </a:r>
            <a:br>
              <a:rPr lang="en-US" sz="1800" b="1" dirty="0">
                <a:solidFill>
                  <a:schemeClr val="tx2"/>
                </a:solidFill>
                <a:latin typeface="+mn-lt"/>
              </a:rPr>
            </a:br>
            <a:r>
              <a:rPr lang="en-US" sz="1800" b="1" dirty="0">
                <a:solidFill>
                  <a:schemeClr val="tx2"/>
                </a:solidFill>
                <a:latin typeface="+mn-lt"/>
              </a:rPr>
              <a:t>Try/Except</a:t>
            </a:r>
          </a:p>
          <a:p>
            <a:pPr marL="165100" fontAlgn="auto">
              <a:spcAft>
                <a:spcPts val="120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Built-In Exceptions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</a:rPr>
              <a:t>Multithreading</a:t>
            </a:r>
          </a:p>
        </p:txBody>
      </p:sp>
      <p:sp>
        <p:nvSpPr>
          <p:cNvPr id="10" name="Text Box 29"/>
          <p:cNvSpPr txBox="1">
            <a:spLocks noChangeArrowheads="1"/>
          </p:cNvSpPr>
          <p:nvPr/>
        </p:nvSpPr>
        <p:spPr bwMode="auto">
          <a:xfrm>
            <a:off x="409575" y="552450"/>
            <a:ext cx="84677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chemeClr val="accent1"/>
                </a:solidFill>
              </a:rPr>
              <a:t>Lecture 35: C++/Python – </a:t>
            </a:r>
            <a:br>
              <a:rPr lang="en-US" b="1" dirty="0">
                <a:solidFill>
                  <a:schemeClr val="accent1"/>
                </a:solidFill>
              </a:rPr>
            </a:br>
            <a:r>
              <a:rPr lang="en-US" b="1" dirty="0">
                <a:solidFill>
                  <a:schemeClr val="accent1"/>
                </a:solidFill>
              </a:rPr>
              <a:t>Exception Handling and Multithreading 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6" name="Rectangle 3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755238" y="4145410"/>
            <a:ext cx="3886200" cy="184663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indent="-176213" fontAlgn="auto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b="1" dirty="0">
                <a:solidFill>
                  <a:schemeClr val="accent1"/>
                </a:solidFill>
                <a:latin typeface="+mn-lt"/>
              </a:rPr>
              <a:t>Resources: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3"/>
              </a:rPr>
              <a:t>ISO: Error Handling in C++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4"/>
              </a:rPr>
              <a:t>GfG</a:t>
            </a:r>
            <a:r>
              <a:rPr lang="en-US" sz="1800" b="1">
                <a:solidFill>
                  <a:schemeClr val="tx2"/>
                </a:solidFill>
                <a:latin typeface="+mn-lt"/>
                <a:hlinkClick r:id="rId4"/>
              </a:rPr>
              <a:t>: Python Exception Handling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5"/>
              </a:rPr>
              <a:t>Python: Built-in Exceptions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6"/>
              </a:rPr>
              <a:t>GfG: Multithreading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7"/>
              </a:rPr>
              <a:t>TP: Multithreading</a:t>
            </a:r>
            <a:endParaRPr lang="en-US" sz="1800" b="1" dirty="0">
              <a:solidFill>
                <a:schemeClr val="tx2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17188" y="1507239"/>
            <a:ext cx="2527300" cy="1905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" name="Picture 2">
            <a:hlinkClick r:id="rId9"/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72068" y="4243283"/>
            <a:ext cx="3428218" cy="194265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">
            <a:extLst>
              <a:ext uri="{FF2B5EF4-FFF2-40B4-BE49-F238E27FC236}">
                <a16:creationId xmlns:a16="http://schemas.microsoft.com/office/drawing/2014/main" id="{68AF696A-0988-F641-91E4-E4ECC1EE76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7150"/>
            <a:ext cx="868521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892034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Summary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74805C2-7122-3046-9764-1DF58A357B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85800"/>
            <a:ext cx="8685211" cy="593271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3038" marR="0" lvl="0" indent="-1635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Error Handling in C++: </a:t>
            </a:r>
            <a:r>
              <a:rPr lang="en-US" sz="1800" b="1" dirty="0">
                <a:solidFill>
                  <a:srgbClr val="000000"/>
                </a:solidFill>
                <a:latin typeface="Arial"/>
              </a:rPr>
              <a:t>two popular ways to trap errors: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rgbClr val="000000"/>
                </a:solidFill>
                <a:latin typeface="Arial"/>
              </a:rPr>
              <a:t>Error codes combined with if/else statements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rgbClr val="000000"/>
                </a:solidFill>
                <a:latin typeface="Arial"/>
              </a:rPr>
              <a:t>Throw/catch:</a:t>
            </a:r>
          </a:p>
          <a:p>
            <a:pPr marL="466725" lvl="0" fontAlgn="auto">
              <a:spcBef>
                <a:spcPts val="0"/>
              </a:spcBef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400" b="1" dirty="0"/>
              <a:t>int main () { </a:t>
            </a:r>
          </a:p>
          <a:p>
            <a:pPr marL="693738" lvl="0" fontAlgn="auto">
              <a:spcBef>
                <a:spcPts val="0"/>
              </a:spcBef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400" b="1" dirty="0"/>
              <a:t>try { throw 20; } </a:t>
            </a:r>
          </a:p>
          <a:p>
            <a:pPr marL="693738" lvl="0" fontAlgn="auto">
              <a:spcBef>
                <a:spcPts val="0"/>
              </a:spcBef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400" b="1" dirty="0"/>
              <a:t>catch (int e) {</a:t>
            </a:r>
            <a:r>
              <a:rPr lang="en-US" sz="1400" b="1" dirty="0" err="1"/>
              <a:t>cout</a:t>
            </a:r>
            <a:r>
              <a:rPr lang="en-US" sz="1400" b="1" dirty="0"/>
              <a:t> &lt;&lt; "An exception occurred. Exception Nr. " &lt;&lt; e &lt;&lt; '\n’;}</a:t>
            </a:r>
          </a:p>
          <a:p>
            <a:pPr marL="466725" lvl="0" fontAlgn="auto">
              <a:spcBef>
                <a:spcPts val="0"/>
              </a:spcBef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400" b="1" dirty="0"/>
              <a:t>return 0;</a:t>
            </a:r>
          </a:p>
          <a:p>
            <a:pPr marL="466725" lvl="0" fontAlgn="auto">
              <a:spcBef>
                <a:spcPts val="0"/>
              </a:spcBef>
              <a:spcAft>
                <a:spcPts val="120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400" b="1" dirty="0"/>
              <a:t>}</a:t>
            </a:r>
            <a:endParaRPr lang="en-US" sz="1400" b="1" dirty="0">
              <a:solidFill>
                <a:srgbClr val="000000"/>
              </a:solidFill>
              <a:latin typeface="Arial"/>
            </a:endParaRPr>
          </a:p>
          <a:p>
            <a:pPr marL="173038" marR="0" lvl="0" indent="-1635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Error Handling in Python: </a:t>
            </a:r>
            <a:r>
              <a:rPr lang="en-US" sz="1800" b="1" dirty="0">
                <a:solidFill>
                  <a:srgbClr val="000000"/>
                </a:solidFill>
                <a:latin typeface="Arial"/>
              </a:rPr>
              <a:t>try/except are the equivalent of throw/catch.</a:t>
            </a:r>
          </a:p>
          <a:p>
            <a:pPr marL="466725" fontAlgn="auto">
              <a:spcBef>
                <a:spcPts val="0"/>
              </a:spcBef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400" b="1" dirty="0"/>
              <a:t>try:</a:t>
            </a:r>
          </a:p>
          <a:p>
            <a:pPr marL="466725" fontAlgn="auto">
              <a:spcBef>
                <a:spcPts val="0"/>
              </a:spcBef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400" b="1" dirty="0"/>
              <a:t>    f = open(</a:t>
            </a:r>
            <a:r>
              <a:rPr lang="en-US" sz="1400" b="1" dirty="0" err="1"/>
              <a:t>sys.argv</a:t>
            </a:r>
            <a:r>
              <a:rPr lang="en-US" sz="1400" b="1" dirty="0"/>
              <a:t>[1])</a:t>
            </a:r>
          </a:p>
          <a:p>
            <a:pPr marL="466725" fontAlgn="auto">
              <a:spcBef>
                <a:spcPts val="0"/>
              </a:spcBef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400" b="1" dirty="0"/>
              <a:t>    s = </a:t>
            </a:r>
            <a:r>
              <a:rPr lang="en-US" sz="1400" b="1" dirty="0" err="1"/>
              <a:t>f.readline</a:t>
            </a:r>
            <a:r>
              <a:rPr lang="en-US" sz="1400" b="1" dirty="0"/>
              <a:t>()</a:t>
            </a:r>
          </a:p>
          <a:p>
            <a:pPr marL="466725" fontAlgn="auto">
              <a:spcBef>
                <a:spcPts val="0"/>
              </a:spcBef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400" b="1" dirty="0"/>
              <a:t>    </a:t>
            </a:r>
            <a:r>
              <a:rPr lang="en-US" sz="1400" b="1" dirty="0" err="1"/>
              <a:t>i</a:t>
            </a:r>
            <a:r>
              <a:rPr lang="en-US" sz="1400" b="1" dirty="0"/>
              <a:t> = int(</a:t>
            </a:r>
            <a:r>
              <a:rPr lang="en-US" sz="1400" b="1" dirty="0" err="1"/>
              <a:t>s.strip</a:t>
            </a:r>
            <a:r>
              <a:rPr lang="en-US" sz="1400" b="1" dirty="0"/>
              <a:t>())</a:t>
            </a:r>
          </a:p>
          <a:p>
            <a:pPr marL="466725" fontAlgn="auto">
              <a:spcBef>
                <a:spcPts val="0"/>
              </a:spcBef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400" b="1" dirty="0"/>
              <a:t>except </a:t>
            </a:r>
            <a:r>
              <a:rPr lang="en-US" sz="1400" b="1" dirty="0" err="1"/>
              <a:t>IOError</a:t>
            </a:r>
            <a:r>
              <a:rPr lang="en-US" sz="1400" b="1" dirty="0"/>
              <a:t> as e:</a:t>
            </a:r>
          </a:p>
          <a:p>
            <a:pPr marL="466725" fontAlgn="auto">
              <a:spcBef>
                <a:spcPts val="0"/>
              </a:spcBef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400" b="1" dirty="0"/>
              <a:t>    print("I/O error({0}): {1}".format(</a:t>
            </a:r>
            <a:r>
              <a:rPr lang="en-US" sz="1400" b="1" dirty="0" err="1"/>
              <a:t>e.errno</a:t>
            </a:r>
            <a:r>
              <a:rPr lang="en-US" sz="1400" b="1" dirty="0"/>
              <a:t>, </a:t>
            </a:r>
            <a:r>
              <a:rPr lang="en-US" sz="1400" b="1" dirty="0" err="1"/>
              <a:t>e.strerror</a:t>
            </a:r>
            <a:r>
              <a:rPr lang="en-US" sz="1400" b="1" dirty="0"/>
              <a:t>))</a:t>
            </a:r>
          </a:p>
          <a:p>
            <a:pPr marL="466725" fontAlgn="auto">
              <a:spcBef>
                <a:spcPts val="0"/>
              </a:spcBef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400" b="1" dirty="0"/>
              <a:t>except </a:t>
            </a:r>
            <a:r>
              <a:rPr lang="en-US" sz="1400" b="1" dirty="0" err="1"/>
              <a:t>ValueError</a:t>
            </a:r>
            <a:r>
              <a:rPr lang="en-US" sz="1400" b="1" dirty="0"/>
              <a:t>:</a:t>
            </a:r>
          </a:p>
          <a:p>
            <a:pPr marL="466725" fontAlgn="auto">
              <a:spcBef>
                <a:spcPts val="0"/>
              </a:spcBef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400" b="1" dirty="0"/>
              <a:t>    print("Could not convert data to an integer.")</a:t>
            </a:r>
          </a:p>
          <a:p>
            <a:pPr marL="466725" fontAlgn="auto">
              <a:spcBef>
                <a:spcPts val="0"/>
              </a:spcBef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400" b="1" dirty="0"/>
              <a:t>except:</a:t>
            </a:r>
          </a:p>
          <a:p>
            <a:pPr marL="466725" fontAlgn="auto">
              <a:spcBef>
                <a:spcPts val="0"/>
              </a:spcBef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400" b="1" dirty="0"/>
              <a:t>    print("Unexpected error:", </a:t>
            </a:r>
            <a:r>
              <a:rPr lang="en-US" sz="1400" b="1" dirty="0" err="1"/>
              <a:t>sys.exc_info</a:t>
            </a:r>
            <a:r>
              <a:rPr lang="en-US" sz="1400" b="1" dirty="0"/>
              <a:t>()[0])</a:t>
            </a:r>
          </a:p>
          <a:p>
            <a:pPr marL="466725" fontAlgn="auto">
              <a:spcBef>
                <a:spcPts val="0"/>
              </a:spcBef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400" b="1" dirty="0"/>
              <a:t>    raise</a:t>
            </a:r>
          </a:p>
          <a:p>
            <a:pPr marL="693738">
              <a:spcAft>
                <a:spcPts val="1200"/>
              </a:spcAft>
            </a:pPr>
            <a:r>
              <a:rPr lang="en-US" sz="1400" b="1" dirty="0"/>
              <a:t>print("hello world")</a:t>
            </a:r>
          </a:p>
          <a:p>
            <a:pPr marL="173038" marR="0" lvl="0" indent="-1635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Multithreading: </a:t>
            </a:r>
            <a:r>
              <a:rPr lang="en-US" sz="1800" b="1" dirty="0">
                <a:solidFill>
                  <a:srgbClr val="000000"/>
                </a:solidFill>
                <a:latin typeface="Arial"/>
              </a:rPr>
              <a:t>use the threading library (start/join)</a:t>
            </a:r>
          </a:p>
        </p:txBody>
      </p:sp>
    </p:spTree>
    <p:extLst>
      <p:ext uri="{BB962C8B-B14F-4D97-AF65-F5344CB8AC3E}">
        <p14:creationId xmlns:p14="http://schemas.microsoft.com/office/powerpoint/2010/main" val="4125599732"/>
      </p:ext>
    </p:extLst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7458</TotalTime>
  <Words>245</Words>
  <Application>Microsoft Macintosh PowerPoint</Application>
  <PresentationFormat>Letter Paper (8.5x11 in)</PresentationFormat>
  <Paragraphs>37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Times New Roman</vt:lpstr>
      <vt:lpstr>Wingdings</vt:lpstr>
      <vt:lpstr>lecture_title</vt:lpstr>
      <vt:lpstr>1_isip_default</vt:lpstr>
      <vt:lpstr>PowerPoint Presentation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425</cp:revision>
  <dcterms:created xsi:type="dcterms:W3CDTF">2002-09-12T17:13:32Z</dcterms:created>
  <dcterms:modified xsi:type="dcterms:W3CDTF">2025-04-11T03:32:48Z</dcterms:modified>
</cp:coreProperties>
</file>