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5"/>
  </p:notesMasterIdLst>
  <p:handoutMasterIdLst>
    <p:handoutMasterId r:id="rId6"/>
  </p:handoutMasterIdLst>
  <p:sldIdLst>
    <p:sldId id="311" r:id="rId3"/>
    <p:sldId id="313" r:id="rId4"/>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76" autoAdjust="0"/>
    <p:restoredTop sz="95034" autoAdjust="0"/>
  </p:normalViewPr>
  <p:slideViewPr>
    <p:cSldViewPr snapToGrid="0">
      <p:cViewPr varScale="1">
        <p:scale>
          <a:sx n="117" d="100"/>
          <a:sy n="117" d="100"/>
        </p:scale>
        <p:origin x="2392" y="176"/>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92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3/24/25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051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904956687"/>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hyperlink" Target="https://www.tutorialspoint.com/c_standard_library/string_h.htm" TargetMode="External"/><Relationship Id="rId7" Type="http://schemas.openxmlformats.org/officeDocument/2006/relationships/hyperlink" Target="http://www.trytoprogram.com/images/c-math-sin.jpg" TargetMode="External"/><Relationship Id="rId2" Type="http://schemas.openxmlformats.org/officeDocument/2006/relationships/hyperlink" Target="https://www.tutorialspoint.com/c_standard_library/math_h.htm" TargetMode="Externa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hyperlink" Target="https://encrypted-tbn0.gstatic.com/images?q=tbn:ANd9GcSCwZ2YtIP8NWCs6dpRy2Jku-ryrmZHAZbx6fEeiLcBPaK5ytmWfg" TargetMode="External"/><Relationship Id="rId4" Type="http://schemas.openxmlformats.org/officeDocument/2006/relationships/hyperlink" Target="https://www.programiz.com/c-programming/string-handling-func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27</a:t>
            </a:r>
            <a:r>
              <a:rPr lang="en-US" b="1">
                <a:solidFill>
                  <a:schemeClr val="accent1"/>
                </a:solidFill>
              </a:rPr>
              <a:t>: C – Math </a:t>
            </a:r>
            <a:r>
              <a:rPr lang="en-US" b="1" dirty="0">
                <a:solidFill>
                  <a:schemeClr val="accent1"/>
                </a:solidFill>
              </a:rPr>
              <a:t>Functions and Other Libraries</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418585" y="1266278"/>
            <a:ext cx="4305690" cy="2515045"/>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rPr>
              <a:t>Topics:</a:t>
            </a:r>
          </a:p>
          <a:p>
            <a:pPr marL="165100" fontAlgn="auto">
              <a:spcAft>
                <a:spcPts val="0"/>
              </a:spcAft>
              <a:tabLst>
                <a:tab pos="2290763" algn="l"/>
                <a:tab pos="4113213" algn="l"/>
              </a:tabLst>
              <a:defRPr/>
            </a:pPr>
            <a:r>
              <a:rPr lang="en-US" sz="1800" b="1" dirty="0">
                <a:solidFill>
                  <a:schemeClr val="tx2"/>
                </a:solidFill>
              </a:rPr>
              <a:t>Man Pages</a:t>
            </a:r>
          </a:p>
          <a:p>
            <a:pPr marL="165100" fontAlgn="auto">
              <a:spcAft>
                <a:spcPts val="0"/>
              </a:spcAft>
              <a:tabLst>
                <a:tab pos="2290763" algn="l"/>
                <a:tab pos="4113213" algn="l"/>
              </a:tabLst>
              <a:defRPr/>
            </a:pPr>
            <a:r>
              <a:rPr lang="en-US" sz="1800" b="1" dirty="0">
                <a:solidFill>
                  <a:schemeClr val="tx2"/>
                </a:solidFill>
              </a:rPr>
              <a:t>Math Library</a:t>
            </a:r>
          </a:p>
          <a:p>
            <a:pPr marL="165100" fontAlgn="auto">
              <a:spcAft>
                <a:spcPts val="0"/>
              </a:spcAft>
              <a:tabLst>
                <a:tab pos="2290763" algn="l"/>
                <a:tab pos="4113213" algn="l"/>
              </a:tabLst>
              <a:defRPr/>
            </a:pPr>
            <a:r>
              <a:rPr lang="en-US" sz="1800" b="1" dirty="0">
                <a:solidFill>
                  <a:schemeClr val="tx2"/>
                </a:solidFill>
              </a:rPr>
              <a:t>String Manipulations</a:t>
            </a:r>
          </a:p>
          <a:p>
            <a:pPr marL="165100" fontAlgn="auto">
              <a:spcAft>
                <a:spcPts val="0"/>
              </a:spcAft>
              <a:tabLst>
                <a:tab pos="2290763" algn="l"/>
                <a:tab pos="4113213" algn="l"/>
              </a:tabLst>
              <a:defRPr/>
            </a:pPr>
            <a:r>
              <a:rPr lang="en-US" sz="1800" b="1" dirty="0">
                <a:solidFill>
                  <a:schemeClr val="tx2"/>
                </a:solidFill>
              </a:rPr>
              <a:t>Linker Directives</a:t>
            </a:r>
          </a:p>
          <a:p>
            <a:pPr marL="165100" fontAlgn="auto">
              <a:spcAft>
                <a:spcPts val="0"/>
              </a:spcAft>
              <a:tabLst>
                <a:tab pos="2290763" algn="l"/>
                <a:tab pos="4113213" algn="l"/>
              </a:tabLst>
              <a:defRPr/>
            </a:pPr>
            <a:r>
              <a:rPr lang="en-US" sz="1800" b="1" dirty="0">
                <a:solidFill>
                  <a:schemeClr val="tx2"/>
                </a:solidFill>
              </a:rPr>
              <a:t>Local Libraries</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418584" y="4052251"/>
            <a:ext cx="4380641" cy="230502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2"/>
              </a:rPr>
              <a:t>C Library – math.h</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TutorialsPoint</a:t>
            </a:r>
            <a:r>
              <a:rPr lang="en-US" sz="1800" b="1" dirty="0">
                <a:solidFill>
                  <a:schemeClr val="tx2"/>
                </a:solidFill>
              </a:rPr>
              <a:t>: </a:t>
            </a:r>
            <a:r>
              <a:rPr lang="en-US" sz="1800" b="1" dirty="0">
                <a:solidFill>
                  <a:schemeClr val="tx2"/>
                </a:solidFill>
                <a:hlinkClick r:id="rId3"/>
              </a:rPr>
              <a:t>C Library – string.h</a:t>
            </a:r>
            <a:endParaRPr lang="en-US" sz="1800" b="1" dirty="0">
              <a:solidFill>
                <a:schemeClr val="tx2"/>
              </a:solidFill>
            </a:endParaRPr>
          </a:p>
          <a:p>
            <a:pPr marL="165100" fontAlgn="auto">
              <a:spcAft>
                <a:spcPts val="0"/>
              </a:spcAft>
              <a:tabLst>
                <a:tab pos="2290763" algn="l"/>
                <a:tab pos="4113213" algn="l"/>
              </a:tabLst>
              <a:defRPr/>
            </a:pPr>
            <a:r>
              <a:rPr lang="en-US" sz="1800" b="1" dirty="0" err="1">
                <a:solidFill>
                  <a:schemeClr val="tx2"/>
                </a:solidFill>
              </a:rPr>
              <a:t>Programiz</a:t>
            </a:r>
            <a:r>
              <a:rPr lang="en-US" sz="1800" b="1" dirty="0">
                <a:solidFill>
                  <a:schemeClr val="tx2"/>
                </a:solidFill>
              </a:rPr>
              <a:t>: </a:t>
            </a:r>
            <a:r>
              <a:rPr lang="en-US" sz="1800" b="1" dirty="0">
                <a:solidFill>
                  <a:schemeClr val="tx2"/>
                </a:solidFill>
                <a:hlinkClick r:id="rId4"/>
              </a:rPr>
              <a:t>String Manipulations in C</a:t>
            </a:r>
            <a:endParaRPr lang="en-US" sz="1800" b="1" dirty="0">
              <a:solidFill>
                <a:schemeClr val="tx2"/>
              </a:solidFill>
            </a:endParaRPr>
          </a:p>
        </p:txBody>
      </p:sp>
      <p:pic>
        <p:nvPicPr>
          <p:cNvPr id="4" name="Picture 3">
            <a:hlinkClick r:id="rId5"/>
            <a:extLst>
              <a:ext uri="{FF2B5EF4-FFF2-40B4-BE49-F238E27FC236}">
                <a16:creationId xmlns:a16="http://schemas.microsoft.com/office/drawing/2014/main" id="{7DC6D889-356B-AA4D-8BEF-A505D7EDC891}"/>
              </a:ext>
            </a:extLst>
          </p:cNvPr>
          <p:cNvPicPr>
            <a:picLocks noChangeAspect="1"/>
          </p:cNvPicPr>
          <p:nvPr/>
        </p:nvPicPr>
        <p:blipFill>
          <a:blip r:embed="rId6"/>
          <a:stretch>
            <a:fillRect/>
          </a:stretch>
        </p:blipFill>
        <p:spPr>
          <a:xfrm>
            <a:off x="617446" y="4052251"/>
            <a:ext cx="3163258" cy="1783313"/>
          </a:xfrm>
          <a:prstGeom prst="rect">
            <a:avLst/>
          </a:prstGeom>
        </p:spPr>
      </p:pic>
      <p:pic>
        <p:nvPicPr>
          <p:cNvPr id="6" name="Picture 5">
            <a:hlinkClick r:id="rId7"/>
            <a:extLst>
              <a:ext uri="{FF2B5EF4-FFF2-40B4-BE49-F238E27FC236}">
                <a16:creationId xmlns:a16="http://schemas.microsoft.com/office/drawing/2014/main" id="{A2A2181C-FF00-A346-AD0E-72B490D48B71}"/>
              </a:ext>
            </a:extLst>
          </p:cNvPr>
          <p:cNvPicPr>
            <a:picLocks noChangeAspect="1"/>
          </p:cNvPicPr>
          <p:nvPr/>
        </p:nvPicPr>
        <p:blipFill>
          <a:blip r:embed="rId8"/>
          <a:stretch>
            <a:fillRect/>
          </a:stretch>
        </p:blipFill>
        <p:spPr>
          <a:xfrm>
            <a:off x="617446" y="1599837"/>
            <a:ext cx="3338521" cy="16454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09600"/>
            <a:ext cx="8677272" cy="60089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a:solidFill>
                  <a:srgbClr val="333399"/>
                </a:solidFill>
                <a:latin typeface="Arial"/>
              </a:rPr>
              <a:t>Man Pages</a:t>
            </a:r>
            <a:r>
              <a:rPr lang="en-US" sz="1800" b="1" dirty="0">
                <a:solidFill>
                  <a:srgbClr val="333399"/>
                </a:solidFill>
                <a:latin typeface="Arial"/>
              </a:rPr>
              <a:t>: </a:t>
            </a:r>
            <a:r>
              <a:rPr lang="en-US" sz="1800" b="1" dirty="0">
                <a:solidFill>
                  <a:schemeClr val="bg1"/>
                </a:solidFill>
                <a:latin typeface="Arial"/>
              </a:rPr>
              <a:t>the historical way information about a Unix command or C function was distributed (somewhat replaced by Google search now). Describes the interface to the function, and what libraries or include files are needed. Also documents error codes and return values.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Math Library: </a:t>
            </a:r>
            <a:r>
              <a:rPr lang="en-US" sz="1800" b="1" dirty="0">
                <a:solidFill>
                  <a:schemeClr val="bg1"/>
                </a:solidFill>
                <a:latin typeface="Arial"/>
              </a:rPr>
              <a:t>see ‘man math’. Use “include &lt;</a:t>
            </a:r>
            <a:r>
              <a:rPr lang="en-US" sz="1800" b="1" dirty="0" err="1">
                <a:solidFill>
                  <a:schemeClr val="bg1"/>
                </a:solidFill>
                <a:latin typeface="Arial"/>
              </a:rPr>
              <a:t>math.h</a:t>
            </a:r>
            <a:r>
              <a:rPr lang="en-US" sz="1800" b="1" dirty="0">
                <a:solidFill>
                  <a:schemeClr val="bg1"/>
                </a:solidFill>
                <a:latin typeface="Arial"/>
              </a:rPr>
              <a:t>&gt;” to compile and “-</a:t>
            </a:r>
            <a:r>
              <a:rPr lang="en-US" sz="1800" b="1" dirty="0" err="1">
                <a:solidFill>
                  <a:schemeClr val="bg1"/>
                </a:solidFill>
                <a:latin typeface="Arial"/>
              </a:rPr>
              <a:t>lm</a:t>
            </a:r>
            <a:r>
              <a:rPr lang="en-US" sz="1800" b="1" dirty="0">
                <a:solidFill>
                  <a:schemeClr val="bg1"/>
                </a:solidFill>
                <a:latin typeface="Arial"/>
              </a:rPr>
              <a:t>” to link. Contains useful functions for engineering programming such as trigonometric functions and logarithms.</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String Manipulations: </a:t>
            </a:r>
            <a:r>
              <a:rPr lang="en-US" sz="1800" b="1" dirty="0">
                <a:solidFill>
                  <a:schemeClr val="bg1"/>
                </a:solidFill>
                <a:latin typeface="Arial"/>
              </a:rPr>
              <a:t>use “include &lt;</a:t>
            </a:r>
            <a:r>
              <a:rPr lang="en-US" sz="1800" b="1" dirty="0" err="1">
                <a:solidFill>
                  <a:schemeClr val="bg1"/>
                </a:solidFill>
                <a:latin typeface="Arial"/>
              </a:rPr>
              <a:t>string.h</a:t>
            </a:r>
            <a:r>
              <a:rPr lang="en-US" sz="1800" b="1" dirty="0">
                <a:solidFill>
                  <a:schemeClr val="bg1"/>
                </a:solidFill>
                <a:latin typeface="Arial"/>
              </a:rPr>
              <a:t>&gt;” to compile. Contains important functions like </a:t>
            </a:r>
            <a:r>
              <a:rPr lang="en-US" sz="1800" b="1" dirty="0" err="1">
                <a:solidFill>
                  <a:schemeClr val="bg1"/>
                </a:solidFill>
                <a:latin typeface="Arial"/>
              </a:rPr>
              <a:t>strlen</a:t>
            </a:r>
            <a:r>
              <a:rPr lang="en-US" sz="1800" b="1" dirty="0">
                <a:solidFill>
                  <a:schemeClr val="bg1"/>
                </a:solidFill>
                <a:latin typeface="Arial"/>
              </a:rPr>
              <a:t> and </a:t>
            </a:r>
            <a:r>
              <a:rPr lang="en-US" sz="1800" b="1" dirty="0" err="1">
                <a:solidFill>
                  <a:schemeClr val="bg1"/>
                </a:solidFill>
                <a:latin typeface="Arial"/>
              </a:rPr>
              <a:t>strcpy</a:t>
            </a:r>
            <a:r>
              <a:rPr lang="en-US" sz="1800" b="1" dirty="0">
                <a:solidFill>
                  <a:schemeClr val="bg1"/>
                </a:solidFill>
                <a:latin typeface="Arial"/>
              </a:rPr>
              <a:t>.</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Linker Directives: </a:t>
            </a:r>
            <a:r>
              <a:rPr lang="en-US" sz="1800" b="1" dirty="0">
                <a:solidFill>
                  <a:schemeClr val="bg1"/>
                </a:solidFill>
                <a:latin typeface="Arial"/>
              </a:rPr>
              <a:t>some functions are implemented as ‘inline’ code and only need an include file. Other functions need their implementations to be included at link time (e.g., “-</a:t>
            </a:r>
            <a:r>
              <a:rPr lang="en-US" sz="1800" b="1" dirty="0" err="1">
                <a:solidFill>
                  <a:schemeClr val="bg1"/>
                </a:solidFill>
                <a:latin typeface="Arial"/>
              </a:rPr>
              <a:t>lm</a:t>
            </a:r>
            <a:r>
              <a:rPr lang="en-US" sz="1800" b="1" dirty="0">
                <a:solidFill>
                  <a:schemeClr val="bg1"/>
                </a:solidFill>
                <a:latin typeface="Arial"/>
              </a:rPr>
              <a:t>” for the math library).</a:t>
            </a:r>
          </a:p>
          <a:p>
            <a:pPr marL="173038" indent="-163513" fontAlgn="auto">
              <a:spcBef>
                <a:spcPts val="0"/>
              </a:spcBef>
              <a:spcAft>
                <a:spcPts val="1200"/>
              </a:spcAft>
              <a:buFont typeface="Arial" panose="020B0604020202020204" pitchFamily="34" charset="0"/>
              <a:buChar char="•"/>
              <a:tabLst>
                <a:tab pos="2290763" algn="l"/>
                <a:tab pos="4113213" algn="l"/>
              </a:tabLst>
              <a:defRPr/>
            </a:pPr>
            <a:r>
              <a:rPr lang="en-US" sz="1800" b="1" dirty="0">
                <a:solidFill>
                  <a:srgbClr val="333399"/>
                </a:solidFill>
                <a:latin typeface="Arial"/>
              </a:rPr>
              <a:t>Local Libraries: </a:t>
            </a:r>
            <a:r>
              <a:rPr lang="en-US" sz="1800" b="1" dirty="0">
                <a:solidFill>
                  <a:schemeClr val="bg1"/>
                </a:solidFill>
                <a:latin typeface="Arial"/>
              </a:rPr>
              <a:t>use the archiver command, </a:t>
            </a:r>
            <a:r>
              <a:rPr lang="en-US" sz="1800" b="1" dirty="0" err="1">
                <a:solidFill>
                  <a:schemeClr val="bg1"/>
                </a:solidFill>
                <a:latin typeface="Arial"/>
              </a:rPr>
              <a:t>ar</a:t>
            </a:r>
            <a:r>
              <a:rPr lang="en-US" sz="1800" b="1" dirty="0">
                <a:solidFill>
                  <a:schemeClr val="bg1"/>
                </a:solidFill>
                <a:latin typeface="Arial"/>
              </a:rPr>
              <a:t>, to build and manipulate local libraries. When doing software development for large projects you will often build and distribute your own libraries. These libraries contain object code (“.o” files). You can build their manipulation into your make file.</a:t>
            </a:r>
          </a:p>
        </p:txBody>
      </p:sp>
    </p:spTree>
    <p:extLst>
      <p:ext uri="{BB962C8B-B14F-4D97-AF65-F5344CB8AC3E}">
        <p14:creationId xmlns:p14="http://schemas.microsoft.com/office/powerpoint/2010/main" val="2283050582"/>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7439</TotalTime>
  <Words>253</Words>
  <Application>Microsoft Macintosh PowerPoint</Application>
  <PresentationFormat>Letter Paper (8.5x11 in)</PresentationFormat>
  <Paragraphs>18</Paragraphs>
  <Slides>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vt:i4>
      </vt:variant>
    </vt:vector>
  </HeadingPairs>
  <TitlesOfParts>
    <vt:vector size="6" baseType="lpstr">
      <vt:lpstr>Arial</vt:lpstr>
      <vt:lpstr>Times New Roman</vt:lpstr>
      <vt:lpstr>lecture_title</vt:lpstr>
      <vt:lpstr>1_isip_default</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424</cp:revision>
  <dcterms:created xsi:type="dcterms:W3CDTF">2002-09-12T17:13:32Z</dcterms:created>
  <dcterms:modified xsi:type="dcterms:W3CDTF">2025-03-24T13:24:30Z</dcterms:modified>
</cp:coreProperties>
</file>