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700" r:id="rId2"/>
  </p:sldMasterIdLst>
  <p:notesMasterIdLst>
    <p:notesMasterId r:id="rId5"/>
  </p:notesMasterIdLst>
  <p:handoutMasterIdLst>
    <p:handoutMasterId r:id="rId6"/>
  </p:handoutMasterIdLst>
  <p:sldIdLst>
    <p:sldId id="311" r:id="rId3"/>
    <p:sldId id="313" r:id="rId4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6">
          <p15:clr>
            <a:srgbClr val="A4A3A4"/>
          </p15:clr>
        </p15:guide>
        <p15:guide id="2" pos="149">
          <p15:clr>
            <a:srgbClr val="A4A3A4"/>
          </p15:clr>
        </p15:guide>
        <p15:guide id="3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75" autoAdjust="0"/>
    <p:restoredTop sz="96327" autoAdjust="0"/>
  </p:normalViewPr>
  <p:slideViewPr>
    <p:cSldViewPr snapToGrid="0">
      <p:cViewPr varScale="1">
        <p:scale>
          <a:sx n="119" d="100"/>
          <a:sy n="119" d="100"/>
        </p:scale>
        <p:origin x="1984" y="184"/>
      </p:cViewPr>
      <p:guideLst>
        <p:guide orient="horz" pos="1846"/>
        <p:guide pos="149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92" d="100"/>
          <a:sy n="92" d="100"/>
        </p:scale>
        <p:origin x="2368" y="192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C53042-5A96-4DBC-B738-B843823BA6D7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379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C53042-5A96-4DBC-B738-B843823BA6D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848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58712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24DD2C68-E460-934C-A247-ABFAC8F7F22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248" y="186937"/>
            <a:ext cx="4450035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1111 – Engineering Computation 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1111: Lecture 12,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305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ranah.com/ascii-converter" TargetMode="External"/><Relationship Id="rId3" Type="http://schemas.openxmlformats.org/officeDocument/2006/relationships/hyperlink" Target="https://www.tutorialspoint.com/cprogramming/c_data_types.htm" TargetMode="External"/><Relationship Id="rId7" Type="http://schemas.openxmlformats.org/officeDocument/2006/relationships/hyperlink" Target="https://en.wikipedia.org/wiki/Binary-coded_decima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IEEE_754" TargetMode="External"/><Relationship Id="rId11" Type="http://schemas.openxmlformats.org/officeDocument/2006/relationships/image" Target="../media/image3.jpg"/><Relationship Id="rId5" Type="http://schemas.openxmlformats.org/officeDocument/2006/relationships/hyperlink" Target="https://en.wikipedia.org/wiki/Unicode" TargetMode="External"/><Relationship Id="rId10" Type="http://schemas.openxmlformats.org/officeDocument/2006/relationships/image" Target="../media/image2.jpg"/><Relationship Id="rId4" Type="http://schemas.openxmlformats.org/officeDocument/2006/relationships/hyperlink" Target="https://en.wikipedia.org/wiki/ASCII" TargetMode="External"/><Relationship Id="rId9" Type="http://schemas.openxmlformats.org/officeDocument/2006/relationships/hyperlink" Target="http://www.lynda.com/C-tutorials/C-Essential-Training/164457-2.html?srchtrk=index:1%0alinktypeid:2%0aq:Make+files+Unix%0apage:1%0as:relevance%0asa:true%0aproducttypeid:2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SCII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IEEE_754" TargetMode="External"/><Relationship Id="rId5" Type="http://schemas.openxmlformats.org/officeDocument/2006/relationships/hyperlink" Target="https://en.wikipedia.org/wiki/Binary-coded_decimal" TargetMode="External"/><Relationship Id="rId4" Type="http://schemas.openxmlformats.org/officeDocument/2006/relationships/hyperlink" Target="https://en.wikipedia.org/wiki/Unico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9">
            <a:extLst>
              <a:ext uri="{FF2B5EF4-FFF2-40B4-BE49-F238E27FC236}">
                <a16:creationId xmlns:a16="http://schemas.microsoft.com/office/drawing/2014/main" id="{550A0CBD-DCDA-894D-87FA-1D6B16791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12</a:t>
            </a:r>
            <a:r>
              <a:rPr lang="en-US" b="1">
                <a:solidFill>
                  <a:schemeClr val="accent1"/>
                </a:solidFill>
              </a:rPr>
              <a:t>: C – Atomic </a:t>
            </a:r>
            <a:r>
              <a:rPr lang="en-US" b="1" dirty="0">
                <a:solidFill>
                  <a:schemeClr val="accent1"/>
                </a:solidFill>
              </a:rPr>
              <a:t>Types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A63B8D6-614E-9A4C-A37D-16AB923E4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319" y="4079594"/>
            <a:ext cx="3886200" cy="225033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Bytes and Chars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Short and Long Integers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Floats and Doubles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Signed and Unsigned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Bits and Bytes Revisited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B9BCE8DB-475E-E84B-93CC-1A8D459417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4169" y="4052251"/>
            <a:ext cx="3886200" cy="230502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fontAlgn="auto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TP: Atomic Types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Wiki: ASCII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Wiki: Unicode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Wiki: IEEE Floating-Point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Wiki: Binary Coded Decimal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Branah: ASCII Conversion</a:t>
            </a:r>
            <a:endParaRPr lang="en-US" sz="1800" b="1" dirty="0">
              <a:solidFill>
                <a:schemeClr val="tx2"/>
              </a:solidFill>
              <a:latin typeface="+mn-lt"/>
              <a:hlinkClick r:id="rId9" invalidUrl="http://www.lynda.com/C-tutorials/C-Essential-Training/164457-2.html?srchtrk=index:1&#10;linktypeid:2&#10;q:Make+files+Unix&#10;page:1&#10;s:relevance&#10;sa:true&#10;producttypeid:2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9A56C0B-CAAA-FE4E-B13E-A38BFF150FD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3437" y="1521945"/>
            <a:ext cx="4019669" cy="20224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C01FA8A-9751-5B41-B020-375238E3A71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319" y="1201162"/>
            <a:ext cx="3587499" cy="26640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>
            <a:extLst>
              <a:ext uri="{FF2B5EF4-FFF2-40B4-BE49-F238E27FC236}">
                <a16:creationId xmlns:a16="http://schemas.microsoft.com/office/drawing/2014/main" id="{68AF696A-0988-F641-91E4-E4ECC1EE7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7150"/>
            <a:ext cx="86852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Summary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892034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74805C2-7122-3046-9764-1DF58A357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539" y="609600"/>
            <a:ext cx="8677272" cy="583474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3038" marR="0" lvl="0" indent="-163513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25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Atomic Types: 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used to do basic math.</a:t>
            </a:r>
          </a:p>
          <a:p>
            <a:pPr marL="173038" indent="-163513" fontAlgn="auto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333399"/>
                </a:solidFill>
                <a:latin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ASCII</a:t>
            </a:r>
            <a:r>
              <a:rPr lang="en-US" sz="1800" b="1" dirty="0">
                <a:solidFill>
                  <a:srgbClr val="333399"/>
                </a:solidFill>
                <a:latin typeface="Arial"/>
              </a:rPr>
              <a:t>:</a:t>
            </a:r>
            <a:r>
              <a:rPr lang="en-US" sz="1800" b="1" dirty="0">
                <a:solidFill>
                  <a:schemeClr val="tx2"/>
                </a:solidFill>
              </a:rPr>
              <a:t> </a:t>
            </a:r>
            <a:r>
              <a:rPr lang="en-US" sz="1800" b="1" dirty="0">
                <a:solidFill>
                  <a:schemeClr val="bg1"/>
                </a:solidFill>
                <a:latin typeface="Arial"/>
              </a:rPr>
              <a:t>the decimal codes used by characters follow the ASCII standard</a:t>
            </a:r>
            <a:r>
              <a:rPr lang="en-US" sz="1800" b="1" dirty="0">
                <a:solidFill>
                  <a:schemeClr val="bg1"/>
                </a:solidFill>
              </a:rPr>
              <a:t>.</a:t>
            </a:r>
          </a:p>
          <a:p>
            <a:pPr marL="173038" indent="-163513" fontAlgn="auto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333399"/>
                </a:solidFill>
                <a:latin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Unicode</a:t>
            </a:r>
            <a:r>
              <a:rPr lang="en-US" sz="1800" b="1" dirty="0">
                <a:solidFill>
                  <a:srgbClr val="333399"/>
                </a:solidFill>
                <a:latin typeface="Arial"/>
              </a:rPr>
              <a:t>: </a:t>
            </a:r>
            <a:r>
              <a:rPr lang="en-US" sz="1800" b="1" dirty="0">
                <a:solidFill>
                  <a:schemeClr val="tx2"/>
                </a:solidFill>
              </a:rPr>
              <a:t>some languages require more than 8 bits per character.</a:t>
            </a:r>
            <a:endParaRPr lang="en-US" sz="1800" b="1" dirty="0">
              <a:solidFill>
                <a:schemeClr val="bg1"/>
              </a:solidFill>
            </a:endParaRPr>
          </a:p>
          <a:p>
            <a:pPr marL="173038" indent="-163513" fontAlgn="auto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333399"/>
                </a:solidFill>
                <a:latin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Binary Coded Decimal</a:t>
            </a:r>
            <a:r>
              <a:rPr lang="en-US" sz="1800" b="1" dirty="0">
                <a:solidFill>
                  <a:srgbClr val="333399"/>
                </a:solidFill>
                <a:latin typeface="Arial"/>
              </a:rPr>
              <a:t>: </a:t>
            </a:r>
            <a:r>
              <a:rPr lang="en-US" sz="1800" b="1" dirty="0">
                <a:solidFill>
                  <a:schemeClr val="tx2"/>
                </a:solidFill>
              </a:rPr>
              <a:t>positive integers use a format where each digit is represented by a fixed number of bits.</a:t>
            </a:r>
          </a:p>
          <a:p>
            <a:pPr marL="173038" indent="-163513" fontAlgn="auto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333399"/>
                </a:solidFill>
                <a:latin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Two’s Complement</a:t>
            </a:r>
            <a:r>
              <a:rPr lang="en-US" sz="1800" b="1" dirty="0">
                <a:solidFill>
                  <a:srgbClr val="333399"/>
                </a:solidFill>
                <a:latin typeface="Arial"/>
              </a:rPr>
              <a:t>: </a:t>
            </a:r>
            <a:r>
              <a:rPr lang="en-US" sz="1800" b="1" dirty="0">
                <a:solidFill>
                  <a:schemeClr val="tx2"/>
                </a:solidFill>
              </a:rPr>
              <a:t>negative numbers use a two’s complement format.</a:t>
            </a:r>
          </a:p>
          <a:p>
            <a:pPr marL="173038" indent="-163513" fontAlgn="auto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333399"/>
                </a:solidFill>
                <a:latin typeface="Arial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Floating-Point Format</a:t>
            </a:r>
            <a:r>
              <a:rPr lang="en-US" sz="1800" b="1" dirty="0">
                <a:solidFill>
                  <a:srgbClr val="333399"/>
                </a:solidFill>
                <a:latin typeface="Arial"/>
              </a:rPr>
              <a:t>: </a:t>
            </a:r>
            <a:r>
              <a:rPr lang="en-US" sz="1800" b="1" dirty="0">
                <a:solidFill>
                  <a:schemeClr val="tx2"/>
                </a:solidFill>
              </a:rPr>
              <a:t>a logarithmic representation. They are not exact!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1C893B0D-8A0F-7847-99C9-7F7262FB973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53622932"/>
                  </p:ext>
                </p:extLst>
              </p:nvPr>
            </p:nvGraphicFramePr>
            <p:xfrm>
              <a:off x="1524000" y="1095205"/>
              <a:ext cx="6096000" cy="286404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98171">
                      <a:extLst>
                        <a:ext uri="{9D8B030D-6E8A-4147-A177-3AD203B41FA5}">
                          <a16:colId xmlns:a16="http://schemas.microsoft.com/office/drawing/2014/main" val="623509817"/>
                        </a:ext>
                      </a:extLst>
                    </a:gridCol>
                    <a:gridCol w="1567542">
                      <a:extLst>
                        <a:ext uri="{9D8B030D-6E8A-4147-A177-3AD203B41FA5}">
                          <a16:colId xmlns:a16="http://schemas.microsoft.com/office/drawing/2014/main" val="908379191"/>
                        </a:ext>
                      </a:extLst>
                    </a:gridCol>
                    <a:gridCol w="2830287">
                      <a:extLst>
                        <a:ext uri="{9D8B030D-6E8A-4147-A177-3AD203B41FA5}">
                          <a16:colId xmlns:a16="http://schemas.microsoft.com/office/drawing/2014/main" val="1183274160"/>
                        </a:ext>
                      </a:extLst>
                    </a:gridCol>
                  </a:tblGrid>
                  <a:tr h="1457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solidFill>
                                <a:schemeClr val="bg1"/>
                              </a:solidFill>
                            </a:rPr>
                            <a:t>Syntax</a:t>
                          </a:r>
                        </a:p>
                      </a:txBody>
                      <a:tcPr marL="36576" marR="36576" marT="18288" marB="18288" anchor="ctr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solidFill>
                                <a:schemeClr val="bg1"/>
                              </a:solidFill>
                            </a:rPr>
                            <a:t>No. Bytes (Bits)</a:t>
                          </a:r>
                        </a:p>
                      </a:txBody>
                      <a:tcPr marL="36576" marR="36576" marT="18288" marB="18288" anchor="ctr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solidFill>
                                <a:schemeClr val="bg1"/>
                              </a:solidFill>
                            </a:rPr>
                            <a:t>Range</a:t>
                          </a:r>
                        </a:p>
                      </a:txBody>
                      <a:tcPr marL="36576" marR="36576" marT="18288" marB="18288" anchor="ctr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48488958"/>
                      </a:ext>
                    </a:extLst>
                  </a:tr>
                  <a:tr h="145720">
                    <a:tc>
                      <a:txBody>
                        <a:bodyPr/>
                        <a:lstStyle/>
                        <a:p>
                          <a:r>
                            <a:rPr lang="en-US" sz="1400" b="1" dirty="0"/>
                            <a:t>char</a:t>
                          </a:r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/>
                            <a:t>1 byte (8 bits)</a:t>
                          </a:r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400" b="1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[−</m:t>
                                </m:r>
                                <m:r>
                                  <a:rPr lang="en-US" sz="1400" b="1" i="1" dirty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en-US" sz="1400" b="1" i="1" baseline="30000" dirty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𝟕</m:t>
                                </m:r>
                                <m:r>
                                  <a:rPr kumimoji="0" lang="en-US" sz="1400" b="1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, (</m:t>
                                </m:r>
                                <m:r>
                                  <a:rPr lang="en-US" sz="1400" b="1" i="1" dirty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en-US" sz="1400" b="1" i="1" baseline="30000" dirty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𝟕</m:t>
                                </m:r>
                                <m:r>
                                  <a:rPr kumimoji="0" lang="en-US" sz="1400" b="1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kumimoji="0" lang="en-US" sz="1400" b="1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kumimoji="0" lang="en-US" sz="1400" b="1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)]</m:t>
                                </m:r>
                              </m:oMath>
                            </m:oMathPara>
                          </a14:m>
                          <a:endParaRPr lang="en-US" sz="1400" b="1" dirty="0"/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049734653"/>
                      </a:ext>
                    </a:extLst>
                  </a:tr>
                  <a:tr h="145720">
                    <a:tc>
                      <a:txBody>
                        <a:bodyPr/>
                        <a:lstStyle/>
                        <a:p>
                          <a:r>
                            <a:rPr lang="en-US" sz="1400" b="1" dirty="0"/>
                            <a:t>unsigned char</a:t>
                          </a:r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/>
                            <a:t>1 byte (8 bits)</a:t>
                          </a:r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sz="1400" b="1" i="1" dirty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b="1" dirty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  <m:r>
                                      <a:rPr lang="en-US" sz="1400" b="1" dirty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 </m:t>
                                    </m:r>
                                    <m:d>
                                      <m:dPr>
                                        <m:ctrlPr>
                                          <a:rPr lang="en-US" sz="1400" b="1" i="1" dirty="0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en-US" sz="1400" b="1" i="1" dirty="0">
                                                <a:solidFill>
                                                  <a:schemeClr val="bg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b="1" dirty="0">
                                                <a:solidFill>
                                                  <a:schemeClr val="bg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𝟐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b="1" dirty="0">
                                                <a:solidFill>
                                                  <a:schemeClr val="bg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𝟖</m:t>
                                            </m:r>
                                          </m:sup>
                                        </m:sSup>
                                        <m:r>
                                          <a:rPr lang="en-US" sz="1400" b="1" dirty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b="1" dirty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e>
                                    </m:d>
                                  </m:e>
                                </m:d>
                              </m:oMath>
                            </m:oMathPara>
                          </a14:m>
                          <a:endParaRPr lang="en-US" sz="1400" b="1" dirty="0"/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612146108"/>
                      </a:ext>
                    </a:extLst>
                  </a:tr>
                  <a:tr h="145720">
                    <a:tc>
                      <a:txBody>
                        <a:bodyPr/>
                        <a:lstStyle/>
                        <a:p>
                          <a:r>
                            <a:rPr lang="en-US" sz="1400" b="1" dirty="0"/>
                            <a:t>short int</a:t>
                          </a:r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/>
                            <a:t>2 bytes (16 bits)</a:t>
                          </a:r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dirty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[−</m:t>
                                </m:r>
                                <m:r>
                                  <a:rPr lang="en-US" sz="1400" b="1" i="0" dirty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en-US" sz="1400" b="1" i="0" baseline="30000" dirty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  <m:r>
                                  <a:rPr lang="en-US" sz="1400" b="1" dirty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, (</m:t>
                                </m:r>
                                <m:r>
                                  <a:rPr lang="en-US" sz="1400" b="1" i="0" dirty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en-US" sz="1400" b="1" i="0" baseline="30000" dirty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  <m:r>
                                  <a:rPr lang="en-US" sz="1400" b="1" dirty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1" dirty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US" sz="1400" b="1" dirty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)]</m:t>
                                </m:r>
                              </m:oMath>
                            </m:oMathPara>
                          </a14:m>
                          <a:endParaRPr lang="en-US" sz="1400" b="1" dirty="0"/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28562963"/>
                      </a:ext>
                    </a:extLst>
                  </a:tr>
                  <a:tr h="145720">
                    <a:tc>
                      <a:txBody>
                        <a:bodyPr/>
                        <a:lstStyle/>
                        <a:p>
                          <a:r>
                            <a:rPr lang="en-US" sz="1400" b="1" dirty="0"/>
                            <a:t>unsigned short int</a:t>
                          </a:r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/>
                            <a:t>2 bytes (16 bits)</a:t>
                          </a:r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dirty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[</m:t>
                                </m:r>
                                <m:r>
                                  <a:rPr lang="en-US" sz="1400" b="1" i="0" dirty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  <m:r>
                                  <a:rPr lang="en-US" sz="1400" b="1" dirty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, (</m:t>
                                </m:r>
                                <m:r>
                                  <a:rPr lang="en-US" sz="1400" b="1" i="0" dirty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en-US" sz="1400" b="1" i="0" baseline="30000" dirty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𝟏𝟔</m:t>
                                </m:r>
                                <m:r>
                                  <a:rPr lang="en-US" sz="1400" b="1" dirty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1" dirty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US" sz="1400" b="1" dirty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)]</m:t>
                                </m:r>
                              </m:oMath>
                            </m:oMathPara>
                          </a14:m>
                          <a:endParaRPr lang="en-US" sz="1400" b="1" dirty="0"/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13763356"/>
                      </a:ext>
                    </a:extLst>
                  </a:tr>
                  <a:tr h="145720">
                    <a:tc>
                      <a:txBody>
                        <a:bodyPr/>
                        <a:lstStyle/>
                        <a:p>
                          <a:r>
                            <a:rPr lang="en-US" sz="1400" b="1" dirty="0"/>
                            <a:t>int</a:t>
                          </a:r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/>
                            <a:t>4 bytes (32 bits)</a:t>
                          </a:r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dirty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[−</m:t>
                                </m:r>
                                <m:sSup>
                                  <m:sSupPr>
                                    <m:ctrlPr>
                                      <a:rPr lang="en-US" sz="1400" b="1" i="1" dirty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1" dirty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US" sz="1400" b="1" i="1" dirty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𝟑𝟏</m:t>
                                    </m:r>
                                  </m:sup>
                                </m:sSup>
                                <m:r>
                                  <a:rPr lang="en-US" sz="1400" b="1" dirty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,(</m:t>
                                </m:r>
                                <m:sSup>
                                  <m:sSupPr>
                                    <m:ctrlPr>
                                      <a:rPr lang="en-US" sz="1400" b="1" i="1" dirty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1" dirty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US" sz="1400" b="1" i="1" dirty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𝟑𝟏</m:t>
                                    </m:r>
                                  </m:sup>
                                </m:sSup>
                                <m:r>
                                  <a:rPr lang="en-US" sz="1400" b="1" dirty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1" dirty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US" sz="1400" b="1" dirty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)]</m:t>
                                </m:r>
                              </m:oMath>
                            </m:oMathPara>
                          </a14:m>
                          <a:endParaRPr lang="en-US" sz="1400" b="1" dirty="0"/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808238348"/>
                      </a:ext>
                    </a:extLst>
                  </a:tr>
                  <a:tr h="145720">
                    <a:tc>
                      <a:txBody>
                        <a:bodyPr/>
                        <a:lstStyle/>
                        <a:p>
                          <a:r>
                            <a:rPr lang="en-US" sz="1400" b="1" dirty="0"/>
                            <a:t>unsigned int</a:t>
                          </a:r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="1" dirty="0"/>
                            <a:t>4 bytes (32 bits)</a:t>
                          </a:r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sz="1400" b="1" i="1" dirty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b="1" dirty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  <m:r>
                                      <a:rPr lang="en-US" sz="1400" b="1" dirty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 </m:t>
                                    </m:r>
                                    <m:d>
                                      <m:dPr>
                                        <m:ctrlPr>
                                          <a:rPr lang="en-US" sz="1400" b="1" i="1" dirty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en-US" sz="1400" b="1" i="1" dirty="0">
                                                <a:solidFill>
                                                  <a:schemeClr val="bg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b="1" dirty="0">
                                                <a:solidFill>
                                                  <a:schemeClr val="bg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𝟐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b="1" i="1" dirty="0" smtClean="0">
                                                <a:solidFill>
                                                  <a:schemeClr val="bg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𝟑𝟐</m:t>
                                            </m:r>
                                          </m:sup>
                                        </m:sSup>
                                        <m:r>
                                          <a:rPr lang="en-US" sz="1400" b="1" dirty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b="1" dirty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e>
                                    </m:d>
                                  </m:e>
                                </m:d>
                              </m:oMath>
                            </m:oMathPara>
                          </a14:m>
                          <a:endParaRPr lang="en-US" sz="1400" b="1" dirty="0"/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21257131"/>
                      </a:ext>
                    </a:extLst>
                  </a:tr>
                  <a:tr h="145720">
                    <a:tc>
                      <a:txBody>
                        <a:bodyPr/>
                        <a:lstStyle/>
                        <a:p>
                          <a:r>
                            <a:rPr lang="en-US" sz="1400" b="1" dirty="0"/>
                            <a:t>long</a:t>
                          </a:r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/>
                            <a:t>8 bytes (64 bits)</a:t>
                          </a:r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sz="1400" b="1" i="1" dirty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b="1" dirty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1" i="0" dirty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en-US" sz="1400" b="1" i="0" baseline="30000" dirty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𝟔𝟑</m:t>
                                    </m:r>
                                    <m:r>
                                      <a:rPr lang="en-US" sz="1400" b="1" dirty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d>
                                      <m:dPr>
                                        <m:ctrlPr>
                                          <a:rPr lang="en-US" sz="1400" b="1" i="1" dirty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en-US" sz="1400" b="1" i="1" dirty="0">
                                                <a:solidFill>
                                                  <a:schemeClr val="bg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b="1" dirty="0">
                                                <a:solidFill>
                                                  <a:schemeClr val="bg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𝟐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b="1" i="1" dirty="0" smtClean="0">
                                                <a:solidFill>
                                                  <a:schemeClr val="bg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𝟔𝟑</m:t>
                                            </m:r>
                                          </m:sup>
                                        </m:sSup>
                                        <m:r>
                                          <a:rPr lang="en-US" sz="1400" b="1" dirty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b="1" dirty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e>
                                    </m:d>
                                  </m:e>
                                </m:d>
                              </m:oMath>
                            </m:oMathPara>
                          </a14:m>
                          <a:endParaRPr lang="en-US" sz="1400" b="1" dirty="0"/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743936653"/>
                      </a:ext>
                    </a:extLst>
                  </a:tr>
                  <a:tr h="145720">
                    <a:tc>
                      <a:txBody>
                        <a:bodyPr/>
                        <a:lstStyle/>
                        <a:p>
                          <a:r>
                            <a:rPr lang="en-US" sz="1400" b="1" dirty="0"/>
                            <a:t>unsigned long</a:t>
                          </a:r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/>
                            <a:t>8 bytes (64 bits)</a:t>
                          </a:r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dirty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[</m:t>
                                </m:r>
                                <m:r>
                                  <a:rPr lang="en-US" sz="1400" b="1" dirty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  <m:r>
                                  <a:rPr lang="en-US" sz="1400" b="1" dirty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d>
                                  <m:dPr>
                                    <m:ctrlPr>
                                      <a:rPr lang="en-US" sz="1400" b="1" i="1" dirty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n-US" sz="1400" b="1" i="1" dirty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b="1" dirty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e>
                                      <m:sup>
                                        <m:r>
                                          <a:rPr lang="en-US" sz="1400" b="1" i="1" dirty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𝟔</m:t>
                                        </m:r>
                                        <m:r>
                                          <a:rPr lang="en-US" sz="1400" b="1" i="1" dirty="0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𝟒</m:t>
                                        </m:r>
                                      </m:sup>
                                    </m:sSup>
                                    <m:r>
                                      <a:rPr lang="en-US" sz="1400" b="1" dirty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1" dirty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e>
                                </m:d>
                                <m:r>
                                  <a:rPr lang="en-US" sz="1400" b="1" dirty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lang="en-US" sz="1400" b="1" dirty="0">
                            <a:solidFill>
                              <a:schemeClr val="bg1"/>
                            </a:solidFill>
                            <a:latin typeface="+mn-lt"/>
                          </a:endParaRPr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716797780"/>
                      </a:ext>
                    </a:extLst>
                  </a:tr>
                  <a:tr h="145720">
                    <a:tc>
                      <a:txBody>
                        <a:bodyPr/>
                        <a:lstStyle/>
                        <a:p>
                          <a:r>
                            <a:rPr lang="en-US" sz="1400" b="1" dirty="0"/>
                            <a:t>float</a:t>
                          </a:r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="1" dirty="0"/>
                            <a:t>4 bytes (32 bits)</a:t>
                          </a:r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solidFill>
                                <a:schemeClr val="bg1"/>
                              </a:solidFill>
                              <a:latin typeface="+mn-lt"/>
                            </a:rPr>
                            <a:t>IEEE Floating-point Standard</a:t>
                          </a:r>
                          <a:endParaRPr lang="en-US" sz="1400" b="1" dirty="0"/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886109"/>
                      </a:ext>
                    </a:extLst>
                  </a:tr>
                  <a:tr h="145720">
                    <a:tc>
                      <a:txBody>
                        <a:bodyPr/>
                        <a:lstStyle/>
                        <a:p>
                          <a:r>
                            <a:rPr lang="en-US" sz="1400" b="1" dirty="0"/>
                            <a:t>double</a:t>
                          </a:r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/>
                            <a:t>8 bytes (64 bits)</a:t>
                          </a:r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solidFill>
                                <a:schemeClr val="bg1"/>
                              </a:solidFill>
                              <a:latin typeface="+mn-lt"/>
                            </a:rPr>
                            <a:t>IEEE Floating-point Standard</a:t>
                          </a:r>
                          <a:endParaRPr lang="en-US" sz="1400" b="1" dirty="0"/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56901756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1C893B0D-8A0F-7847-99C9-7F7262FB973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53622932"/>
                  </p:ext>
                </p:extLst>
              </p:nvPr>
            </p:nvGraphicFramePr>
            <p:xfrm>
              <a:off x="1524000" y="1095205"/>
              <a:ext cx="6096000" cy="286404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98171">
                      <a:extLst>
                        <a:ext uri="{9D8B030D-6E8A-4147-A177-3AD203B41FA5}">
                          <a16:colId xmlns:a16="http://schemas.microsoft.com/office/drawing/2014/main" val="623509817"/>
                        </a:ext>
                      </a:extLst>
                    </a:gridCol>
                    <a:gridCol w="1567542">
                      <a:extLst>
                        <a:ext uri="{9D8B030D-6E8A-4147-A177-3AD203B41FA5}">
                          <a16:colId xmlns:a16="http://schemas.microsoft.com/office/drawing/2014/main" val="908379191"/>
                        </a:ext>
                      </a:extLst>
                    </a:gridCol>
                    <a:gridCol w="2830287">
                      <a:extLst>
                        <a:ext uri="{9D8B030D-6E8A-4147-A177-3AD203B41FA5}">
                          <a16:colId xmlns:a16="http://schemas.microsoft.com/office/drawing/2014/main" val="1183274160"/>
                        </a:ext>
                      </a:extLst>
                    </a:gridCol>
                  </a:tblGrid>
                  <a:tr h="24993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solidFill>
                                <a:schemeClr val="bg1"/>
                              </a:solidFill>
                            </a:rPr>
                            <a:t>Syntax</a:t>
                          </a:r>
                        </a:p>
                      </a:txBody>
                      <a:tcPr marL="36576" marR="36576" marT="18288" marB="18288" anchor="ctr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solidFill>
                                <a:schemeClr val="bg1"/>
                              </a:solidFill>
                            </a:rPr>
                            <a:t>No. Bytes (Bits)</a:t>
                          </a:r>
                        </a:p>
                      </a:txBody>
                      <a:tcPr marL="36576" marR="36576" marT="18288" marB="18288" anchor="ctr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solidFill>
                                <a:schemeClr val="bg1"/>
                              </a:solidFill>
                            </a:rPr>
                            <a:t>Range</a:t>
                          </a:r>
                        </a:p>
                      </a:txBody>
                      <a:tcPr marL="36576" marR="36576" marT="18288" marB="18288" anchor="ctr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48488958"/>
                      </a:ext>
                    </a:extLst>
                  </a:tr>
                  <a:tr h="249936">
                    <a:tc>
                      <a:txBody>
                        <a:bodyPr/>
                        <a:lstStyle/>
                        <a:p>
                          <a:r>
                            <a:rPr lang="en-US" sz="1400" b="1" dirty="0"/>
                            <a:t>char</a:t>
                          </a:r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/>
                            <a:t>1 byte (8 bits)</a:t>
                          </a:r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6576" marR="36576" marT="18288" marB="18288" anchor="ctr">
                        <a:blipFill>
                          <a:blip r:embed="rId7"/>
                          <a:stretch>
                            <a:fillRect l="-115695" t="-121053" r="-1345" b="-102631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49734653"/>
                      </a:ext>
                    </a:extLst>
                  </a:tr>
                  <a:tr h="277368">
                    <a:tc>
                      <a:txBody>
                        <a:bodyPr/>
                        <a:lstStyle/>
                        <a:p>
                          <a:r>
                            <a:rPr lang="en-US" sz="1400" b="1" dirty="0"/>
                            <a:t>unsigned char</a:t>
                          </a:r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/>
                            <a:t>1 byte (8 bits)</a:t>
                          </a:r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6576" marR="36576" marT="18288" marB="18288" anchor="ctr">
                        <a:blipFill>
                          <a:blip r:embed="rId7"/>
                          <a:stretch>
                            <a:fillRect l="-115695" t="-190909" r="-1345" b="-78636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12146108"/>
                      </a:ext>
                    </a:extLst>
                  </a:tr>
                  <a:tr h="249936">
                    <a:tc>
                      <a:txBody>
                        <a:bodyPr/>
                        <a:lstStyle/>
                        <a:p>
                          <a:r>
                            <a:rPr lang="en-US" sz="1400" b="1" dirty="0"/>
                            <a:t>short int</a:t>
                          </a:r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/>
                            <a:t>2 bytes (16 bits)</a:t>
                          </a:r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6576" marR="36576" marT="18288" marB="18288" anchor="ctr">
                        <a:blipFill>
                          <a:blip r:embed="rId7"/>
                          <a:stretch>
                            <a:fillRect l="-115695" t="-320000" r="-1345" b="-76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28562963"/>
                      </a:ext>
                    </a:extLst>
                  </a:tr>
                  <a:tr h="249936">
                    <a:tc>
                      <a:txBody>
                        <a:bodyPr/>
                        <a:lstStyle/>
                        <a:p>
                          <a:r>
                            <a:rPr lang="en-US" sz="1400" b="1" dirty="0"/>
                            <a:t>unsigned short int</a:t>
                          </a:r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/>
                            <a:t>2 bytes (16 bits)</a:t>
                          </a:r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6576" marR="36576" marT="18288" marB="18288" anchor="ctr">
                        <a:blipFill>
                          <a:blip r:embed="rId7"/>
                          <a:stretch>
                            <a:fillRect l="-115695" t="-420000" r="-1345" b="-66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3763356"/>
                      </a:ext>
                    </a:extLst>
                  </a:tr>
                  <a:tr h="254953">
                    <a:tc>
                      <a:txBody>
                        <a:bodyPr/>
                        <a:lstStyle/>
                        <a:p>
                          <a:r>
                            <a:rPr lang="en-US" sz="1400" b="1" dirty="0"/>
                            <a:t>int</a:t>
                          </a:r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/>
                            <a:t>4 bytes (32 bits)</a:t>
                          </a:r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6576" marR="36576" marT="18288" marB="18288" anchor="ctr">
                        <a:blipFill>
                          <a:blip r:embed="rId7"/>
                          <a:stretch>
                            <a:fillRect l="-115695" t="-520000" r="-1345" b="-56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08238348"/>
                      </a:ext>
                    </a:extLst>
                  </a:tr>
                  <a:tr h="277368">
                    <a:tc>
                      <a:txBody>
                        <a:bodyPr/>
                        <a:lstStyle/>
                        <a:p>
                          <a:r>
                            <a:rPr lang="en-US" sz="1400" b="1" dirty="0"/>
                            <a:t>unsigned int</a:t>
                          </a:r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="1" dirty="0"/>
                            <a:t>4 bytes (32 bits)</a:t>
                          </a:r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6576" marR="36576" marT="18288" marB="18288" anchor="ctr">
                        <a:blipFill>
                          <a:blip r:embed="rId7"/>
                          <a:stretch>
                            <a:fillRect l="-115695" t="-563636" r="-1345" b="-4136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21257131"/>
                      </a:ext>
                    </a:extLst>
                  </a:tr>
                  <a:tr h="277368">
                    <a:tc>
                      <a:txBody>
                        <a:bodyPr/>
                        <a:lstStyle/>
                        <a:p>
                          <a:r>
                            <a:rPr lang="en-US" sz="1400" b="1" dirty="0"/>
                            <a:t>long</a:t>
                          </a:r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/>
                            <a:t>8 bytes (64 bits)</a:t>
                          </a:r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6576" marR="36576" marT="18288" marB="18288" anchor="ctr">
                        <a:blipFill>
                          <a:blip r:embed="rId7"/>
                          <a:stretch>
                            <a:fillRect l="-115695" t="-663636" r="-1345" b="-3136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43936653"/>
                      </a:ext>
                    </a:extLst>
                  </a:tr>
                  <a:tr h="277368">
                    <a:tc>
                      <a:txBody>
                        <a:bodyPr/>
                        <a:lstStyle/>
                        <a:p>
                          <a:r>
                            <a:rPr lang="en-US" sz="1400" b="1" dirty="0"/>
                            <a:t>unsigned long</a:t>
                          </a:r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/>
                            <a:t>8 bytes (64 bits)</a:t>
                          </a:r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6576" marR="36576" marT="18288" marB="18288" anchor="ctr">
                        <a:blipFill>
                          <a:blip r:embed="rId7"/>
                          <a:stretch>
                            <a:fillRect l="-115695" t="-763636" r="-1345" b="-2136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16797780"/>
                      </a:ext>
                    </a:extLst>
                  </a:tr>
                  <a:tr h="249936">
                    <a:tc>
                      <a:txBody>
                        <a:bodyPr/>
                        <a:lstStyle/>
                        <a:p>
                          <a:r>
                            <a:rPr lang="en-US" sz="1400" b="1" dirty="0"/>
                            <a:t>float</a:t>
                          </a:r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="1" dirty="0"/>
                            <a:t>4 bytes (32 bits)</a:t>
                          </a:r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solidFill>
                                <a:schemeClr val="bg1"/>
                              </a:solidFill>
                              <a:latin typeface="+mn-lt"/>
                            </a:rPr>
                            <a:t>IEEE Floating-point Standard</a:t>
                          </a:r>
                          <a:endParaRPr lang="en-US" sz="1400" b="1" dirty="0"/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886109"/>
                      </a:ext>
                    </a:extLst>
                  </a:tr>
                  <a:tr h="249936">
                    <a:tc>
                      <a:txBody>
                        <a:bodyPr/>
                        <a:lstStyle/>
                        <a:p>
                          <a:r>
                            <a:rPr lang="en-US" sz="1400" b="1" dirty="0"/>
                            <a:t>double</a:t>
                          </a:r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/>
                            <a:t>8 bytes (64 bits)</a:t>
                          </a:r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solidFill>
                                <a:schemeClr val="bg1"/>
                              </a:solidFill>
                              <a:latin typeface="+mn-lt"/>
                            </a:rPr>
                            <a:t>IEEE Floating-point Standard</a:t>
                          </a:r>
                          <a:endParaRPr lang="en-US" sz="1400" b="1" dirty="0"/>
                        </a:p>
                      </a:txBody>
                      <a:tcPr marL="36576" marR="36576" marT="18288" marB="18288"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56901756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149926482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8511</TotalTime>
  <Words>265</Words>
  <Application>Microsoft Macintosh PowerPoint</Application>
  <PresentationFormat>Letter Paper (8.5x11 in)</PresentationFormat>
  <Paragraphs>56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Cambria Math</vt:lpstr>
      <vt:lpstr>Times New Roman</vt:lpstr>
      <vt:lpstr>lecture_title</vt:lpstr>
      <vt:lpstr>1_isip_default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394</cp:revision>
  <dcterms:created xsi:type="dcterms:W3CDTF">2002-09-12T17:13:32Z</dcterms:created>
  <dcterms:modified xsi:type="dcterms:W3CDTF">2025-02-10T04:34:09Z</dcterms:modified>
</cp:coreProperties>
</file>