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00" r:id="rId1"/>
    <p:sldMasterId id="2147483701" r:id="rId2"/>
  </p:sldMasterIdLst>
  <p:notesMasterIdLst>
    <p:notesMasterId r:id="rId5"/>
  </p:notesMasterIdLst>
  <p:handoutMasterIdLst>
    <p:handoutMasterId r:id="rId6"/>
  </p:handoutMasterIdLst>
  <p:sldIdLst>
    <p:sldId id="311" r:id="rId3"/>
    <p:sldId id="313" r:id="rId4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25">
          <p15:clr>
            <a:srgbClr val="A4A3A4"/>
          </p15:clr>
        </p15:guide>
        <p15:guide id="2" pos="285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86" autoAdjust="0"/>
    <p:restoredTop sz="95238" autoAdjust="0"/>
  </p:normalViewPr>
  <p:slideViewPr>
    <p:cSldViewPr snapToGrid="0">
      <p:cViewPr varScale="1">
        <p:scale>
          <a:sx n="117" d="100"/>
          <a:sy n="117" d="100"/>
        </p:scale>
        <p:origin x="2440" y="184"/>
      </p:cViewPr>
      <p:guideLst>
        <p:guide orient="horz" pos="2025"/>
        <p:guide pos="28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CC53042-5A96-4DBC-B738-B843823BA6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5886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9/9/25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0312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19529" y="189885"/>
            <a:ext cx="4450035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1111 – Engineering Computation I</a:t>
            </a:r>
          </a:p>
        </p:txBody>
      </p:sp>
    </p:spTree>
    <p:extLst>
      <p:ext uri="{BB962C8B-B14F-4D97-AF65-F5344CB8AC3E}">
        <p14:creationId xmlns:p14="http://schemas.microsoft.com/office/powerpoint/2010/main" val="1349354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1111: Lecture 07,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163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-flair.training/blogs/numpy-linear-algebra/" TargetMode="External"/><Relationship Id="rId3" Type="http://schemas.openxmlformats.org/officeDocument/2006/relationships/hyperlink" Target="https://www.geeksforgeeks.org/python-numpy/" TargetMode="External"/><Relationship Id="rId7" Type="http://schemas.openxmlformats.org/officeDocument/2006/relationships/image" Target="../media/image3.jpeg"/><Relationship Id="rId2" Type="http://schemas.openxmlformats.org/officeDocument/2006/relationships/hyperlink" Target="https://www.geeksforgeeks.org/python-functions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pynative.com/python-functions/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s://data-flair.training/blogs/python-function/" TargetMode="External"/><Relationship Id="rId9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750353" y="1378560"/>
            <a:ext cx="4026757" cy="492699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>
                <a:tab pos="4513263" algn="l"/>
              </a:tabLst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16510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Function Arguments</a:t>
            </a:r>
          </a:p>
          <a:p>
            <a:pPr marL="16510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000000"/>
                </a:solidFill>
              </a:rPr>
              <a:t>Function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Return Values</a:t>
            </a:r>
          </a:p>
          <a:p>
            <a:pPr marL="16510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Memory Management</a:t>
            </a:r>
          </a:p>
          <a:p>
            <a:pPr marL="16510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Matrices as Lists</a:t>
            </a:r>
          </a:p>
          <a:p>
            <a:pPr marL="16510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Matrices </a:t>
            </a:r>
            <a:r>
              <a:rPr lang="en-US" sz="1800" b="1" dirty="0">
                <a:solidFill>
                  <a:srgbClr val="000000"/>
                </a:solidFill>
              </a:rPr>
              <a:t>in </a:t>
            </a:r>
            <a:r>
              <a:rPr lang="en-US" sz="1800" b="1" dirty="0" err="1">
                <a:solidFill>
                  <a:srgbClr val="000000"/>
                </a:solidFill>
              </a:rPr>
              <a:t>Numpy</a:t>
            </a:r>
            <a:endParaRPr lang="en-US" sz="1800" b="1" dirty="0">
              <a:solidFill>
                <a:srgbClr val="000000"/>
              </a:solidFill>
            </a:endParaRPr>
          </a:p>
          <a:p>
            <a:pPr marL="16510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Basic Linear Algebra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>
                <a:tab pos="4513263" algn="l"/>
              </a:tabLst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Resources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16510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90763" algn="l"/>
                <a:tab pos="4113213" algn="l"/>
              </a:tabLst>
              <a:defRPr/>
            </a:pPr>
            <a:r>
              <a:rPr lang="en-US" sz="1800" b="1" dirty="0" err="1">
                <a:solidFill>
                  <a:srgbClr val="000000"/>
                </a:solidFill>
              </a:rPr>
              <a:t>GeeksForGeeks</a:t>
            </a:r>
            <a:r>
              <a:rPr lang="en-US" sz="1800" b="1" dirty="0">
                <a:solidFill>
                  <a:srgbClr val="000000"/>
                </a:solidFill>
              </a:rPr>
              <a:t>: </a:t>
            </a:r>
            <a:r>
              <a:rPr lang="en-US" sz="1800" b="1" dirty="0">
                <a:solidFill>
                  <a:srgbClr val="000000"/>
                </a:solidFill>
                <a:hlinkClick r:id="rId2"/>
              </a:rPr>
              <a:t>Python Functions</a:t>
            </a:r>
            <a:endParaRPr lang="en-US" sz="1800" b="1" dirty="0">
              <a:solidFill>
                <a:srgbClr val="000000"/>
              </a:solidFill>
            </a:endParaRPr>
          </a:p>
          <a:p>
            <a:pPr marL="16510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90763" algn="l"/>
                <a:tab pos="4113213" algn="l"/>
              </a:tabLst>
              <a:defRPr/>
            </a:pPr>
            <a:r>
              <a:rPr lang="en-US" sz="1800" b="1" dirty="0" err="1">
                <a:solidFill>
                  <a:srgbClr val="000000"/>
                </a:solidFill>
              </a:rPr>
              <a:t>GeeksForGeeks</a:t>
            </a:r>
            <a:r>
              <a:rPr lang="en-US" sz="1800" b="1" dirty="0">
                <a:solidFill>
                  <a:srgbClr val="000000"/>
                </a:solidFill>
              </a:rPr>
              <a:t>: </a:t>
            </a:r>
            <a:r>
              <a:rPr lang="en-US" sz="1800" b="1" dirty="0">
                <a:solidFill>
                  <a:srgbClr val="000000"/>
                </a:solidFill>
                <a:hlinkClick r:id="rId3"/>
              </a:rPr>
              <a:t>Python Numpy</a:t>
            </a:r>
            <a:endParaRPr lang="en-US" sz="1800" b="1" dirty="0">
              <a:solidFill>
                <a:srgbClr val="000000"/>
              </a:solidFill>
            </a:endParaRP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Lecture 07: Python – Functions and </a:t>
            </a:r>
            <a:r>
              <a:rPr lang="en-US" b="1">
                <a:solidFill>
                  <a:schemeClr val="accent1"/>
                </a:solidFill>
              </a:rPr>
              <a:t>Linear Algebra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2" name="Picture 2" descr="Python Function Tutorial - Type of Functions in Python(With Example)">
            <a:hlinkClick r:id="rId4"/>
            <a:extLst>
              <a:ext uri="{FF2B5EF4-FFF2-40B4-BE49-F238E27FC236}">
                <a16:creationId xmlns:a16="http://schemas.microsoft.com/office/drawing/2014/main" id="{E3826A8A-2059-9D0D-7151-EC71DC2AB5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1" y="1160483"/>
            <a:ext cx="2712649" cy="14194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Python Functions">
            <a:hlinkClick r:id="rId6"/>
            <a:extLst>
              <a:ext uri="{FF2B5EF4-FFF2-40B4-BE49-F238E27FC236}">
                <a16:creationId xmlns:a16="http://schemas.microsoft.com/office/drawing/2014/main" id="{92F5AF34-B60D-0A22-20CC-762707DFBF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2049" y="2870428"/>
            <a:ext cx="2861851" cy="149203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6" descr="NumPy Linear Algebra">
            <a:hlinkClick r:id="rId8"/>
            <a:extLst>
              <a:ext uri="{FF2B5EF4-FFF2-40B4-BE49-F238E27FC236}">
                <a16:creationId xmlns:a16="http://schemas.microsoft.com/office/drawing/2014/main" id="{66B504B0-B035-EEE8-50AA-CA068CA54D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1" y="4652980"/>
            <a:ext cx="2712649" cy="14194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>
            <a:extLst>
              <a:ext uri="{FF2B5EF4-FFF2-40B4-BE49-F238E27FC236}">
                <a16:creationId xmlns:a16="http://schemas.microsoft.com/office/drawing/2014/main" id="{68AF696A-0988-F641-91E4-E4ECC1EE7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7150"/>
            <a:ext cx="86852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Summary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892034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74805C2-7122-3046-9764-1DF58A357B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24840"/>
            <a:ext cx="8685211" cy="593271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3038" marR="0" lvl="0" indent="-1635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Functions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– 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Python functions offer significant flexibility including:</a:t>
            </a:r>
          </a:p>
          <a:p>
            <a:pPr marL="346075" marR="0" lvl="0" indent="-1730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000000"/>
                </a:solidFill>
                <a:latin typeface="Arial"/>
              </a:rPr>
              <a:t>A name/value pair syntax</a:t>
            </a:r>
          </a:p>
          <a:p>
            <a:pPr marL="346075" marR="0" lvl="0" indent="-1730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000000"/>
                </a:solidFill>
                <a:latin typeface="Arial"/>
              </a:rPr>
              <a:t>Optional arguments</a:t>
            </a:r>
          </a:p>
          <a:p>
            <a:pPr marL="346075" marR="0" lvl="0" indent="-1730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000000"/>
                </a:solidFill>
                <a:latin typeface="Arial"/>
              </a:rPr>
              <a:t>Memory management via the garbage collector</a:t>
            </a:r>
          </a:p>
          <a:p>
            <a:pPr marL="346075" marR="0" lvl="0" indent="-1730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000000"/>
                </a:solidFill>
                <a:latin typeface="Arial"/>
              </a:rPr>
              <a:t>Multiple return values</a:t>
            </a:r>
          </a:p>
          <a:p>
            <a:pPr marL="173038" indent="-163513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 err="1">
                <a:solidFill>
                  <a:srgbClr val="333399"/>
                </a:solidFill>
                <a:latin typeface="Arial"/>
              </a:rPr>
              <a:t>Numpy</a:t>
            </a:r>
            <a:r>
              <a:rPr lang="en-US" sz="1800" b="1" dirty="0">
                <a:solidFill>
                  <a:srgbClr val="333399"/>
                </a:solidFill>
                <a:latin typeface="Arial"/>
              </a:rPr>
              <a:t> – 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the preferred Python library for numeric calculations involving vectors and matrices: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000000"/>
                </a:solidFill>
                <a:latin typeface="Arial"/>
              </a:rPr>
              <a:t>Compact memory footprint for data structures similar to C/C++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000000"/>
                </a:solidFill>
                <a:latin typeface="Arial"/>
              </a:rPr>
              <a:t>Computationally-efficient algorithms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000000"/>
                </a:solidFill>
                <a:latin typeface="Arial"/>
              </a:rPr>
              <a:t>Flexible multi-dimensional data structures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000000"/>
                </a:solidFill>
                <a:latin typeface="Arial"/>
              </a:rPr>
              <a:t>Dynamic memory allocation (vectors and matrices can be resized)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000000"/>
                </a:solidFill>
                <a:latin typeface="Arial"/>
              </a:rPr>
              <a:t>Wide range of mathematical functions available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000000"/>
                </a:solidFill>
                <a:latin typeface="Arial"/>
              </a:rPr>
              <a:t>Compatible with many other packages (e.g., </a:t>
            </a:r>
            <a:r>
              <a:rPr lang="en-US" sz="1800" b="1" dirty="0" err="1">
                <a:solidFill>
                  <a:srgbClr val="000000"/>
                </a:solidFill>
                <a:latin typeface="Arial"/>
              </a:rPr>
              <a:t>SKlearn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25599732"/>
      </p:ext>
    </p:extLst>
  </p:cSld>
  <p:clrMapOvr>
    <a:masterClrMapping/>
  </p:clrMapOvr>
</p:sld>
</file>

<file path=ppt/theme/theme1.xml><?xml version="1.0" encoding="utf-8"?>
<a:theme xmlns:a="http://schemas.openxmlformats.org/drawingml/2006/main" name="1_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7176</TotalTime>
  <Words>126</Words>
  <Application>Microsoft Macintosh PowerPoint</Application>
  <PresentationFormat>Letter Paper (8.5x11 in)</PresentationFormat>
  <Paragraphs>25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Times New Roman</vt:lpstr>
      <vt:lpstr>Wingdings</vt:lpstr>
      <vt:lpstr>1_lecture_title</vt:lpstr>
      <vt:lpstr>1_isip_default</vt:lpstr>
      <vt:lpstr>PowerPoint Presentation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412</cp:revision>
  <dcterms:created xsi:type="dcterms:W3CDTF">2002-09-12T17:13:32Z</dcterms:created>
  <dcterms:modified xsi:type="dcterms:W3CDTF">2025-09-10T03:34:38Z</dcterms:modified>
</cp:coreProperties>
</file>