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5"/>
  </p:notesMasterIdLst>
  <p:handoutMasterIdLst>
    <p:handoutMasterId r:id="rId6"/>
  </p:handoutMasterIdLst>
  <p:sldIdLst>
    <p:sldId id="311" r:id="rId3"/>
    <p:sldId id="312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36" userDrawn="1">
          <p15:clr>
            <a:srgbClr val="A4A3A4"/>
          </p15:clr>
        </p15:guide>
        <p15:guide id="3" pos="2928" userDrawn="1">
          <p15:clr>
            <a:srgbClr val="A4A3A4"/>
          </p15:clr>
        </p15:guide>
        <p15:guide id="4" pos="55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25" autoAdjust="0"/>
    <p:restoredTop sz="95027" autoAdjust="0"/>
  </p:normalViewPr>
  <p:slideViewPr>
    <p:cSldViewPr snapToGrid="0">
      <p:cViewPr varScale="1">
        <p:scale>
          <a:sx n="119" d="100"/>
          <a:sy n="119" d="100"/>
        </p:scale>
        <p:origin x="1384" y="176"/>
      </p:cViewPr>
      <p:guideLst>
        <p:guide orient="horz" pos="2112"/>
        <p:guide pos="336"/>
        <p:guide pos="2928"/>
        <p:guide pos="55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1/14/25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1/14/25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192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63248" y="161968"/>
            <a:ext cx="4450035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02,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sip.piconepress.com/courses/temple/ece_1111/resources/tutorials/unix_for_poets/" TargetMode="External"/><Relationship Id="rId7" Type="http://schemas.openxmlformats.org/officeDocument/2006/relationships/hyperlink" Target="http://database.sarang.net/study/bash/bash.pdf" TargetMode="External"/><Relationship Id="rId2" Type="http://schemas.openxmlformats.org/officeDocument/2006/relationships/hyperlink" Target="https://www.tutorialspoint.com/unix/unix-file-permission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s.jhu.edu/~joanne/unixRC.pdf" TargetMode="External"/><Relationship Id="rId5" Type="http://schemas.openxmlformats.org/officeDocument/2006/relationships/hyperlink" Target="https://www.andreafortuna.org/2018/07/02/bash-scripting-my-own-cheatsheet/" TargetMode="External"/><Relationship Id="rId4" Type="http://schemas.openxmlformats.org/officeDocument/2006/relationships/hyperlink" Target="https://www.gnu.org/software/bash/manual/bash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D90612-ED8A-E546-90B2-2168322F4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1252330"/>
            <a:ext cx="8210949" cy="505322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File Systems	“ls” and “d”</a:t>
            </a:r>
          </a:p>
          <a:p>
            <a:pPr marL="165100" fontAlgn="auto">
              <a:spcAft>
                <a:spcPts val="0"/>
              </a:spcAft>
              <a:tabLst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Directory Listings	“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chmod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” and “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chgrp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” </a:t>
            </a:r>
          </a:p>
          <a:p>
            <a:pPr marL="165100" fontAlgn="auto">
              <a:spcAft>
                <a:spcPts val="0"/>
              </a:spcAft>
              <a:tabLst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File Permissions	“find” and “grep”</a:t>
            </a:r>
          </a:p>
          <a:p>
            <a:pPr marL="165100" fontAlgn="auto">
              <a:spcAft>
                <a:spcPts val="0"/>
              </a:spcAft>
              <a:tabLst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Simple Regular Expressions	 “sort” and “</a:t>
            </a: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uniq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”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Foreground and Background	Unix Pipes (“|”) and Redirection (“&gt;”)</a:t>
            </a:r>
          </a:p>
          <a:p>
            <a:pPr marL="176213" indent="-176213" fontAlgn="auto">
              <a:spcBef>
                <a:spcPts val="1800"/>
              </a:spcBef>
              <a:spcAft>
                <a:spcPts val="120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346075" marR="0" lvl="0" indent="-173038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lang="en-US" sz="1800" b="1" dirty="0" err="1">
                <a:solidFill>
                  <a:schemeClr val="accent2"/>
                </a:solidFill>
                <a:latin typeface="+mn-lt"/>
              </a:rPr>
              <a:t>TutorialsPoint</a:t>
            </a:r>
            <a:r>
              <a:rPr lang="en-US" sz="1800" b="1" dirty="0">
                <a:solidFill>
                  <a:schemeClr val="accent2"/>
                </a:solidFill>
                <a:latin typeface="+mn-lt"/>
              </a:rPr>
              <a:t>: 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2"/>
              </a:rPr>
              <a:t>Unix File Permissions</a:t>
            </a:r>
            <a:endParaRPr lang="en-US" sz="1800" b="1" dirty="0">
              <a:solidFill>
                <a:schemeClr val="accent2"/>
              </a:solidFill>
              <a:latin typeface="+mn-lt"/>
            </a:endParaRPr>
          </a:p>
          <a:p>
            <a:pPr marL="346075" marR="0" lvl="0" indent="-173038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accent2"/>
                </a:solidFill>
                <a:latin typeface="+mn-lt"/>
              </a:rPr>
              <a:t>Temple: 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3"/>
              </a:rPr>
              <a:t>Unix for Poets</a:t>
            </a:r>
            <a:endParaRPr lang="en-US" sz="1800" b="1" dirty="0">
              <a:solidFill>
                <a:schemeClr val="accent2"/>
              </a:solidFill>
              <a:latin typeface="+mn-lt"/>
            </a:endParaRPr>
          </a:p>
          <a:p>
            <a:pPr marL="346075" marR="0" lvl="0" indent="-173038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r>
              <a:rPr lang="en-US" sz="1800" b="1" dirty="0">
                <a:solidFill>
                  <a:schemeClr val="accent2"/>
                </a:solidFill>
                <a:latin typeface="+mn-lt"/>
              </a:rPr>
              <a:t>Cheat Sheets:</a:t>
            </a:r>
            <a:br>
              <a:rPr lang="en-US" sz="1800" b="1" dirty="0">
                <a:solidFill>
                  <a:schemeClr val="accent2"/>
                </a:solidFill>
                <a:latin typeface="+mn-lt"/>
              </a:rPr>
            </a:br>
            <a:r>
              <a:rPr lang="en-US" sz="1800" b="1" dirty="0">
                <a:solidFill>
                  <a:schemeClr val="accent2"/>
                </a:solidFill>
                <a:latin typeface="+mn-lt"/>
              </a:rPr>
              <a:t>GNU: 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4"/>
              </a:rPr>
              <a:t>Bash Reference Manual</a:t>
            </a:r>
            <a:br>
              <a:rPr lang="en-US" sz="1800" b="1" dirty="0">
                <a:solidFill>
                  <a:schemeClr val="accent2"/>
                </a:solidFill>
                <a:latin typeface="+mn-lt"/>
              </a:rPr>
            </a:br>
            <a:r>
              <a:rPr lang="en-US" sz="1800" b="1" dirty="0">
                <a:solidFill>
                  <a:schemeClr val="accent2"/>
                </a:solidFill>
                <a:latin typeface="+mn-lt"/>
              </a:rPr>
              <a:t>AF: 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5"/>
              </a:rPr>
              <a:t>Bash Scripting</a:t>
            </a:r>
            <a:br>
              <a:rPr lang="en-US" sz="1800" b="1" dirty="0">
                <a:solidFill>
                  <a:schemeClr val="accent2"/>
                </a:solidFill>
                <a:latin typeface="+mn-lt"/>
              </a:rPr>
            </a:br>
            <a:r>
              <a:rPr lang="en-US" sz="1800" b="1" dirty="0">
                <a:solidFill>
                  <a:schemeClr val="accent2"/>
                </a:solidFill>
                <a:latin typeface="+mn-lt"/>
              </a:rPr>
              <a:t>JHU: 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6"/>
              </a:rPr>
              <a:t>UNIX Reference Card</a:t>
            </a:r>
            <a:br>
              <a:rPr lang="en-US" sz="1800" b="1" dirty="0">
                <a:solidFill>
                  <a:schemeClr val="accent2"/>
                </a:solidFill>
                <a:latin typeface="+mn-lt"/>
              </a:rPr>
            </a:br>
            <a:r>
              <a:rPr lang="en-US" sz="1800" b="1" dirty="0">
                <a:solidFill>
                  <a:schemeClr val="accent2"/>
                </a:solidFill>
                <a:latin typeface="+mn-lt"/>
              </a:rPr>
              <a:t>SSC: </a:t>
            </a:r>
            <a:r>
              <a:rPr lang="en-US" sz="1800" b="1" dirty="0">
                <a:solidFill>
                  <a:schemeClr val="accent2"/>
                </a:solidFill>
                <a:latin typeface="+mn-lt"/>
                <a:hlinkClick r:id="rId7"/>
              </a:rPr>
              <a:t>Bash Reference Card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" name="Text Box 29">
            <a:extLst>
              <a:ext uri="{FF2B5EF4-FFF2-40B4-BE49-F238E27FC236}">
                <a16:creationId xmlns:a16="http://schemas.microsoft.com/office/drawing/2014/main" id="{550A0CBD-DCDA-894D-87FA-1D6B16791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887" y="552450"/>
            <a:ext cx="85235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02</a:t>
            </a:r>
            <a:r>
              <a:rPr lang="en-US" b="1">
                <a:solidFill>
                  <a:schemeClr val="accent1"/>
                </a:solidFill>
              </a:rPr>
              <a:t>: Linux – Command </a:t>
            </a:r>
            <a:r>
              <a:rPr lang="en-US" b="1" dirty="0">
                <a:solidFill>
                  <a:schemeClr val="accent1"/>
                </a:solidFill>
              </a:rPr>
              <a:t>Line Programming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07571"/>
            <a:ext cx="8685211" cy="573677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File Permissions: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We can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set permissions for the user, the group and other users using commands like “</a:t>
            </a:r>
            <a:r>
              <a:rPr lang="en-US" sz="1800" b="1" dirty="0" err="1">
                <a:solidFill>
                  <a:srgbClr val="000000"/>
                </a:solidFill>
                <a:latin typeface="Arial"/>
              </a:rPr>
              <a:t>chmod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”.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Pipes: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Allow you to concatenate commands. You can send the output of one command as input to the next command.</a:t>
            </a: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Foreground/Background: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We can run processes interactively (foreground) or in the background, which allows you to continue to work while the process is running.</a:t>
            </a:r>
          </a:p>
          <a:p>
            <a:pPr marL="173038" indent="-163513" fontAlgn="auto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Command Line Regular Expressions: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 Bash shell supports simple regular expressions that can be used to identify files and directories.</a:t>
            </a: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Command Line Programming: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Unix is built from a set of simple commands such as ‘cat’ and ‘grep’. Using pipes we can build complex commands from simple ones by combining these simple commands together.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Regular Expressions: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The bash shell supports simple regular expressions that allow you to easily find files in large databases. We can also use these expressions with commands like ‘grep’.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Useful Commands: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We will use ‘cat’, ’d’, ‘sd/td/pd’, ‘find’, ‘grep’, pipes, shell redirection and, of course, ‘isip_e’, extensively in this course.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9179164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7040</TotalTime>
  <Words>313</Words>
  <Application>Microsoft Macintosh PowerPoint</Application>
  <PresentationFormat>Letter Paper (8.5x11 in)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lecture_title</vt:lpstr>
      <vt:lpstr>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371</cp:revision>
  <dcterms:created xsi:type="dcterms:W3CDTF">2002-09-12T17:13:32Z</dcterms:created>
  <dcterms:modified xsi:type="dcterms:W3CDTF">2025-01-15T01:28:53Z</dcterms:modified>
</cp:coreProperties>
</file>