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0" r:id="rId2"/>
    <p:sldMasterId id="2147483702" r:id="rId3"/>
  </p:sldMasterIdLst>
  <p:notesMasterIdLst>
    <p:notesMasterId r:id="rId50"/>
  </p:notesMasterIdLst>
  <p:handoutMasterIdLst>
    <p:handoutMasterId r:id="rId51"/>
  </p:handoutMasterIdLst>
  <p:sldIdLst>
    <p:sldId id="311" r:id="rId4"/>
    <p:sldId id="313" r:id="rId5"/>
    <p:sldId id="314" r:id="rId6"/>
    <p:sldId id="315" r:id="rId7"/>
    <p:sldId id="316" r:id="rId8"/>
    <p:sldId id="317" r:id="rId9"/>
    <p:sldId id="318" r:id="rId10"/>
    <p:sldId id="319" r:id="rId11"/>
    <p:sldId id="320" r:id="rId12"/>
    <p:sldId id="321" r:id="rId13"/>
    <p:sldId id="322" r:id="rId14"/>
    <p:sldId id="323" r:id="rId15"/>
    <p:sldId id="324" r:id="rId16"/>
    <p:sldId id="325" r:id="rId17"/>
    <p:sldId id="326" r:id="rId18"/>
    <p:sldId id="327" r:id="rId19"/>
    <p:sldId id="328" r:id="rId20"/>
    <p:sldId id="329" r:id="rId21"/>
    <p:sldId id="330" r:id="rId22"/>
    <p:sldId id="331" r:id="rId23"/>
    <p:sldId id="332" r:id="rId24"/>
    <p:sldId id="333" r:id="rId25"/>
    <p:sldId id="334" r:id="rId26"/>
    <p:sldId id="335" r:id="rId27"/>
    <p:sldId id="336" r:id="rId28"/>
    <p:sldId id="337" r:id="rId29"/>
    <p:sldId id="338" r:id="rId30"/>
    <p:sldId id="339" r:id="rId31"/>
    <p:sldId id="340" r:id="rId32"/>
    <p:sldId id="341" r:id="rId33"/>
    <p:sldId id="342" r:id="rId34"/>
    <p:sldId id="343" r:id="rId35"/>
    <p:sldId id="344" r:id="rId36"/>
    <p:sldId id="345" r:id="rId37"/>
    <p:sldId id="346" r:id="rId38"/>
    <p:sldId id="347" r:id="rId39"/>
    <p:sldId id="348" r:id="rId40"/>
    <p:sldId id="349" r:id="rId41"/>
    <p:sldId id="350" r:id="rId42"/>
    <p:sldId id="351" r:id="rId43"/>
    <p:sldId id="352" r:id="rId44"/>
    <p:sldId id="353" r:id="rId45"/>
    <p:sldId id="354" r:id="rId46"/>
    <p:sldId id="355" r:id="rId47"/>
    <p:sldId id="356" r:id="rId48"/>
    <p:sldId id="357" r:id="rId49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5">
          <p15:clr>
            <a:srgbClr val="A4A3A4"/>
          </p15:clr>
        </p15:guide>
        <p15:guide id="2" pos="151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6213" autoAdjust="0"/>
    <p:restoredTop sz="96327" autoAdjust="0"/>
  </p:normalViewPr>
  <p:slideViewPr>
    <p:cSldViewPr snapToGrid="0">
      <p:cViewPr varScale="1">
        <p:scale>
          <a:sx n="124" d="100"/>
          <a:sy n="124" d="100"/>
        </p:scale>
        <p:origin x="2720" y="168"/>
      </p:cViewPr>
      <p:guideLst>
        <p:guide orient="horz" pos="2265"/>
        <p:guide pos="1513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8" Type="http://schemas.openxmlformats.org/officeDocument/2006/relationships/slide" Target="slides/slide5.xml"/><Relationship Id="rId51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6.xml"/><Relationship Id="rId2" Type="http://schemas.openxmlformats.org/officeDocument/2006/relationships/slide" Target="slides/slide5.xml"/><Relationship Id="rId1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1612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baseline="0" dirty="0"/>
              <a:t> map function takes as an input a functions, </a:t>
            </a:r>
          </a:p>
          <a:p>
            <a:r>
              <a:rPr lang="en-US" baseline="0" dirty="0"/>
              <a:t>The </a:t>
            </a:r>
            <a:r>
              <a:rPr lang="en-US" baseline="0" dirty="0" err="1"/>
              <a:t>Lamda</a:t>
            </a:r>
            <a:r>
              <a:rPr lang="en-US" baseline="0" dirty="0"/>
              <a:t> function is </a:t>
            </a:r>
            <a:r>
              <a:rPr lang="en-US" baseline="0" dirty="0" err="1"/>
              <a:t>inlined</a:t>
            </a:r>
            <a:r>
              <a:rPr lang="en-US" baseline="0" dirty="0"/>
              <a:t> called 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620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A0E8A20-7B47-48C2-8566-E78CF092480E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620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9848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Both</a:t>
            </a:r>
            <a:r>
              <a:rPr lang="en-US" baseline="0" dirty="0"/>
              <a:t> implementations have an O(n) runtime</a:t>
            </a:r>
          </a:p>
          <a:p>
            <a:r>
              <a:rPr lang="en-US" baseline="0" dirty="0"/>
              <a:t>Tail Recursive will fail on factorial(999) because of </a:t>
            </a:r>
            <a:r>
              <a:rPr lang="en-US" baseline="0" dirty="0" err="1"/>
              <a:t>R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untimeError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Maximum recursion depth exceeded</a:t>
            </a:r>
          </a:p>
          <a:p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Optimized Tail recursive is essentially forced in Functional Languages like F# </a:t>
            </a: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620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A0E8A20-7B47-48C2-8566-E78CF092480E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620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32361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Immutable</a:t>
            </a:r>
            <a:r>
              <a:rPr lang="en-US" baseline="0" dirty="0"/>
              <a:t> by default. </a:t>
            </a:r>
            <a:endParaRPr lang="en-US" dirty="0"/>
          </a:p>
          <a:p>
            <a:endParaRPr lang="en-US" dirty="0"/>
          </a:p>
          <a:p>
            <a:r>
              <a:rPr lang="en-US" dirty="0"/>
              <a:t>Recursion is easier when</a:t>
            </a:r>
            <a:r>
              <a:rPr lang="en-US" baseline="0" dirty="0"/>
              <a:t> you think about inputs and outputs. </a:t>
            </a:r>
          </a:p>
          <a:p>
            <a:r>
              <a:rPr lang="en-US" baseline="0" dirty="0"/>
              <a:t>Treating functions as the unit of work is easier without state. </a:t>
            </a:r>
          </a:p>
          <a:p>
            <a:endParaRPr lang="en-US" baseline="0" dirty="0"/>
          </a:p>
          <a:p>
            <a:r>
              <a:rPr lang="en-US" baseline="0" dirty="0"/>
              <a:t>These all work together.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620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A0E8A20-7B47-48C2-8566-E78CF092480E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620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33978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List &amp; Array can use</a:t>
            </a:r>
            <a:r>
              <a:rPr lang="en-US" baseline="0" dirty="0"/>
              <a:t> Seq.  Pipelining &amp; composition are similar. </a:t>
            </a:r>
          </a:p>
          <a:p>
            <a:endParaRPr lang="en-US" baseline="0" dirty="0"/>
          </a:p>
          <a:p>
            <a:r>
              <a:rPr lang="en-US" baseline="0" dirty="0"/>
              <a:t>Data in – data out transformations. </a:t>
            </a:r>
          </a:p>
          <a:p>
            <a:r>
              <a:rPr lang="en-US" baseline="0" dirty="0"/>
              <a:t>Think about inputs and outputs of functions </a:t>
            </a:r>
            <a:r>
              <a:rPr lang="en-US" baseline="0" dirty="0">
                <a:sym typeface="Wingdings"/>
              </a:rPr>
              <a:t> like our </a:t>
            </a:r>
            <a:r>
              <a:rPr lang="en-US" baseline="0" dirty="0" err="1">
                <a:sym typeface="Wingdings"/>
              </a:rPr>
              <a:t>microservices</a:t>
            </a:r>
            <a:r>
              <a:rPr lang="en-US" baseline="0" dirty="0">
                <a:sym typeface="Wingdings"/>
              </a:rPr>
              <a:t>. </a:t>
            </a:r>
          </a:p>
          <a:p>
            <a:endParaRPr lang="en-US" baseline="0" dirty="0">
              <a:sym typeface="Wingdings"/>
            </a:endParaRPr>
          </a:p>
          <a:p>
            <a:r>
              <a:rPr lang="en-US" baseline="0" dirty="0">
                <a:sym typeface="Wingdings"/>
              </a:rPr>
              <a:t>Higher-order functions. These all are examples. Think about passing functions around instead of objects. </a:t>
            </a:r>
          </a:p>
          <a:p>
            <a:endParaRPr lang="en-US" baseline="0" dirty="0">
              <a:sym typeface="Wingdings"/>
            </a:endParaRPr>
          </a:p>
          <a:p>
            <a:r>
              <a:rPr lang="en-US" baseline="0" dirty="0">
                <a:sym typeface="Wingdings"/>
              </a:rPr>
              <a:t>(SHOW CODE) </a:t>
            </a:r>
          </a:p>
          <a:p>
            <a:endParaRPr lang="en-US" baseline="0" dirty="0">
              <a:sym typeface="Wingdings"/>
            </a:endParaRPr>
          </a:p>
          <a:p>
            <a:endParaRPr lang="en-US" baseline="0" dirty="0">
              <a:sym typeface="Wingdings"/>
            </a:endParaRPr>
          </a:p>
          <a:p>
            <a:r>
              <a:rPr lang="en-US" baseline="0" dirty="0">
                <a:sym typeface="Wingdings"/>
              </a:rPr>
              <a:t>Add &gt;&gt; </a:t>
            </a:r>
            <a:r>
              <a:rPr lang="en-US" baseline="0" dirty="0" err="1">
                <a:sym typeface="Wingdings"/>
              </a:rPr>
              <a:t>mult</a:t>
            </a:r>
            <a:r>
              <a:rPr lang="en-US" baseline="0" dirty="0">
                <a:sym typeface="Wingdings"/>
              </a:rPr>
              <a:t> == </a:t>
            </a:r>
            <a:r>
              <a:rPr lang="en-US" baseline="0" dirty="0" err="1">
                <a:sym typeface="Wingdings"/>
              </a:rPr>
              <a:t>mult</a:t>
            </a:r>
            <a:r>
              <a:rPr lang="en-US" baseline="0" dirty="0">
                <a:sym typeface="Wingdings"/>
              </a:rPr>
              <a:t>(add(x))  create new slide.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620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641F30-EF98-954F-BC02-93015769DEB0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620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75241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Change last functions</a:t>
            </a:r>
            <a:r>
              <a:rPr lang="en-US" baseline="0" dirty="0"/>
              <a:t> from (</a:t>
            </a:r>
            <a:r>
              <a:rPr lang="en-US" baseline="0" dirty="0" err="1"/>
              <a:t>int</a:t>
            </a:r>
            <a:r>
              <a:rPr lang="en-US" baseline="0" dirty="0"/>
              <a:t> -&gt; </a:t>
            </a:r>
            <a:r>
              <a:rPr lang="en-US" baseline="0" dirty="0" err="1"/>
              <a:t>int</a:t>
            </a:r>
            <a:r>
              <a:rPr lang="en-US" baseline="0" dirty="0"/>
              <a:t>) </a:t>
            </a:r>
          </a:p>
          <a:p>
            <a:endParaRPr lang="en-US" baseline="0" dirty="0"/>
          </a:p>
          <a:p>
            <a:r>
              <a:rPr lang="en-US" baseline="0" dirty="0"/>
              <a:t>value</a:t>
            </a:r>
          </a:p>
          <a:p>
            <a:r>
              <a:rPr lang="en-US" baseline="0" dirty="0"/>
              <a:t>|&gt;  </a:t>
            </a:r>
            <a:r>
              <a:rPr lang="en-US" baseline="0" dirty="0" err="1"/>
              <a:t>Int</a:t>
            </a:r>
            <a:r>
              <a:rPr lang="en-US" baseline="0" dirty="0"/>
              <a:t> -&gt; string </a:t>
            </a:r>
          </a:p>
          <a:p>
            <a:r>
              <a:rPr lang="en-US" baseline="0" dirty="0"/>
              <a:t>|&gt; String -&gt; bool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620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A0E8A20-7B47-48C2-8566-E78CF092480E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620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84788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620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A0E8A20-7B47-48C2-8566-E78CF092480E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620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59381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620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A0E8A20-7B47-48C2-8566-E78CF092480E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620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8604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620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C53042-5A96-4DBC-B738-B843823BA6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620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5886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620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E24DD5B-5CB9-4278-8304-53E47D6138F7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620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6413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620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59F7779-E88B-4ED1-91F2-39C19F1AC89D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620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4879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620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59F7779-E88B-4ED1-91F2-39C19F1AC89D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620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6636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 of imperative</a:t>
            </a:r>
            <a:r>
              <a:rPr lang="en-US" baseline="0" dirty="0"/>
              <a:t> programming having side effects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620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A0E8A20-7B47-48C2-8566-E78CF092480E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620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71389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baseline="0" dirty="0"/>
              <a:t> map function takes as an input a functions, </a:t>
            </a:r>
          </a:p>
          <a:p>
            <a:r>
              <a:rPr lang="en-US" baseline="0" dirty="0"/>
              <a:t>The </a:t>
            </a:r>
            <a:r>
              <a:rPr lang="en-US" baseline="0" dirty="0" err="1"/>
              <a:t>Lamda</a:t>
            </a:r>
            <a:r>
              <a:rPr lang="en-US" baseline="0" dirty="0"/>
              <a:t> function is </a:t>
            </a:r>
            <a:r>
              <a:rPr lang="en-US" baseline="0" dirty="0" err="1"/>
              <a:t>inlined</a:t>
            </a:r>
            <a:r>
              <a:rPr lang="en-US" baseline="0" dirty="0"/>
              <a:t> called 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620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A0E8A20-7B47-48C2-8566-E78CF092480E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620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70282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baseline="0" dirty="0"/>
              <a:t> map function takes as an input a functions, </a:t>
            </a:r>
          </a:p>
          <a:p>
            <a:r>
              <a:rPr lang="en-US" baseline="0" dirty="0"/>
              <a:t>The </a:t>
            </a:r>
            <a:r>
              <a:rPr lang="en-US" baseline="0" dirty="0" err="1"/>
              <a:t>Lamda</a:t>
            </a:r>
            <a:r>
              <a:rPr lang="en-US" baseline="0" dirty="0"/>
              <a:t> function is </a:t>
            </a:r>
            <a:r>
              <a:rPr lang="en-US" baseline="0" dirty="0" err="1"/>
              <a:t>inlined</a:t>
            </a:r>
            <a:r>
              <a:rPr lang="en-US" baseline="0" dirty="0"/>
              <a:t> called 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620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A0E8A20-7B47-48C2-8566-E78CF092480E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620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29340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baseline="0" dirty="0"/>
              <a:t> map function takes as an input a functions, </a:t>
            </a:r>
          </a:p>
          <a:p>
            <a:r>
              <a:rPr lang="en-US" baseline="0" dirty="0"/>
              <a:t>The </a:t>
            </a:r>
            <a:r>
              <a:rPr lang="en-US" baseline="0" dirty="0" err="1"/>
              <a:t>Lamda</a:t>
            </a:r>
            <a:r>
              <a:rPr lang="en-US" baseline="0" dirty="0"/>
              <a:t> function is </a:t>
            </a:r>
            <a:r>
              <a:rPr lang="en-US" baseline="0" dirty="0" err="1"/>
              <a:t>inlined</a:t>
            </a:r>
            <a:r>
              <a:rPr lang="en-US" baseline="0" dirty="0"/>
              <a:t> called 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620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A0E8A20-7B47-48C2-8566-E78CF092480E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620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3241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4/13/25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70920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34157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DC032232-1EBE-784B-B28A-FD9490DDCB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19530" y="176822"/>
            <a:ext cx="4496607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36,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637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36,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579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ipython.org/" TargetMode="External"/><Relationship Id="rId3" Type="http://schemas.openxmlformats.org/officeDocument/2006/relationships/hyperlink" Target="https://docs.python.org/3/tutorial/datastructures.html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tutorialspoint.com/functional_programming/index.htm" TargetMode="External"/><Relationship Id="rId5" Type="http://schemas.openxmlformats.org/officeDocument/2006/relationships/hyperlink" Target="http://www.bogotobogo.com/python/python_fncs_map_filter_reduce.php" TargetMode="External"/><Relationship Id="rId4" Type="http://schemas.openxmlformats.org/officeDocument/2006/relationships/hyperlink" Target="https://www.tutorialspoint.com/python_data_structure/index.htm" TargetMode="External"/><Relationship Id="rId9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mskivert.com/code/fsharp/fsharp-cheat-sheet.pdf" TargetMode="External"/><Relationship Id="rId2" Type="http://schemas.openxmlformats.org/officeDocument/2006/relationships/hyperlink" Target="http://dungpa.github.io/fsharp-cheatsheet/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en.wikibooks.org/wiki/F_Sharp_Programming" TargetMode="External"/><Relationship Id="rId4" Type="http://schemas.openxmlformats.org/officeDocument/2006/relationships/hyperlink" Target="https://msdn.microsoft.com/en-us/library/dd233181.aspx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jpe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hyperlink" Target="http://fsprojects.github.io/FSharp.Configuration/" TargetMode="External"/><Relationship Id="rId3" Type="http://schemas.openxmlformats.org/officeDocument/2006/relationships/hyperlink" Target="http://lefthandedgoat.github.io/canopy/" TargetMode="External"/><Relationship Id="rId7" Type="http://schemas.openxmlformats.org/officeDocument/2006/relationships/hyperlink" Target="http://fsharp.github.io/FSharp.Data/" TargetMode="External"/><Relationship Id="rId2" Type="http://schemas.openxmlformats.org/officeDocument/2006/relationships/hyperlink" Target="https://github.com/fsharp/FsCheck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fsprojects.github.io/FSharp.Management/PowerShellProvider.html" TargetMode="External"/><Relationship Id="rId5" Type="http://schemas.openxmlformats.org/officeDocument/2006/relationships/hyperlink" Target="http://fsprojects.github.io/Paket/" TargetMode="External"/><Relationship Id="rId4" Type="http://schemas.openxmlformats.org/officeDocument/2006/relationships/hyperlink" Target="http://fsharp.github.io/FAKE/" TargetMode="Externa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functionalprogramming.slack.com/messages/fsharp/" TargetMode="External"/><Relationship Id="rId2" Type="http://schemas.openxmlformats.org/officeDocument/2006/relationships/hyperlink" Target="http://fsharp.org/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tryfsharp.org/" TargetMode="External"/><Relationship Id="rId5" Type="http://schemas.openxmlformats.org/officeDocument/2006/relationships/hyperlink" Target="https://sergeytihon.wordpress.com/category/f-weekly/" TargetMode="External"/><Relationship Id="rId4" Type="http://schemas.openxmlformats.org/officeDocument/2006/relationships/hyperlink" Target="http://fsharpforfunandprofit.com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750353" y="1637381"/>
            <a:ext cx="4026757" cy="394148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Lists, Stacks, Queues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Tuples and Sequences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Sets and Dictionaries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Looping Revisited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List Comprehension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Functional Programming</a:t>
            </a:r>
          </a:p>
          <a:p>
            <a:pPr marL="176213" indent="-176213" fontAlgn="auto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Python.org: </a:t>
            </a:r>
            <a:r>
              <a:rPr lang="en-US" sz="1800" b="1" dirty="0">
                <a:solidFill>
                  <a:schemeClr val="tx2"/>
                </a:solidFill>
                <a:hlinkClick r:id="rId3"/>
              </a:rPr>
              <a:t>Data Structures</a:t>
            </a:r>
            <a:endParaRPr lang="en-US" sz="1800" b="1" dirty="0">
              <a:solidFill>
                <a:schemeClr val="tx2"/>
              </a:solidFill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TutorialsPoint: </a:t>
            </a:r>
            <a:r>
              <a:rPr lang="en-US" sz="1800" b="1" dirty="0">
                <a:solidFill>
                  <a:schemeClr val="tx2"/>
                </a:solidFill>
                <a:hlinkClick r:id="rId4"/>
              </a:rPr>
              <a:t>Data Structures</a:t>
            </a:r>
            <a:endParaRPr lang="en-US" sz="1800" b="1" dirty="0">
              <a:solidFill>
                <a:schemeClr val="tx2"/>
              </a:solidFill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 err="1">
                <a:solidFill>
                  <a:schemeClr val="tx2"/>
                </a:solidFill>
                <a:latin typeface="+mn-lt"/>
              </a:rPr>
              <a:t>BogotoBogo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>: </a:t>
            </a:r>
            <a:r>
              <a:rPr lang="en-US" sz="1800" b="1" dirty="0">
                <a:solidFill>
                  <a:schemeClr val="accent2"/>
                </a:solidFill>
                <a:latin typeface="+mn-lt"/>
                <a:hlinkClick r:id="rId5"/>
              </a:rPr>
              <a:t>Map, Reduce, Filter</a:t>
            </a:r>
            <a:br>
              <a:rPr lang="en-US" sz="1800" b="1" dirty="0">
                <a:solidFill>
                  <a:srgbClr val="004000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TutorialsPoint: </a:t>
            </a:r>
            <a:r>
              <a:rPr lang="en-US" sz="1800" b="1" dirty="0">
                <a:solidFill>
                  <a:schemeClr val="tx2"/>
                </a:solidFill>
                <a:latin typeface="+mn-lt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Tutorial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36: Python </a:t>
            </a:r>
            <a:r>
              <a:rPr lang="en-US" b="1">
                <a:solidFill>
                  <a:schemeClr val="accent1"/>
                </a:solidFill>
              </a:rPr>
              <a:t>– Data </a:t>
            </a:r>
            <a:r>
              <a:rPr lang="en-US" b="1" dirty="0">
                <a:solidFill>
                  <a:schemeClr val="accent1"/>
                </a:solidFill>
              </a:rPr>
              <a:t>Structures and </a:t>
            </a:r>
            <a:br>
              <a:rPr lang="en-US" b="1" dirty="0">
                <a:solidFill>
                  <a:schemeClr val="accent1"/>
                </a:solidFill>
              </a:rPr>
            </a:br>
            <a:r>
              <a:rPr lang="en-US" b="1" dirty="0">
                <a:solidFill>
                  <a:schemeClr val="accent1"/>
                </a:solidFill>
              </a:rPr>
              <a:t>Functional Programming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17188" y="1507239"/>
            <a:ext cx="2527300" cy="1905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>
            <a:hlinkClick r:id="rId8"/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72068" y="4243283"/>
            <a:ext cx="3428218" cy="19426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7013" y="2651551"/>
            <a:ext cx="4288904" cy="1569660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x = np.random.rand(10,)</a:t>
            </a:r>
            <a:endParaRPr kumimoji="0" lang="nn-NO" sz="1600" b="0" i="0" u="none" strike="noStrike" kern="1200" cap="none" spc="0" normalizeH="0" baseline="0" noProof="0" dirty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16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for</a:t>
            </a:r>
            <a:r>
              <a:rPr kumimoji="0" lang="nn-NO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i </a:t>
            </a:r>
            <a:r>
              <a:rPr kumimoji="0" lang="nn-NO" sz="16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in</a:t>
            </a:r>
            <a:r>
              <a:rPr kumimoji="0" lang="nn-NO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</a:t>
            </a:r>
            <a:r>
              <a:rPr kumimoji="0" lang="nn-NO" sz="1600" b="0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range</a:t>
            </a:r>
            <a:r>
              <a:rPr kumimoji="0" lang="nn-NO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(</a:t>
            </a:r>
            <a:r>
              <a:rPr kumimoji="0" lang="nn-NO" sz="1600" b="0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len</a:t>
            </a:r>
            <a:r>
              <a:rPr kumimoji="0" lang="nn-NO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(x)):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    </a:t>
            </a:r>
            <a:r>
              <a:rPr kumimoji="0" lang="nn-NO" sz="16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if</a:t>
            </a:r>
            <a:r>
              <a:rPr kumimoji="0" lang="nn-NO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(x[i] % 2):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	y[i] = x[i] * </a:t>
            </a:r>
            <a:r>
              <a:rPr kumimoji="0" lang="nn-NO" sz="1600" b="0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    </a:t>
            </a:r>
            <a:r>
              <a:rPr kumimoji="0" lang="nn-NO" sz="16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else</a:t>
            </a:r>
            <a:r>
              <a:rPr kumimoji="0" lang="nn-NO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	y[i] = x[i]</a:t>
            </a:r>
            <a:endParaRPr kumimoji="0" lang="nn-NO" sz="1600" b="0" i="0" u="none" strike="noStrike" kern="1200" cap="none" spc="0" normalizeH="0" baseline="0" noProof="0" dirty="0">
              <a:ln>
                <a:noFill/>
              </a:ln>
              <a:solidFill>
                <a:srgbClr val="892034"/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02559" y="2651551"/>
            <a:ext cx="4370072" cy="830997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x = np.random.rand(10,)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y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= 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map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(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lambda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v : v * 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5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,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	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filter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(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lambda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u : u % 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2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, x))</a:t>
            </a: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99186" y="4221211"/>
            <a:ext cx="1344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Imperative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79098" y="3482548"/>
            <a:ext cx="1416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Functional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Higher Order Functions</a:t>
            </a:r>
          </a:p>
        </p:txBody>
      </p:sp>
    </p:spTree>
    <p:extLst>
      <p:ext uri="{BB962C8B-B14F-4D97-AF65-F5344CB8AC3E}">
        <p14:creationId xmlns:p14="http://schemas.microsoft.com/office/powerpoint/2010/main" val="423377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7013" y="2651551"/>
            <a:ext cx="4125912" cy="584775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x = [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0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,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1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,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2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,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3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,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4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]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sum(x)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69221" y="1989831"/>
            <a:ext cx="4370072" cy="1077218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import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functools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x = [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0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,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1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,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2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,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3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,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4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]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ans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= functools.reduce(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lambda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a, b: a + b, x)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17690" y="3236326"/>
            <a:ext cx="1344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Imperative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514699" y="3067049"/>
            <a:ext cx="2479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Functional Python 3.5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Higher Order Functions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69221" y="3605658"/>
            <a:ext cx="4370072" cy="584775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x = [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0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,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1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,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2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,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3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,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4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]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ans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= reduce(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lambda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a, b: a + b, x)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14699" y="4190433"/>
            <a:ext cx="2479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Functional Python 2.5</a:t>
            </a:r>
          </a:p>
        </p:txBody>
      </p:sp>
    </p:spTree>
    <p:extLst>
      <p:ext uri="{BB962C8B-B14F-4D97-AF65-F5344CB8AC3E}">
        <p14:creationId xmlns:p14="http://schemas.microsoft.com/office/powerpoint/2010/main" val="15549930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7013" y="2058967"/>
            <a:ext cx="4288904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def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factorial(n, r=1) 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if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n &lt;= 1 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   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return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else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   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return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factorial(n-1, n*r)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16588" y="2058966"/>
            <a:ext cx="4288904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def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factorial(n):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if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n==0 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   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return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else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   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return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n * factorial(n-1)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66932" y="3382406"/>
            <a:ext cx="2966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Optimized Tail Recursive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37341" y="3382406"/>
            <a:ext cx="2575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Tail Recursive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Tail Call Recursion</a:t>
            </a:r>
          </a:p>
        </p:txBody>
      </p:sp>
    </p:spTree>
    <p:extLst>
      <p:ext uri="{BB962C8B-B14F-4D97-AF65-F5344CB8AC3E}">
        <p14:creationId xmlns:p14="http://schemas.microsoft.com/office/powerpoint/2010/main" val="3408420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Partial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350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dirty="0"/>
              <a:t>Consider a function </a:t>
            </a:r>
            <a:r>
              <a:rPr lang="en-US" dirty="0">
                <a:highlight>
                  <a:srgbClr val="DDDDDD"/>
                </a:highlight>
              </a:rPr>
              <a:t>f(a, b, c);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Maybe you want a function </a:t>
            </a:r>
            <a:r>
              <a:rPr lang="en-US" dirty="0">
                <a:highlight>
                  <a:srgbClr val="DDDDDD"/>
                </a:highlight>
              </a:rPr>
              <a:t>g(b, c) </a:t>
            </a:r>
            <a:r>
              <a:rPr lang="en-US" dirty="0"/>
              <a:t>that’s equivalent to </a:t>
            </a:r>
            <a:r>
              <a:rPr lang="en-US" dirty="0">
                <a:highlight>
                  <a:srgbClr val="DDDDDD"/>
                </a:highlight>
              </a:rPr>
              <a:t>f(1, b, c);</a:t>
            </a:r>
          </a:p>
          <a:p>
            <a:pPr marL="0" indent="0">
              <a:buNone/>
            </a:pPr>
            <a:r>
              <a:rPr lang="en-US" dirty="0"/>
              <a:t>This is called “partial function application”.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52160" y="2897723"/>
            <a:ext cx="6239679" cy="230832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import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functools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def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log(message, subsystem):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"""Write the contents of 'message' to the specified subsystem."""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print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(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'%s: %s'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% (subsystem, message))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...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server_log = functools.partial(log, subsystem=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'server'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server_log(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'Unable to open socket'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36405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371600" y="4406900"/>
            <a:ext cx="7772400" cy="136207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What’s Next?</a:t>
            </a:r>
          </a:p>
        </p:txBody>
      </p:sp>
    </p:spTree>
    <p:extLst>
      <p:ext uri="{BB962C8B-B14F-4D97-AF65-F5344CB8AC3E}">
        <p14:creationId xmlns:p14="http://schemas.microsoft.com/office/powerpoint/2010/main" val="4830719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371600" y="4406900"/>
            <a:ext cx="7772400" cy="136207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Functional Basics with F#</a:t>
            </a:r>
          </a:p>
        </p:txBody>
      </p:sp>
    </p:spTree>
    <p:extLst>
      <p:ext uri="{BB962C8B-B14F-4D97-AF65-F5344CB8AC3E}">
        <p14:creationId xmlns:p14="http://schemas.microsoft.com/office/powerpoint/2010/main" val="29932980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F# Syntax Cheat Sheets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idx="4294967295"/>
          </p:nvPr>
        </p:nvSpPr>
        <p:spPr>
          <a:xfrm>
            <a:off x="0" y="6350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hlinkClick r:id="rId2"/>
              </a:rPr>
              <a:t>http://dungpa.github.io/fsharp-cheatsheet/</a:t>
            </a:r>
            <a:endParaRPr lang="en-US" dirty="0"/>
          </a:p>
          <a:p>
            <a:r>
              <a:rPr lang="en-US" dirty="0">
                <a:hlinkClick r:id="rId3"/>
              </a:rPr>
              <a:t>http://www.samskivert.com/code/fsharp/fsharp-cheat-sheet.pdf</a:t>
            </a:r>
            <a:endParaRPr lang="en-US" dirty="0"/>
          </a:p>
          <a:p>
            <a:r>
              <a:rPr lang="en-US" dirty="0">
                <a:hlinkClick r:id="rId4"/>
              </a:rPr>
              <a:t>https://msdn.microsoft.com/en-us/library/dd233181.aspx</a:t>
            </a:r>
            <a:endParaRPr lang="en-US" dirty="0"/>
          </a:p>
          <a:p>
            <a:r>
              <a:rPr lang="en-US" dirty="0">
                <a:hlinkClick r:id="rId5"/>
              </a:rPr>
              <a:t>http://en.wikibooks.org/wiki/F_Sharp_Programming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2457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History of F#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40C3555-6952-7840-AB99-0A7EBD31E745}" type="slidenum"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89074" y="1418953"/>
            <a:ext cx="914400" cy="914400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Oval 4"/>
          <p:cNvSpPr/>
          <p:nvPr/>
        </p:nvSpPr>
        <p:spPr>
          <a:xfrm>
            <a:off x="3318117" y="1622674"/>
            <a:ext cx="2474476" cy="246681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F#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Georgia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907236" y="2372232"/>
            <a:ext cx="2357732" cy="1167849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45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OCaml</a:t>
            </a:r>
            <a:endParaRPr kumimoji="0" lang="en-US" sz="1800" b="0" i="0" u="none" strike="noStrike" kern="1200" cap="none" spc="0" normalizeH="0" baseline="0" noProof="0" dirty="0" err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Left Arrow 6"/>
          <p:cNvSpPr/>
          <p:nvPr/>
        </p:nvSpPr>
        <p:spPr>
          <a:xfrm>
            <a:off x="5845742" y="2372232"/>
            <a:ext cx="2357732" cy="1167849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45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C#/.NET</a:t>
            </a:r>
            <a:endParaRPr kumimoji="0" lang="en-US" sz="1800" b="0" i="0" u="none" strike="noStrike" kern="1200" cap="none" spc="0" normalizeH="0" baseline="0" noProof="0" dirty="0" err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7561" y="3216915"/>
            <a:ext cx="2463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45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Similar core language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25910" y="3216915"/>
            <a:ext cx="2460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ts val="45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Similar object model</a:t>
            </a:r>
          </a:p>
        </p:txBody>
      </p:sp>
    </p:spTree>
    <p:extLst>
      <p:ext uri="{BB962C8B-B14F-4D97-AF65-F5344CB8AC3E}">
        <p14:creationId xmlns:p14="http://schemas.microsoft.com/office/powerpoint/2010/main" val="807690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dirty="0"/>
              <a:t>Imperative vs. Functional</a:t>
            </a:r>
            <a:endParaRPr lang="en-AU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89074" y="1418953"/>
            <a:ext cx="914400" cy="914400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8849" y="3224270"/>
            <a:ext cx="7054625" cy="486054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3000">
                <a:schemeClr val="accent1">
                  <a:lumMod val="20000"/>
                  <a:lumOff val="80000"/>
                </a:schemeClr>
              </a:gs>
              <a:gs pos="46000">
                <a:schemeClr val="tx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Imperative                                             Functional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148849" y="1972865"/>
            <a:ext cx="4624355" cy="432048"/>
          </a:xfrm>
          <a:prstGeom prst="round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C#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579119" y="2582116"/>
            <a:ext cx="4624355" cy="432048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F#</a:t>
            </a:r>
          </a:p>
        </p:txBody>
      </p:sp>
    </p:spTree>
    <p:extLst>
      <p:ext uri="{BB962C8B-B14F-4D97-AF65-F5344CB8AC3E}">
        <p14:creationId xmlns:p14="http://schemas.microsoft.com/office/powerpoint/2010/main" val="416386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What does “functional” even mean?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idx="4294967295"/>
          </p:nvPr>
        </p:nvSpPr>
        <p:spPr>
          <a:xfrm>
            <a:off x="0" y="6350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Preferring immutability</a:t>
            </a:r>
          </a:p>
          <a:p>
            <a:pPr lvl="1"/>
            <a:r>
              <a:rPr lang="en-US" dirty="0"/>
              <a:t>Avoid state changes, side effects, and mutable data as much as possible. </a:t>
            </a:r>
          </a:p>
          <a:p>
            <a:r>
              <a:rPr lang="en-US" dirty="0"/>
              <a:t>Using data in </a:t>
            </a:r>
            <a:r>
              <a:rPr lang="en-US" dirty="0">
                <a:sym typeface="Wingdings"/>
              </a:rPr>
              <a:t> </a:t>
            </a:r>
            <a:r>
              <a:rPr lang="en-US" dirty="0"/>
              <a:t>data out transformations</a:t>
            </a:r>
          </a:p>
          <a:p>
            <a:pPr lvl="1"/>
            <a:r>
              <a:rPr lang="en-US" dirty="0"/>
              <a:t>Try modeling your problem as a mapping of inputs to outputs. </a:t>
            </a:r>
          </a:p>
          <a:p>
            <a:pPr lvl="1"/>
            <a:r>
              <a:rPr lang="en-US" dirty="0"/>
              <a:t>Everything is an expression! Too much |&gt; ignore is often an anti-pattern</a:t>
            </a:r>
          </a:p>
          <a:p>
            <a:r>
              <a:rPr lang="en-US" dirty="0"/>
              <a:t>Treating functions as the unit of work, not objects</a:t>
            </a:r>
          </a:p>
          <a:p>
            <a:r>
              <a:rPr lang="en-US" dirty="0"/>
              <a:t>Looking at problems recursively </a:t>
            </a:r>
          </a:p>
          <a:p>
            <a:pPr lvl="1"/>
            <a:r>
              <a:rPr lang="en-US" dirty="0"/>
              <a:t>Think of ways to model a problem as successively smaller chunks of the same problem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013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68AF696A-0988-F641-91E4-E4ECC1EE7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150"/>
            <a:ext cx="86852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Summary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74805C2-7122-3046-9764-1DF58A357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394" y="629330"/>
            <a:ext cx="8685211" cy="631599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3038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Arial"/>
              </a:rPr>
              <a:t>Lists, Stacks, Queues, Tuples, Sets, Dictionaries: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Python has a rich inventory of data structures that make programming much easier and faster.</a:t>
            </a:r>
          </a:p>
          <a:p>
            <a:pPr marL="173038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Arial"/>
              </a:rPr>
              <a:t>Looping Revisited: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We can loop over data structures in an abstract way, or explicitly by index or key.</a:t>
            </a:r>
          </a:p>
          <a:p>
            <a:pPr marL="173038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Arial"/>
              </a:rPr>
              <a:t>List Comprehension: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a functional programming tool that allows efficient implementation of iterative operations (e.g., iterating over a list and computing some function for each element)</a:t>
            </a:r>
          </a:p>
          <a:p>
            <a:pPr marL="173038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Arial"/>
              </a:rPr>
              <a:t>Functional Programming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: a programming paradigm where programs are constructed by applying and composing functions.</a:t>
            </a:r>
          </a:p>
        </p:txBody>
      </p:sp>
    </p:spTree>
    <p:extLst>
      <p:ext uri="{BB962C8B-B14F-4D97-AF65-F5344CB8AC3E}">
        <p14:creationId xmlns:p14="http://schemas.microsoft.com/office/powerpoint/2010/main" val="41255997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Functional basics – Immutability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842892" y="2489231"/>
            <a:ext cx="1140056" cy="369332"/>
          </a:xfrm>
          <a:prstGeom prst="rect">
            <a:avLst/>
          </a:prstGeom>
          <a:solidFill>
            <a:srgbClr val="DDDDDD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var</a:t>
            </a: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x = 1;</a:t>
            </a:r>
          </a:p>
        </p:txBody>
      </p:sp>
      <p:sp>
        <p:nvSpPr>
          <p:cNvPr id="34" name="Not Equal 33"/>
          <p:cNvSpPr/>
          <p:nvPr/>
        </p:nvSpPr>
        <p:spPr>
          <a:xfrm>
            <a:off x="3050461" y="2507795"/>
            <a:ext cx="561289" cy="325346"/>
          </a:xfrm>
          <a:prstGeom prst="mathNotEqual">
            <a:avLst>
              <a:gd name="adj1" fmla="val 6206"/>
              <a:gd name="adj2" fmla="val 6600000"/>
              <a:gd name="adj3" fmla="val 18685"/>
            </a:avLst>
          </a:prstGeom>
          <a:solidFill>
            <a:srgbClr val="DDDDD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679263" y="2486892"/>
            <a:ext cx="998991" cy="369332"/>
          </a:xfrm>
          <a:prstGeom prst="rect">
            <a:avLst/>
          </a:prstGeom>
          <a:solidFill>
            <a:srgbClr val="DDDDDD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let</a:t>
            </a: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x = 1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690072" y="3033545"/>
            <a:ext cx="569387" cy="369332"/>
          </a:xfrm>
          <a:prstGeom prst="rect">
            <a:avLst/>
          </a:prstGeom>
          <a:solidFill>
            <a:srgbClr val="DDDDDD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x++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690071" y="3615252"/>
            <a:ext cx="1249060" cy="369332"/>
          </a:xfrm>
          <a:prstGeom prst="rect">
            <a:avLst/>
          </a:prstGeom>
          <a:solidFill>
            <a:srgbClr val="DDDDDD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let</a:t>
            </a: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y = x+1</a:t>
            </a:r>
          </a:p>
        </p:txBody>
      </p:sp>
      <p:sp>
        <p:nvSpPr>
          <p:cNvPr id="40" name="Rectangle 39"/>
          <p:cNvSpPr/>
          <p:nvPr/>
        </p:nvSpPr>
        <p:spPr>
          <a:xfrm>
            <a:off x="5209889" y="2486892"/>
            <a:ext cx="1883849" cy="646331"/>
          </a:xfrm>
          <a:prstGeom prst="rect">
            <a:avLst/>
          </a:prstGeom>
          <a:solidFill>
            <a:srgbClr val="DDDDDD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let mutable</a:t>
            </a: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x = 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x&lt;-2</a:t>
            </a:r>
          </a:p>
        </p:txBody>
      </p:sp>
    </p:spTree>
    <p:extLst>
      <p:ext uri="{BB962C8B-B14F-4D97-AF65-F5344CB8AC3E}">
        <p14:creationId xmlns:p14="http://schemas.microsoft.com/office/powerpoint/2010/main" val="2401552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Declarative Style </a:t>
            </a:r>
          </a:p>
        </p:txBody>
      </p:sp>
      <p:sp>
        <p:nvSpPr>
          <p:cNvPr id="3" name="Rectangle 2"/>
          <p:cNvSpPr/>
          <p:nvPr/>
        </p:nvSpPr>
        <p:spPr>
          <a:xfrm>
            <a:off x="2753239" y="3706708"/>
            <a:ext cx="3637521" cy="578556"/>
          </a:xfrm>
          <a:prstGeom prst="rect">
            <a:avLst/>
          </a:prstGeom>
          <a:solidFill>
            <a:srgbClr val="DDDDDD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var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vipCustomers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customers.Where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(c =&gt; 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c.IsVip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</a:p>
        </p:txBody>
      </p:sp>
      <p:sp>
        <p:nvSpPr>
          <p:cNvPr id="4" name="Rectangle 3"/>
          <p:cNvSpPr/>
          <p:nvPr/>
        </p:nvSpPr>
        <p:spPr>
          <a:xfrm>
            <a:off x="2753239" y="1576585"/>
            <a:ext cx="3637521" cy="1850828"/>
          </a:xfrm>
          <a:prstGeom prst="rect">
            <a:avLst/>
          </a:prstGeom>
          <a:solidFill>
            <a:srgbClr val="DDDDDD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var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vipCustomers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new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50000"/>
                  </a:srgbClr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List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&lt;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50000"/>
                  </a:srgbClr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Customer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&gt;();</a:t>
            </a:r>
          </a:p>
          <a:p>
            <a:pPr marL="0" marR="0" lvl="0" indent="0" algn="l" defTabSz="914400" rtl="0" eaLnBrk="1" fontAlgn="base" latinLnBrk="0" hangingPunct="1">
              <a:lnSpc>
                <a:spcPct val="10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foreach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var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 customer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 customers)</a:t>
            </a:r>
          </a:p>
          <a:p>
            <a:pPr marL="0" marR="0" lvl="0" indent="0" algn="l" defTabSz="914400" rtl="0" eaLnBrk="1" fontAlgn="base" latinLnBrk="0" hangingPunct="1">
              <a:lnSpc>
                <a:spcPct val="10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{</a:t>
            </a:r>
          </a:p>
          <a:p>
            <a:pPr marL="0" marR="0" lvl="0" indent="0" algn="l" defTabSz="914400" rtl="0" eaLnBrk="1" fontAlgn="base" latinLnBrk="0" hangingPunct="1">
              <a:lnSpc>
                <a:spcPct val="10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if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customer.IsVip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0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vipCustomers.Add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(customer);</a:t>
            </a:r>
          </a:p>
          <a:p>
            <a:pPr marL="0" marR="0" lvl="0" indent="0" algn="l" defTabSz="914400" rtl="0" eaLnBrk="1" fontAlgn="base" latinLnBrk="0" hangingPunct="1">
              <a:lnSpc>
                <a:spcPct val="103000"/>
              </a:lnSpc>
              <a:spcBef>
                <a:spcPct val="0"/>
              </a:spcBef>
              <a:spcAft>
                <a:spcPts val="45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08818" y="2317333"/>
            <a:ext cx="2144421" cy="369332"/>
            <a:chOff x="6408473" y="1872124"/>
            <a:chExt cx="3582547" cy="656590"/>
          </a:xfrm>
        </p:grpSpPr>
        <p:sp>
          <p:nvSpPr>
            <p:cNvPr id="6" name="TextBox 5"/>
            <p:cNvSpPr txBox="1"/>
            <p:nvPr/>
          </p:nvSpPr>
          <p:spPr>
            <a:xfrm>
              <a:off x="6408473" y="1872124"/>
              <a:ext cx="2387471" cy="65659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Imperative</a:t>
              </a:r>
            </a:p>
          </p:txBody>
        </p:sp>
        <p:cxnSp>
          <p:nvCxnSpPr>
            <p:cNvPr id="7" name="Straight Arrow Connector 6"/>
            <p:cNvCxnSpPr>
              <a:stCxn id="6" idx="3"/>
              <a:endCxn id="4" idx="1"/>
            </p:cNvCxnSpPr>
            <p:nvPr/>
          </p:nvCxnSpPr>
          <p:spPr>
            <a:xfrm>
              <a:off x="8795944" y="2200419"/>
              <a:ext cx="1195076" cy="0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594359" y="3811320"/>
            <a:ext cx="2158880" cy="369332"/>
            <a:chOff x="6446043" y="836664"/>
            <a:chExt cx="3838008" cy="656588"/>
          </a:xfrm>
        </p:grpSpPr>
        <p:sp>
          <p:nvSpPr>
            <p:cNvPr id="9" name="TextBox 8"/>
            <p:cNvSpPr txBox="1"/>
            <p:nvPr/>
          </p:nvSpPr>
          <p:spPr>
            <a:xfrm>
              <a:off x="6446043" y="836664"/>
              <a:ext cx="2566289" cy="65658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Declarative</a:t>
              </a:r>
            </a:p>
          </p:txBody>
        </p:sp>
        <p:cxnSp>
          <p:nvCxnSpPr>
            <p:cNvPr id="10" name="Straight Arrow Connector 9"/>
            <p:cNvCxnSpPr>
              <a:stCxn id="9" idx="3"/>
              <a:endCxn id="3" idx="1"/>
            </p:cNvCxnSpPr>
            <p:nvPr/>
          </p:nvCxnSpPr>
          <p:spPr>
            <a:xfrm>
              <a:off x="9012332" y="1164958"/>
              <a:ext cx="1271719" cy="0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25405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dirty="0"/>
              <a:t>Functions</a:t>
            </a:r>
            <a:endParaRPr lang="en-AU" dirty="0">
              <a:solidFill>
                <a:schemeClr val="accent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300605" y="2211877"/>
            <a:ext cx="3047296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int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Add(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int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x, 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int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y)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{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var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z = x + y;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return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z;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int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Add(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int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x, 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int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y)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{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var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z = x + y;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return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z;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65000"/>
                  </a:srgbClr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int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</a:srgbClr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Add(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65000"/>
                  </a:srgbClr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int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</a:srgbClr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x, 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65000"/>
                  </a:srgbClr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int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</a:srgbClr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y)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{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var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z = x + y;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return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z;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Add(x, y)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{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var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z = x + y;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return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z;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776372" y="2203410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</a:srgbClr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Add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(x, y)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{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var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z = x + y;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return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z;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add(x, y)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{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var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z = x + y;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return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z;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add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</a:srgbClr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(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x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</a:srgbClr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,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y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</a:srgbClr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{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var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z = x + y;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return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z;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add x y</a:t>
            </a: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</a:srgbClr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{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var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z = x + y;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return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z;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let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add x y =</a:t>
            </a: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</a:srgbClr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{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var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z = x + y;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return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z;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let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add x y =</a:t>
            </a: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</a:srgbClr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</a:srgbClr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{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var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z = x + y;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return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z;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</a:srgbClr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}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let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add x y =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</a:srgbClr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var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z = x + y;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return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z;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let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add x y =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</a:srgbClr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var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z = x + y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</a:srgbClr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return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z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</a:srgbClr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;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let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add x y =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</a:srgbClr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var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z = x + y</a:t>
            </a: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</a:srgbClr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return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z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let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add x y =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</a:srgbClr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65000"/>
                  </a:srgbClr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var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</a:srgbClr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z = x + 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return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z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let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add x y =</a:t>
            </a: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</a:srgbClr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let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z = x + y</a:t>
            </a: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</a:srgbClr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return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z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let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add x y =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</a:srgbClr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let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z = x + y</a:t>
            </a: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</a:srgbClr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</a:srgbClr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return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z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let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add x y =</a:t>
            </a: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</a:srgbClr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let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z = x + y</a:t>
            </a: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</a:srgbClr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z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let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add x y =</a:t>
            </a: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</a:srgbClr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let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z = x + y</a:t>
            </a: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</a:srgbClr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z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776372" y="2203413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let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add x y =</a:t>
            </a: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</a:srgbClr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</a:srgbClr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let z =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x + y</a:t>
            </a: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</a:srgbClr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</a:srgbClr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z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776372" y="2203413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let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add x y =</a:t>
            </a: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</a:srgbClr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x + 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</a:srgbClr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</a:t>
            </a: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</a:srgbClr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776372" y="2203413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let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add x y = x + 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</a:srgbClr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</a:srgbClr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</a:srgbClr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607754" y="3573752"/>
            <a:ext cx="14430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int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-&gt; 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int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-&gt; 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int</a:t>
            </a: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945462" y="3573752"/>
            <a:ext cx="16450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99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Func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&lt;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int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,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int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,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int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&gt;</a:t>
            </a: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FFFFE2"/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2670669" y="3859385"/>
            <a:ext cx="814204" cy="458436"/>
            <a:chOff x="2517700" y="5843595"/>
            <a:chExt cx="1085604" cy="611250"/>
          </a:xfrm>
        </p:grpSpPr>
        <p:sp>
          <p:nvSpPr>
            <p:cNvPr id="64" name="TextBox 63"/>
            <p:cNvSpPr txBox="1"/>
            <p:nvPr/>
          </p:nvSpPr>
          <p:spPr>
            <a:xfrm>
              <a:off x="2517993" y="5979329"/>
              <a:ext cx="474917" cy="4514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/>
                  <a:ea typeface="+mn-ea"/>
                  <a:cs typeface="Consolas" panose="020B0609020204030204" pitchFamily="49" charset="0"/>
                </a:rPr>
                <a:t>In</a:t>
              </a:r>
            </a:p>
          </p:txBody>
        </p:sp>
        <p:cxnSp>
          <p:nvCxnSpPr>
            <p:cNvPr id="65" name="Straight Arrow Connector 64"/>
            <p:cNvCxnSpPr/>
            <p:nvPr/>
          </p:nvCxnSpPr>
          <p:spPr>
            <a:xfrm flipH="1" flipV="1">
              <a:off x="2517700" y="5859257"/>
              <a:ext cx="155030" cy="158364"/>
            </a:xfrm>
            <a:prstGeom prst="straightConnector1">
              <a:avLst/>
            </a:prstGeom>
            <a:ln w="38100">
              <a:solidFill>
                <a:srgbClr val="3333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 flipV="1">
              <a:off x="2816490" y="5843595"/>
              <a:ext cx="125445" cy="183581"/>
            </a:xfrm>
            <a:prstGeom prst="straightConnector1">
              <a:avLst/>
            </a:prstGeom>
            <a:ln w="38100">
              <a:solidFill>
                <a:srgbClr val="3333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/>
            <p:cNvSpPr txBox="1"/>
            <p:nvPr/>
          </p:nvSpPr>
          <p:spPr>
            <a:xfrm>
              <a:off x="2914654" y="6003438"/>
              <a:ext cx="688650" cy="4514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/>
                  <a:ea typeface="+mn-ea"/>
                  <a:cs typeface="Consolas" panose="020B0609020204030204" pitchFamily="49" charset="0"/>
                </a:rPr>
                <a:t>Out</a:t>
              </a:r>
            </a:p>
          </p:txBody>
        </p:sp>
        <p:cxnSp>
          <p:nvCxnSpPr>
            <p:cNvPr id="68" name="Straight Arrow Connector 67"/>
            <p:cNvCxnSpPr/>
            <p:nvPr/>
          </p:nvCxnSpPr>
          <p:spPr>
            <a:xfrm flipV="1">
              <a:off x="3225577" y="5847362"/>
              <a:ext cx="16570" cy="238978"/>
            </a:xfrm>
            <a:prstGeom prst="straightConnector1">
              <a:avLst/>
            </a:prstGeom>
            <a:ln w="38100">
              <a:solidFill>
                <a:srgbClr val="3333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/>
          <p:cNvGrpSpPr/>
          <p:nvPr/>
        </p:nvGrpSpPr>
        <p:grpSpPr>
          <a:xfrm>
            <a:off x="5872239" y="3803217"/>
            <a:ext cx="1175346" cy="455609"/>
            <a:chOff x="2555800" y="5835757"/>
            <a:chExt cx="1567128" cy="607478"/>
          </a:xfrm>
        </p:grpSpPr>
        <p:sp>
          <p:nvSpPr>
            <p:cNvPr id="70" name="TextBox 69"/>
            <p:cNvSpPr txBox="1"/>
            <p:nvPr/>
          </p:nvSpPr>
          <p:spPr>
            <a:xfrm>
              <a:off x="2556091" y="5979323"/>
              <a:ext cx="474917" cy="4514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/>
                  <a:ea typeface="+mn-ea"/>
                  <a:cs typeface="Consolas" panose="020B0609020204030204" pitchFamily="49" charset="0"/>
                </a:rPr>
                <a:t>In</a:t>
              </a:r>
            </a:p>
          </p:txBody>
        </p:sp>
        <p:cxnSp>
          <p:nvCxnSpPr>
            <p:cNvPr id="71" name="Straight Arrow Connector 70"/>
            <p:cNvCxnSpPr/>
            <p:nvPr/>
          </p:nvCxnSpPr>
          <p:spPr>
            <a:xfrm flipH="1" flipV="1">
              <a:off x="2555800" y="5859257"/>
              <a:ext cx="155030" cy="158364"/>
            </a:xfrm>
            <a:prstGeom prst="straightConnector1">
              <a:avLst/>
            </a:prstGeom>
            <a:ln w="38100">
              <a:solidFill>
                <a:srgbClr val="3333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 flipV="1">
              <a:off x="2855679" y="5838501"/>
              <a:ext cx="125445" cy="183581"/>
            </a:xfrm>
            <a:prstGeom prst="straightConnector1">
              <a:avLst/>
            </a:prstGeom>
            <a:ln w="38100">
              <a:solidFill>
                <a:srgbClr val="3333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72"/>
            <p:cNvSpPr txBox="1"/>
            <p:nvPr/>
          </p:nvSpPr>
          <p:spPr>
            <a:xfrm>
              <a:off x="3434277" y="5991830"/>
              <a:ext cx="688651" cy="4514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/>
                  <a:ea typeface="+mn-ea"/>
                  <a:cs typeface="Consolas" panose="020B0609020204030204" pitchFamily="49" charset="0"/>
                </a:rPr>
                <a:t>Out</a:t>
              </a:r>
            </a:p>
          </p:txBody>
        </p:sp>
        <p:cxnSp>
          <p:nvCxnSpPr>
            <p:cNvPr id="74" name="Straight Arrow Connector 73"/>
            <p:cNvCxnSpPr/>
            <p:nvPr/>
          </p:nvCxnSpPr>
          <p:spPr>
            <a:xfrm flipV="1">
              <a:off x="3745204" y="5835757"/>
              <a:ext cx="16570" cy="238978"/>
            </a:xfrm>
            <a:prstGeom prst="straightConnector1">
              <a:avLst/>
            </a:prstGeom>
            <a:ln w="38100">
              <a:solidFill>
                <a:srgbClr val="3333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TextBox 74"/>
          <p:cNvSpPr txBox="1"/>
          <p:nvPr/>
        </p:nvSpPr>
        <p:spPr>
          <a:xfrm>
            <a:off x="1300605" y="2211877"/>
            <a:ext cx="3047296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int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Add(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int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x, 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int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y)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{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65000"/>
                  </a:srgbClr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var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</a:srgbClr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z =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x + y;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return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</a:srgbClr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z;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1300605" y="2220153"/>
            <a:ext cx="3047296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int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Add(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int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x, 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int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y)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{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return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x + y;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}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7765473" y="2257026"/>
            <a:ext cx="1068121" cy="88985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 types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7765472" y="2257023"/>
            <a:ext cx="1068121" cy="88985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camel case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7835851" y="2257023"/>
            <a:ext cx="1189277" cy="88985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 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parens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and commas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7835851" y="2257023"/>
            <a:ext cx="1189277" cy="88985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 curly braces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7835851" y="2269817"/>
            <a:ext cx="1189277" cy="88985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 semi colons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7835851" y="2213807"/>
            <a:ext cx="1189277" cy="88985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let and equals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7835851" y="2213807"/>
            <a:ext cx="1189277" cy="88985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let instead of 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var</a:t>
            </a: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7835851" y="2261355"/>
            <a:ext cx="1189277" cy="88985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 return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8462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/>
      <p:bldP spid="62" grpId="0"/>
      <p:bldP spid="75" grpId="0" animBg="1"/>
      <p:bldP spid="76" grpId="0" animBg="1"/>
      <p:bldP spid="77" grpId="0"/>
      <p:bldP spid="77" grpId="1"/>
      <p:bldP spid="78" grpId="0"/>
      <p:bldP spid="78" grpId="1"/>
      <p:bldP spid="79" grpId="0"/>
      <p:bldP spid="79" grpId="1"/>
      <p:bldP spid="80" grpId="0"/>
      <p:bldP spid="80" grpId="1"/>
      <p:bldP spid="81" grpId="0"/>
      <p:bldP spid="81" grpId="1"/>
      <p:bldP spid="82" grpId="0"/>
      <p:bldP spid="82" grpId="1"/>
      <p:bldP spid="83" grpId="0"/>
      <p:bldP spid="83" grpId="1"/>
      <p:bldP spid="84" grpId="0"/>
      <p:bldP spid="84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dirty="0"/>
              <a:t>Pipeline Operator</a:t>
            </a:r>
            <a:endParaRPr lang="en-AU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65897" y="2911344"/>
            <a:ext cx="5080638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let 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filteredNumbers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= filter (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fun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n -&gt; n &gt; 1) numbers</a:t>
            </a: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65897" y="3429226"/>
            <a:ext cx="5080638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let 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filteredNumbers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= numbers |&gt; filter (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fun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n -&gt; n &gt; 1)</a:t>
            </a: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Curved Up Arrow 4"/>
          <p:cNvSpPr/>
          <p:nvPr/>
        </p:nvSpPr>
        <p:spPr>
          <a:xfrm>
            <a:off x="4354841" y="3683065"/>
            <a:ext cx="2499129" cy="268773"/>
          </a:xfrm>
          <a:prstGeom prst="curvedUp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65897" y="4060992"/>
            <a:ext cx="5080638" cy="830997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let 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filteredNumbers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= numbers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                             |&gt; filter (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fun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n -&gt; n &gt; 1)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                            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|&gt; filter (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fun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n -&gt; n &lt; 3)</a:t>
            </a: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65897" y="2393320"/>
            <a:ext cx="5080638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let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filter (condition: 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int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-&gt;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bool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 (items: 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int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list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 =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6A90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// …</a:t>
            </a:r>
          </a:p>
        </p:txBody>
      </p:sp>
    </p:spTree>
    <p:extLst>
      <p:ext uri="{BB962C8B-B14F-4D97-AF65-F5344CB8AC3E}">
        <p14:creationId xmlns:p14="http://schemas.microsoft.com/office/powerpoint/2010/main" val="237905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Currying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44631" y="919034"/>
            <a:ext cx="7436084" cy="5016758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//normal version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let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addTwoParameters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x y =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x + 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//explicitly curried version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let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addTwoParameters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x  =     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// only one parameter!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let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subFunction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y =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  x + y                   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// new function with one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param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subFunction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            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// return the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subfunction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// now use it step by step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let x = 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let y = 99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let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intermediateFn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=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addTwoParameters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x 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// return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fn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with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                                    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// x "baked in"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let result  =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intermediateFn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y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// normal version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let result  =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addTwoParameters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x y</a:t>
            </a: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21152" y="2994722"/>
            <a:ext cx="4283042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val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printTwoParameters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: 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int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-&gt; (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int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-&gt; unit)</a:t>
            </a:r>
          </a:p>
        </p:txBody>
      </p:sp>
    </p:spTree>
    <p:extLst>
      <p:ext uri="{BB962C8B-B14F-4D97-AF65-F5344CB8AC3E}">
        <p14:creationId xmlns:p14="http://schemas.microsoft.com/office/powerpoint/2010/main" val="3278742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dirty="0">
                <a:latin typeface="+mn-lt"/>
              </a:rPr>
              <a:t>Partial Application</a:t>
            </a:r>
            <a:endParaRPr lang="en-AU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30512" y="1983907"/>
            <a:ext cx="2036838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let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sum a b = a + b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30512" y="2500920"/>
            <a:ext cx="2036838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let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result = sum 1 2 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4645392" y="2495151"/>
            <a:ext cx="2123537" cy="369332"/>
            <a:chOff x="3430910" y="2222208"/>
            <a:chExt cx="2831382" cy="492440"/>
          </a:xfrm>
        </p:grpSpPr>
        <p:cxnSp>
          <p:nvCxnSpPr>
            <p:cNvPr id="6" name="Straight Arrow Connector 5"/>
            <p:cNvCxnSpPr/>
            <p:nvPr/>
          </p:nvCxnSpPr>
          <p:spPr>
            <a:xfrm flipH="1" flipV="1">
              <a:off x="3430910" y="2421682"/>
              <a:ext cx="480805" cy="8275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4006974" y="2222208"/>
              <a:ext cx="2255318" cy="49244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Returns </a:t>
              </a:r>
              <a:r>
                <a:rPr kumimoji="0" lang="en-AU" sz="18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int</a:t>
              </a:r>
              <a:r>
                <a:rPr kumimoji="0" lang="en-AU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 = 3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2230512" y="3044154"/>
            <a:ext cx="2036838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let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result = sum 1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645392" y="3041725"/>
            <a:ext cx="2315897" cy="369332"/>
            <a:chOff x="3934966" y="2234370"/>
            <a:chExt cx="3087861" cy="492440"/>
          </a:xfrm>
        </p:grpSpPr>
        <p:cxnSp>
          <p:nvCxnSpPr>
            <p:cNvPr id="10" name="Straight Arrow Connector 9"/>
            <p:cNvCxnSpPr/>
            <p:nvPr/>
          </p:nvCxnSpPr>
          <p:spPr>
            <a:xfrm flipH="1" flipV="1">
              <a:off x="3934966" y="2433844"/>
              <a:ext cx="480805" cy="8275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511030" y="2234370"/>
              <a:ext cx="2511797" cy="49244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Returns </a:t>
              </a:r>
              <a:r>
                <a:rPr kumimoji="0" lang="en-AU" sz="18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int</a:t>
              </a:r>
              <a:r>
                <a:rPr kumimoji="0" lang="en-AU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 -&gt; </a:t>
              </a:r>
              <a:r>
                <a:rPr kumimoji="0" lang="en-AU" sz="18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int</a:t>
              </a:r>
              <a:endPara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230513" y="3550142"/>
            <a:ext cx="4730778" cy="369331"/>
            <a:chOff x="4963597" y="3910043"/>
            <a:chExt cx="6307703" cy="492441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13" name="TextBox 12"/>
            <p:cNvSpPr txBox="1"/>
            <p:nvPr/>
          </p:nvSpPr>
          <p:spPr>
            <a:xfrm>
              <a:off x="4963597" y="3945163"/>
              <a:ext cx="2715786" cy="430886"/>
            </a:xfrm>
            <a:prstGeom prst="rect">
              <a:avLst/>
            </a:prstGeom>
            <a:solidFill>
              <a:srgbClr val="DDDDDD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500" b="0" i="0" u="none" strike="noStrike" kern="1200" cap="none" spc="0" normalizeH="0" baseline="0" noProof="0" dirty="0">
                  <a:ln>
                    <a:noFill/>
                  </a:ln>
                  <a:solidFill>
                    <a:srgbClr val="0066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let</a:t>
              </a:r>
              <a:r>
                <a:rPr kumimoji="0" lang="en-AU" sz="15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 </a:t>
              </a:r>
              <a:r>
                <a:rPr kumimoji="0" lang="en-AU" sz="15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addOne</a:t>
              </a:r>
              <a:r>
                <a:rPr kumimoji="0" lang="en-AU" sz="15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 = sum 1</a:t>
              </a: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8183438" y="3910043"/>
              <a:ext cx="3087862" cy="492441"/>
              <a:chOff x="3840314" y="2218321"/>
              <a:chExt cx="3087862" cy="492441"/>
            </a:xfrm>
            <a:grpFill/>
          </p:grpSpPr>
          <p:cxnSp>
            <p:nvCxnSpPr>
              <p:cNvPr id="15" name="Straight Arrow Connector 14"/>
              <p:cNvCxnSpPr/>
              <p:nvPr/>
            </p:nvCxnSpPr>
            <p:spPr>
              <a:xfrm flipH="1" flipV="1">
                <a:off x="3840314" y="2417795"/>
                <a:ext cx="480805" cy="8275"/>
              </a:xfrm>
              <a:prstGeom prst="straightConnector1">
                <a:avLst/>
              </a:prstGeom>
              <a:grpFill/>
              <a:ln w="3810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4416378" y="2218321"/>
                <a:ext cx="2511798" cy="49244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AU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Returns </a:t>
                </a:r>
                <a:r>
                  <a:rPr kumimoji="0" lang="en-AU" sz="1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int</a:t>
                </a:r>
                <a:r>
                  <a:rPr kumimoji="0" lang="en-AU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 -&gt; </a:t>
                </a:r>
                <a:r>
                  <a:rPr kumimoji="0" lang="en-AU" sz="1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int</a:t>
                </a:r>
                <a:endParaRPr kumimoji="0" lang="en-AU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7" name="Group 16"/>
          <p:cNvGrpSpPr/>
          <p:nvPr/>
        </p:nvGrpSpPr>
        <p:grpSpPr>
          <a:xfrm>
            <a:off x="2230512" y="4054055"/>
            <a:ext cx="4538417" cy="369332"/>
            <a:chOff x="4764569" y="3901537"/>
            <a:chExt cx="6051221" cy="492443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18" name="TextBox 17"/>
            <p:cNvSpPr txBox="1"/>
            <p:nvPr/>
          </p:nvSpPr>
          <p:spPr>
            <a:xfrm>
              <a:off x="4764569" y="3945162"/>
              <a:ext cx="2715783" cy="430887"/>
            </a:xfrm>
            <a:prstGeom prst="rect">
              <a:avLst/>
            </a:prstGeom>
            <a:solidFill>
              <a:srgbClr val="DDDDDD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500" b="0" i="0" u="none" strike="noStrike" kern="1200" cap="none" spc="0" normalizeH="0" baseline="0" noProof="0" dirty="0">
                  <a:ln>
                    <a:noFill/>
                  </a:ln>
                  <a:solidFill>
                    <a:srgbClr val="0066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let</a:t>
              </a:r>
              <a:r>
                <a:rPr kumimoji="0" lang="en-AU" sz="15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 result = </a:t>
              </a:r>
              <a:r>
                <a:rPr kumimoji="0" lang="en-AU" sz="15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addOne</a:t>
              </a:r>
              <a:r>
                <a:rPr kumimoji="0" lang="en-AU" sz="15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 2</a:t>
              </a: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7984408" y="3901537"/>
              <a:ext cx="2831382" cy="492443"/>
              <a:chOff x="3641284" y="2209815"/>
              <a:chExt cx="2831382" cy="492443"/>
            </a:xfrm>
            <a:grpFill/>
          </p:grpSpPr>
          <p:cxnSp>
            <p:nvCxnSpPr>
              <p:cNvPr id="20" name="Straight Arrow Connector 19"/>
              <p:cNvCxnSpPr/>
              <p:nvPr/>
            </p:nvCxnSpPr>
            <p:spPr>
              <a:xfrm flipH="1" flipV="1">
                <a:off x="3641284" y="2409289"/>
                <a:ext cx="480805" cy="8275"/>
              </a:xfrm>
              <a:prstGeom prst="straightConnector1">
                <a:avLst/>
              </a:prstGeom>
              <a:grpFill/>
              <a:ln w="3810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Box 20"/>
              <p:cNvSpPr txBox="1"/>
              <p:nvPr/>
            </p:nvSpPr>
            <p:spPr>
              <a:xfrm>
                <a:off x="4217348" y="2209815"/>
                <a:ext cx="2255318" cy="49244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AU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Returns </a:t>
                </a:r>
                <a:r>
                  <a:rPr kumimoji="0" lang="en-AU" sz="1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int</a:t>
                </a:r>
                <a:r>
                  <a:rPr kumimoji="0" lang="en-AU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 = 3</a:t>
                </a:r>
              </a:p>
            </p:txBody>
          </p:sp>
        </p:grpSp>
      </p:grpSp>
      <p:grpSp>
        <p:nvGrpSpPr>
          <p:cNvPr id="22" name="Group 21"/>
          <p:cNvGrpSpPr/>
          <p:nvPr/>
        </p:nvGrpSpPr>
        <p:grpSpPr>
          <a:xfrm>
            <a:off x="2230512" y="4585349"/>
            <a:ext cx="4538417" cy="369332"/>
            <a:chOff x="4764569" y="3901537"/>
            <a:chExt cx="6051221" cy="492443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23" name="TextBox 22"/>
            <p:cNvSpPr txBox="1"/>
            <p:nvPr/>
          </p:nvSpPr>
          <p:spPr>
            <a:xfrm>
              <a:off x="4764569" y="3945162"/>
              <a:ext cx="2715783" cy="430887"/>
            </a:xfrm>
            <a:prstGeom prst="rect">
              <a:avLst/>
            </a:prstGeom>
            <a:solidFill>
              <a:srgbClr val="DDDDDD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500" b="0" i="0" u="none" strike="noStrike" kern="1200" cap="none" spc="0" normalizeH="0" baseline="0" noProof="0" dirty="0">
                  <a:ln>
                    <a:noFill/>
                  </a:ln>
                  <a:solidFill>
                    <a:srgbClr val="0066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let</a:t>
              </a:r>
              <a:r>
                <a:rPr kumimoji="0" lang="en-AU" sz="15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 result = </a:t>
              </a:r>
              <a:r>
                <a:rPr kumimoji="0" lang="en-AU" sz="15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addOne</a:t>
              </a:r>
              <a:r>
                <a:rPr kumimoji="0" lang="en-AU" sz="15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 3</a:t>
              </a: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7984408" y="3901537"/>
              <a:ext cx="2831382" cy="492443"/>
              <a:chOff x="3641284" y="2209815"/>
              <a:chExt cx="2831382" cy="492443"/>
            </a:xfrm>
            <a:grpFill/>
          </p:grpSpPr>
          <p:cxnSp>
            <p:nvCxnSpPr>
              <p:cNvPr id="25" name="Straight Arrow Connector 24"/>
              <p:cNvCxnSpPr/>
              <p:nvPr/>
            </p:nvCxnSpPr>
            <p:spPr>
              <a:xfrm flipH="1" flipV="1">
                <a:off x="3641284" y="2409289"/>
                <a:ext cx="480805" cy="8275"/>
              </a:xfrm>
              <a:prstGeom prst="straightConnector1">
                <a:avLst/>
              </a:prstGeom>
              <a:grpFill/>
              <a:ln w="3810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TextBox 25"/>
              <p:cNvSpPr txBox="1"/>
              <p:nvPr/>
            </p:nvSpPr>
            <p:spPr>
              <a:xfrm>
                <a:off x="4217348" y="2209815"/>
                <a:ext cx="2255318" cy="49244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AU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Returns </a:t>
                </a:r>
                <a:r>
                  <a:rPr kumimoji="0" lang="en-AU" sz="1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int</a:t>
                </a:r>
                <a:r>
                  <a:rPr kumimoji="0" lang="en-AU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 = 4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41908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dirty="0"/>
              <a:t>Composition</a:t>
            </a:r>
            <a:endParaRPr lang="en-AU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50245" y="1831413"/>
            <a:ext cx="3416991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let 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addOne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 = a + 1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50244" y="2389509"/>
            <a:ext cx="3416991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let 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addTwo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 = a + 2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50243" y="2983245"/>
            <a:ext cx="3416991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let 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addThree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= 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addOne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&gt;&gt; 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addTwo</a:t>
            </a: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695250" y="3586180"/>
            <a:ext cx="1958428" cy="338554"/>
            <a:chOff x="3430910" y="2222208"/>
            <a:chExt cx="2611237" cy="451403"/>
          </a:xfrm>
        </p:grpSpPr>
        <p:cxnSp>
          <p:nvCxnSpPr>
            <p:cNvPr id="7" name="Straight Arrow Connector 6"/>
            <p:cNvCxnSpPr/>
            <p:nvPr/>
          </p:nvCxnSpPr>
          <p:spPr>
            <a:xfrm flipH="1" flipV="1">
              <a:off x="3430910" y="2421682"/>
              <a:ext cx="480805" cy="8275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4006974" y="2222208"/>
              <a:ext cx="2035173" cy="4514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Returns</a:t>
              </a:r>
              <a:r>
                <a:rPr kumimoji="0" lang="en-AU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 </a:t>
              </a:r>
              <a:r>
                <a:rPr kumimoji="0" lang="en-AU" sz="16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int</a:t>
              </a:r>
              <a:r>
                <a:rPr kumimoji="0" lang="en-AU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 = 4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0243" y="3586180"/>
            <a:ext cx="3416991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let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result = 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addThree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2418909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6367" y="4253792"/>
            <a:ext cx="1219200" cy="1219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/>
              <a:t>Functional basics: Higher-order functions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9406" y="911340"/>
            <a:ext cx="4524074" cy="1200329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[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F57D00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1..10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]</a:t>
            </a:r>
            <a:b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</a:b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   |&gt; 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3364A4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List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.filter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 (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009695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fun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 x 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009695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-&gt;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 x % 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F57D00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2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 = 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F57D00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0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)</a:t>
            </a:r>
            <a:b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</a:b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   |&gt; 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3364A4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List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.map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 (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009695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fun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 x 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009695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-&gt;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 x + 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F57D00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3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)</a:t>
            </a:r>
            <a:b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</a:b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   |&gt; 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3364A4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List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.sum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Menlo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2297795"/>
            <a:ext cx="4526280" cy="1200329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[|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57D00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1.0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;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57D00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2.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;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57D00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3.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;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57D00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4.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;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57D00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5.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;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57D00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6.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;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57D00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7.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;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57D00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8.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;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57D00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9.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;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57D00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10.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|]</a:t>
            </a:r>
            <a:b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</a:b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   |&gt; 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3364A4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Array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.filter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 (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009695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fun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 x 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009695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-&gt;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 x % 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F57D00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2. 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= 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F57D00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0.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)</a:t>
            </a:r>
            <a:b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</a:b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   |&gt; 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3364A4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Array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.map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 (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009695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fun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 x 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009695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-&gt;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 x + 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F57D00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3.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)</a:t>
            </a:r>
            <a:b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</a:b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   |&gt; 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3364A4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Array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.sum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Menlo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1451" y="911340"/>
            <a:ext cx="3489032" cy="1754326"/>
          </a:xfrm>
          <a:prstGeom prst="rect">
            <a:avLst/>
          </a:prstGeom>
          <a:solidFill>
            <a:srgbClr val="DDDDDD"/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9695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let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sumEvensPlusThree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 = 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   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3364A4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Array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.filter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 (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9695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fun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 x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9695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-&gt;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 x %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57D00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2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 =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57D00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0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)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    &gt;&gt;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3364A4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Array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.map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 (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9695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fun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 x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9695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-&gt;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 x +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57D00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3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)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    &gt;&gt;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3364A4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Array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.sum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</a:b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</a:b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sumEvensPlusThree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 [|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57D00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1..10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|]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3709230"/>
            <a:ext cx="4526280" cy="2308324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solidFill>
                  <a:srgbClr val="333333"/>
                </a:solidFill>
                <a:latin typeface="Menlo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009695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let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 plus_3 x = x + 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F57D00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3</a:t>
            </a:r>
            <a:b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F57D00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</a:b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009695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let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 list_plus_3 = 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3364A4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List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.map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 plus_3 </a:t>
            </a:r>
            <a:b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</a:b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009695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let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 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filtered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 = 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3364A4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List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.filter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 (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009695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fun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 x 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009695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-&gt;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 x % 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F57D00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2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 = 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F57D00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0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)</a:t>
            </a:r>
            <a:b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</a:br>
            <a:b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</a:b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[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F57D00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1..10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]</a:t>
            </a:r>
            <a:b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</a:b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  |&gt; 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filtered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 </a:t>
            </a:r>
            <a:b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</a:b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  |&gt; list_plus_3</a:t>
            </a:r>
            <a:b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</a:b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  |&gt; 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3364A4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List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.sum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Menlo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1451" y="2817782"/>
            <a:ext cx="3489032" cy="369332"/>
          </a:xfrm>
          <a:prstGeom prst="rect">
            <a:avLst/>
          </a:prstGeom>
          <a:solidFill>
            <a:srgbClr val="D9D9D9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[|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57D00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1..10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|] |&gt;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50000"/>
                  </a:srgbClr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50000"/>
                  </a:srgbClr>
                </a:solidFill>
                <a:effectLst/>
                <a:uLnTx/>
                <a:uFillTx/>
                <a:latin typeface="Menlo Regular"/>
                <a:ea typeface="+mn-ea"/>
                <a:cs typeface="Menlo Regular"/>
              </a:rPr>
              <a:t>sumEvensPlusThree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nlo Regular"/>
                <a:ea typeface="+mn-ea"/>
                <a:cs typeface="Menlo Regular"/>
              </a:rPr>
              <a:t>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Menlo Regular"/>
              <a:ea typeface="+mn-ea"/>
              <a:cs typeface="Menl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747120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3" grpId="0" animBg="1"/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Work with Higher Order Functions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idx="4294967295"/>
          </p:nvPr>
        </p:nvSpPr>
        <p:spPr>
          <a:xfrm>
            <a:off x="0" y="6350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What is the sum of the numbers 1 to 100, each squared?</a:t>
            </a:r>
          </a:p>
          <a:p>
            <a:r>
              <a:rPr lang="en-US" dirty="0"/>
              <a:t>What about the sum of just the even numbers?</a:t>
            </a:r>
          </a:p>
          <a:p>
            <a:r>
              <a:rPr lang="en-US" dirty="0"/>
              <a:t>Write a function that takes any list of floats and a function as an input.</a:t>
            </a:r>
          </a:p>
          <a:p>
            <a:pPr lvl="1"/>
            <a:r>
              <a:rPr lang="en-US" dirty="0"/>
              <a:t>Add 10.25 to each element</a:t>
            </a:r>
          </a:p>
          <a:p>
            <a:pPr lvl="1"/>
            <a:r>
              <a:rPr lang="en-US" dirty="0"/>
              <a:t>Divide each element by 4</a:t>
            </a:r>
          </a:p>
          <a:p>
            <a:pPr lvl="1"/>
            <a:r>
              <a:rPr lang="en-US" dirty="0"/>
              <a:t>Finally act on the list with the function you sent in.</a:t>
            </a:r>
          </a:p>
        </p:txBody>
      </p:sp>
    </p:spTree>
    <p:extLst>
      <p:ext uri="{BB962C8B-B14F-4D97-AF65-F5344CB8AC3E}">
        <p14:creationId xmlns:p14="http://schemas.microsoft.com/office/powerpoint/2010/main" val="36840947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Higher-order functions: Answer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1"/>
          <a:stretch/>
        </p:blipFill>
        <p:spPr>
          <a:xfrm>
            <a:off x="2407397" y="1493087"/>
            <a:ext cx="4329206" cy="3868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439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295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3157538" y="2381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103" name="Text Box 9"/>
          <p:cNvSpPr txBox="1">
            <a:spLocks noChangeArrowheads="1"/>
          </p:cNvSpPr>
          <p:nvPr/>
        </p:nvSpPr>
        <p:spPr bwMode="auto">
          <a:xfrm>
            <a:off x="184356" y="647700"/>
            <a:ext cx="8672513" cy="4847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Imperative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Object Oriented 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Declarative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Functional</a:t>
            </a:r>
          </a:p>
        </p:txBody>
      </p:sp>
      <p:sp>
        <p:nvSpPr>
          <p:cNvPr id="410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Programming Paradigms</a:t>
            </a:r>
          </a:p>
        </p:txBody>
      </p:sp>
      <p:pic>
        <p:nvPicPr>
          <p:cNvPr id="32" name="Picture 4" descr="Image result for c/C++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398" y="1313658"/>
            <a:ext cx="1159695" cy="614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6" descr="Image result for c/C++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1819" y="1121323"/>
            <a:ext cx="944255" cy="944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8" descr="Image result for imperative programming language logo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4190" y="1259743"/>
            <a:ext cx="729704" cy="729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10" descr="Image result for imperative programming language logo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275" y="1077231"/>
            <a:ext cx="1094727" cy="1094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10" descr="Image result for imperative programming language logo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3039" y="2315915"/>
            <a:ext cx="1094727" cy="1094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14" descr="Image result for C# logo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5071" y="2419935"/>
            <a:ext cx="871846" cy="83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6" descr="Image result for c/C++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4222" y="2292889"/>
            <a:ext cx="944255" cy="944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8" descr="Image result for imperative programming language logo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5939" y="2418826"/>
            <a:ext cx="729704" cy="729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18" descr="Image result for Scala logo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3091" y="2612146"/>
            <a:ext cx="1496052" cy="444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0" descr="Image result for SQL logo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093" y="3566322"/>
            <a:ext cx="1640932" cy="861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2" descr="Image result for my SQL logo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7766" y="3655705"/>
            <a:ext cx="1320073" cy="68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4" descr="Image result for CSS logo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6349" y="3577681"/>
            <a:ext cx="598782" cy="839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6" descr="Image result for haskell logo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0056" y="4995294"/>
            <a:ext cx="2267820" cy="551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30" descr="Image result for OCaml logo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5704" y="4976653"/>
            <a:ext cx="1944868" cy="53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32" descr="Image result for F# logo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093" y="4882981"/>
            <a:ext cx="868143" cy="833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36" descr="Image result for imperative programming logos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0872" y="1293421"/>
            <a:ext cx="1310223" cy="655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38" descr="Image result for C programming logos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4095" y="1076103"/>
            <a:ext cx="1160473" cy="1160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Image result for ruby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879" y="2372248"/>
            <a:ext cx="716784" cy="822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4" descr="Image result for python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8912" y="1229019"/>
            <a:ext cx="1200259" cy="81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4" descr="Image result for python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661" y="2392307"/>
            <a:ext cx="1200259" cy="81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4" descr="Image result for python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9574" y="4837769"/>
            <a:ext cx="1200259" cy="81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TextBox 52"/>
          <p:cNvSpPr txBox="1"/>
          <p:nvPr/>
        </p:nvSpPr>
        <p:spPr>
          <a:xfrm>
            <a:off x="1533898" y="5547919"/>
            <a:ext cx="726532" cy="627864"/>
          </a:xfrm>
          <a:prstGeom prst="rect">
            <a:avLst/>
          </a:prstGeom>
          <a:noFill/>
        </p:spPr>
        <p:txBody>
          <a:bodyPr wrap="square" lIns="182880" tIns="146304" rIns="182880" bIns="146304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F#</a:t>
            </a:r>
          </a:p>
        </p:txBody>
      </p:sp>
      <p:pic>
        <p:nvPicPr>
          <p:cNvPr id="54" name="Picture 6" descr="Lambda lc.svg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5196" y="4884151"/>
            <a:ext cx="717413" cy="717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TextBox 54"/>
          <p:cNvSpPr txBox="1"/>
          <p:nvPr/>
        </p:nvSpPr>
        <p:spPr>
          <a:xfrm>
            <a:off x="2126412" y="5543704"/>
            <a:ext cx="1640600" cy="627864"/>
          </a:xfrm>
          <a:prstGeom prst="rect">
            <a:avLst/>
          </a:prstGeom>
          <a:noFill/>
        </p:spPr>
        <p:txBody>
          <a:bodyPr wrap="square" lIns="182880" tIns="146304" rIns="182880" bIns="146304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Scheme</a:t>
            </a:r>
          </a:p>
        </p:txBody>
      </p:sp>
    </p:spTree>
    <p:extLst>
      <p:ext uri="{BB962C8B-B14F-4D97-AF65-F5344CB8AC3E}">
        <p14:creationId xmlns:p14="http://schemas.microsoft.com/office/powerpoint/2010/main" val="22759016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The Iterator and Disposable patterns in F#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35000"/>
            <a:ext cx="8229600" cy="4525963"/>
          </a:xfrm>
          <a:prstGeom prst="rect">
            <a:avLst/>
          </a:prstGeom>
        </p:spPr>
        <p:txBody>
          <a:bodyPr/>
          <a:lstStyle/>
          <a:p>
            <a:pPr marL="573083"/>
            <a:r>
              <a:rPr lang="en-US" dirty="0"/>
              <a:t>F# provides the </a:t>
            </a:r>
            <a:r>
              <a:rPr lang="en-US" dirty="0">
                <a:solidFill>
                  <a:srgbClr val="0000FF"/>
                </a:solidFill>
              </a:rPr>
              <a:t>use</a:t>
            </a:r>
            <a:r>
              <a:rPr lang="en-US" dirty="0"/>
              <a:t> keyword as an equivalent of C#’s </a:t>
            </a:r>
            <a:r>
              <a:rPr lang="en-US" dirty="0">
                <a:solidFill>
                  <a:srgbClr val="0000FF"/>
                </a:solidFill>
              </a:rPr>
              <a:t>using</a:t>
            </a:r>
            <a:r>
              <a:rPr lang="en-US" dirty="0"/>
              <a:t> statement keyword (not to be confused with C#’s </a:t>
            </a:r>
            <a:r>
              <a:rPr lang="en-US" dirty="0">
                <a:solidFill>
                  <a:srgbClr val="0000FF"/>
                </a:solidFill>
              </a:rPr>
              <a:t>using</a:t>
            </a:r>
            <a:r>
              <a:rPr lang="en-US" dirty="0"/>
              <a:t> directive keyword, whose F# equivalent is </a:t>
            </a:r>
            <a:r>
              <a:rPr lang="en-US" dirty="0">
                <a:solidFill>
                  <a:srgbClr val="0000FF"/>
                </a:solidFill>
              </a:rPr>
              <a:t>open</a:t>
            </a:r>
            <a:r>
              <a:rPr lang="en-US" dirty="0"/>
              <a:t>)</a:t>
            </a:r>
          </a:p>
          <a:p>
            <a:pPr marL="573083"/>
            <a:r>
              <a:rPr lang="en-US" dirty="0"/>
              <a:t>In F#, </a:t>
            </a:r>
            <a:r>
              <a:rPr lang="en-US" dirty="0" err="1">
                <a:solidFill>
                  <a:schemeClr val="tx2">
                    <a:lumMod val="90000"/>
                  </a:schemeClr>
                </a:solidFill>
              </a:rPr>
              <a:t>seq</a:t>
            </a:r>
            <a:r>
              <a:rPr lang="en-US" dirty="0"/>
              <a:t> is provided as a shorthand for </a:t>
            </a:r>
            <a:r>
              <a:rPr lang="en-US" dirty="0" err="1">
                <a:solidFill>
                  <a:schemeClr val="tx2">
                    <a:lumMod val="90000"/>
                  </a:schemeClr>
                </a:solidFill>
              </a:rPr>
              <a:t>IEnumerable</a:t>
            </a:r>
            <a:endParaRPr lang="en-US" dirty="0">
              <a:solidFill>
                <a:schemeClr val="tx2">
                  <a:lumMod val="90000"/>
                </a:schemeClr>
              </a:solidFill>
            </a:endParaRPr>
          </a:p>
          <a:p>
            <a:pPr marL="573083"/>
            <a:r>
              <a:rPr lang="en-US" dirty="0"/>
              <a:t>Your preference for collections should be (in descending order): list, array, </a:t>
            </a:r>
            <a:r>
              <a:rPr lang="en-US" dirty="0" err="1"/>
              <a:t>seq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668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What is polymorphism?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35000"/>
            <a:ext cx="8229600" cy="4525963"/>
          </a:xfrm>
          <a:prstGeom prst="rect">
            <a:avLst/>
          </a:prstGeom>
        </p:spPr>
        <p:txBody>
          <a:bodyPr/>
          <a:lstStyle/>
          <a:p>
            <a:pPr marL="573083" indent="-342900">
              <a:buFont typeface="Arial" panose="020B0604020202020204" pitchFamily="34" charset="0"/>
              <a:buChar char="•"/>
            </a:pPr>
            <a:r>
              <a:rPr lang="en-US" dirty="0"/>
              <a:t>Subtype polymorphism: when a data type is related to another by substitutability</a:t>
            </a:r>
          </a:p>
          <a:p>
            <a:pPr marL="573083" indent="-342900">
              <a:buFont typeface="Arial" panose="020B0604020202020204" pitchFamily="34" charset="0"/>
              <a:buChar char="•"/>
            </a:pPr>
            <a:r>
              <a:rPr lang="en-US" dirty="0"/>
              <a:t>Parametric polymorphism: when code is written without mention to any specific type (e.g., list of X type, array of X type)</a:t>
            </a:r>
          </a:p>
          <a:p>
            <a:pPr marL="573083" indent="-342900">
              <a:buFont typeface="Arial" panose="020B0604020202020204" pitchFamily="34" charset="0"/>
              <a:buChar char="•"/>
            </a:pPr>
            <a:r>
              <a:rPr lang="en-US" dirty="0"/>
              <a:t>Ad hoc polymorphism: when a function can be applied to arguments of different types</a:t>
            </a:r>
          </a:p>
          <a:p>
            <a:pPr marL="800089" lvl="4" indent="-342900">
              <a:buFont typeface="Arial" panose="020B0604020202020204" pitchFamily="34" charset="0"/>
              <a:buChar char="•"/>
            </a:pPr>
            <a:r>
              <a:rPr lang="en-US" dirty="0"/>
              <a:t>Overloading (built-in and/or custom)</a:t>
            </a:r>
          </a:p>
          <a:p>
            <a:pPr marL="800089" lvl="4" indent="-342900">
              <a:buFont typeface="Arial" panose="020B0604020202020204" pitchFamily="34" charset="0"/>
              <a:buChar char="•"/>
            </a:pPr>
            <a:r>
              <a:rPr lang="en-US" dirty="0"/>
              <a:t>Haskell: type classes</a:t>
            </a:r>
          </a:p>
          <a:p>
            <a:pPr marL="800089" lvl="4" indent="-342900">
              <a:buFont typeface="Arial" panose="020B0604020202020204" pitchFamily="34" charset="0"/>
              <a:buChar char="•"/>
            </a:pPr>
            <a:r>
              <a:rPr lang="en-US" dirty="0"/>
              <a:t>F# specific feature: statically resolved type parameters</a:t>
            </a:r>
          </a:p>
        </p:txBody>
      </p:sp>
    </p:spTree>
    <p:extLst>
      <p:ext uri="{BB962C8B-B14F-4D97-AF65-F5344CB8AC3E}">
        <p14:creationId xmlns:p14="http://schemas.microsoft.com/office/powerpoint/2010/main" val="170952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Continuation Passing Style (a.k.a. Callbacks)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35000"/>
            <a:ext cx="8229600" cy="4525963"/>
          </a:xfrm>
          <a:prstGeom prst="rect">
            <a:avLst/>
          </a:prstGeom>
        </p:spPr>
        <p:txBody>
          <a:bodyPr/>
          <a:lstStyle/>
          <a:p>
            <a:pPr marL="573083"/>
            <a:r>
              <a:rPr lang="en-US" dirty="0"/>
              <a:t>“Hey, when you’re done doing that…”</a:t>
            </a:r>
          </a:p>
          <a:p>
            <a:pPr marL="573083"/>
            <a:r>
              <a:rPr lang="en-US" dirty="0"/>
              <a:t>Explicitly pass the next thing to do</a:t>
            </a:r>
          </a:p>
          <a:p>
            <a:pPr marL="573083"/>
            <a:r>
              <a:rPr lang="en-US" dirty="0"/>
              <a:t>Provides a method of composition of functions that can alter control flow</a:t>
            </a:r>
          </a:p>
          <a:p>
            <a:pPr marL="573083"/>
            <a:r>
              <a:rPr lang="en-US" dirty="0"/>
              <a:t>More common than you may realize (we’ll come back to this…)</a:t>
            </a:r>
          </a:p>
          <a:p>
            <a:pPr marL="573083"/>
            <a:r>
              <a:rPr lang="en-US" dirty="0"/>
              <a:t>Very common in </a:t>
            </a:r>
            <a:r>
              <a:rPr lang="en-US" b="1" dirty="0" err="1"/>
              <a:t>Javascript</a:t>
            </a:r>
            <a:r>
              <a:rPr lang="en-US" dirty="0"/>
              <a:t> as well</a:t>
            </a:r>
          </a:p>
          <a:p>
            <a:pPr marL="57308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555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Blocking I/O and You – the reason for </a:t>
            </a:r>
            <a:r>
              <a:rPr lang="en-US" dirty="0" err="1"/>
              <a:t>Async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35000"/>
            <a:ext cx="8229600" cy="4525963"/>
          </a:xfrm>
          <a:prstGeom prst="rect">
            <a:avLst/>
          </a:prstGeom>
        </p:spPr>
        <p:txBody>
          <a:bodyPr/>
          <a:lstStyle/>
          <a:p>
            <a:pPr marL="573083"/>
            <a:r>
              <a:rPr lang="en-US" dirty="0"/>
              <a:t>The operating system schedules sequential operations to run in a </a:t>
            </a:r>
            <a:r>
              <a:rPr lang="en-US" b="1" dirty="0"/>
              <a:t>thread</a:t>
            </a:r>
            <a:endParaRPr lang="en-US" dirty="0"/>
          </a:p>
          <a:p>
            <a:pPr marL="573083"/>
            <a:r>
              <a:rPr lang="en-US" dirty="0"/>
              <a:t>If code requires external I/O, the thread running that code will block until it is complete</a:t>
            </a:r>
          </a:p>
          <a:p>
            <a:pPr marL="573083"/>
            <a:r>
              <a:rPr lang="en-US" dirty="0"/>
              <a:t>This is bad</a:t>
            </a:r>
          </a:p>
          <a:p>
            <a:pPr marL="57308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454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Example of a blocking operation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2947" y="1600563"/>
            <a:ext cx="7813853" cy="3653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2169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Your Web Server, Running Blocking I/O</a:t>
            </a:r>
          </a:p>
        </p:txBody>
      </p:sp>
      <p:pic>
        <p:nvPicPr>
          <p:cNvPr id="3" name="Picture 2" descr="https://thedailywaster.files.wordpress.com/2011/12/computer-fi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515" y="1738757"/>
            <a:ext cx="4288970" cy="3216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879084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Continuation Passing Style (a.k.a. Callbacks)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7744" y="543301"/>
            <a:ext cx="7587888" cy="6058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27291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bossip.files.wordpress.com/2010/12/angry-computer-lar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311" y="1793932"/>
            <a:ext cx="5903118" cy="3919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Continuation Pas Style (</a:t>
            </a:r>
            <a:r>
              <a:rPr lang="en-US" dirty="0" err="1"/>
              <a:t>a.k.a</a:t>
            </a:r>
            <a:r>
              <a:rPr lang="en-US" dirty="0"/>
              <a:t> Callback Hell)</a:t>
            </a:r>
          </a:p>
        </p:txBody>
      </p:sp>
    </p:spTree>
    <p:extLst>
      <p:ext uri="{BB962C8B-B14F-4D97-AF65-F5344CB8AC3E}">
        <p14:creationId xmlns:p14="http://schemas.microsoft.com/office/powerpoint/2010/main" val="172318496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F# </a:t>
            </a:r>
            <a:r>
              <a:rPr lang="en-US" dirty="0" err="1"/>
              <a:t>Async</a:t>
            </a:r>
            <a:r>
              <a:rPr lang="en-US" dirty="0"/>
              <a:t> to the Rescue!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819" y="2019362"/>
            <a:ext cx="7571238" cy="3388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07934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snapsbox.com/images/2015/03/02/what-sorcery-is-th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81" y="1505799"/>
            <a:ext cx="8884316" cy="3607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6799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227013" y="2265936"/>
            <a:ext cx="8662988" cy="2354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6213" marR="0" lvl="0" indent="-176213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Fewer Bugs</a:t>
            </a:r>
          </a:p>
          <a:p>
            <a:pPr marL="176213" marR="0" lvl="0" indent="-176213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Code Simpler/More Maintainable Code </a:t>
            </a:r>
          </a:p>
          <a:p>
            <a:pPr marL="176213" marR="0" lvl="0" indent="-176213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No Side Effects</a:t>
            </a:r>
          </a:p>
          <a:p>
            <a:pPr marL="176213" marR="0" lvl="0" indent="-176213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Easy to Parallelize &amp; Scale </a:t>
            </a:r>
          </a:p>
          <a:p>
            <a:pPr marL="176213" marR="0" lvl="0" indent="-176213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Mathematically Provable</a:t>
            </a:r>
          </a:p>
          <a:p>
            <a:pPr marL="176213" marR="0" lvl="0" indent="-176213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Its been around a while</a:t>
            </a:r>
          </a:p>
        </p:txBody>
      </p:sp>
      <p:sp>
        <p:nvSpPr>
          <p:cNvPr id="5125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Why Should I Use Functional Programming? </a:t>
            </a:r>
          </a:p>
        </p:txBody>
      </p:sp>
    </p:spTree>
    <p:extLst>
      <p:ext uri="{BB962C8B-B14F-4D97-AF65-F5344CB8AC3E}">
        <p14:creationId xmlns:p14="http://schemas.microsoft.com/office/powerpoint/2010/main" val="335287498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Let’s start from the beginning…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820" y="1854910"/>
            <a:ext cx="7876277" cy="237218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947684" y="3494124"/>
            <a:ext cx="914400" cy="914400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825653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Let’s start from the beginning…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47684" y="3494124"/>
            <a:ext cx="914400" cy="914400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819" y="747536"/>
            <a:ext cx="8758402" cy="237218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538" y="3375558"/>
            <a:ext cx="6901605" cy="1897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582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Let’s start from the beginning…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47684" y="3494124"/>
            <a:ext cx="914400" cy="914400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820" y="1802028"/>
            <a:ext cx="8225194" cy="214929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819" y="4003491"/>
            <a:ext cx="6648288" cy="1832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303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Let’s start from the beginning…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47684" y="3494124"/>
            <a:ext cx="914400" cy="914400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622" y="1940288"/>
            <a:ext cx="7975054" cy="266719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18857" y="3270604"/>
            <a:ext cx="3635828" cy="446315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Hey, these look like callbacks!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862943" y="3493761"/>
            <a:ext cx="1055914" cy="363"/>
          </a:xfrm>
          <a:prstGeom prst="straightConnector1">
            <a:avLst/>
          </a:prstGeom>
          <a:ln w="6350" cmpd="sng">
            <a:solidFill>
              <a:schemeClr val="bg2">
                <a:lumMod val="60000"/>
                <a:lumOff val="40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3015343" y="3494124"/>
            <a:ext cx="903514" cy="302269"/>
          </a:xfrm>
          <a:prstGeom prst="straightConnector1">
            <a:avLst/>
          </a:prstGeom>
          <a:ln w="6350" cmpd="sng">
            <a:solidFill>
              <a:schemeClr val="bg2">
                <a:lumMod val="60000"/>
                <a:lumOff val="40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3390900" y="3493762"/>
            <a:ext cx="527957" cy="542117"/>
          </a:xfrm>
          <a:prstGeom prst="straightConnector1">
            <a:avLst/>
          </a:prstGeom>
          <a:ln w="6350" cmpd="sng">
            <a:solidFill>
              <a:schemeClr val="bg2">
                <a:lumMod val="60000"/>
                <a:lumOff val="40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912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Remember …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056" y="1544365"/>
            <a:ext cx="8413888" cy="3766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62027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Additional libraries of interest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4294967295"/>
          </p:nvPr>
        </p:nvSpPr>
        <p:spPr>
          <a:xfrm>
            <a:off x="0" y="6350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lang="en-US" dirty="0" err="1"/>
              <a:t>FsCheck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https://github.com/fsharp/FsCheck</a:t>
            </a:r>
            <a:r>
              <a:rPr lang="en-US" dirty="0"/>
              <a:t> </a:t>
            </a:r>
          </a:p>
          <a:p>
            <a:r>
              <a:rPr lang="en-US" dirty="0"/>
              <a:t>Canopy: </a:t>
            </a:r>
            <a:r>
              <a:rPr lang="en-US" dirty="0">
                <a:hlinkClick r:id="rId3"/>
              </a:rPr>
              <a:t>http://lefthandedgoat.github.io/canopy/</a:t>
            </a:r>
            <a:r>
              <a:rPr lang="en-US" dirty="0"/>
              <a:t> </a:t>
            </a:r>
          </a:p>
          <a:p>
            <a:r>
              <a:rPr lang="en-US" dirty="0"/>
              <a:t>FAKE: </a:t>
            </a:r>
            <a:r>
              <a:rPr lang="en-US" dirty="0">
                <a:hlinkClick r:id="rId4"/>
              </a:rPr>
              <a:t>http://fsharp.github.io/FAKE/</a:t>
            </a:r>
            <a:r>
              <a:rPr lang="en-US" dirty="0"/>
              <a:t> </a:t>
            </a:r>
          </a:p>
          <a:p>
            <a:r>
              <a:rPr lang="en-US" dirty="0" err="1"/>
              <a:t>Paket</a:t>
            </a:r>
            <a:r>
              <a:rPr lang="en-US" dirty="0"/>
              <a:t>: </a:t>
            </a:r>
            <a:r>
              <a:rPr lang="en-US" dirty="0">
                <a:hlinkClick r:id="rId5"/>
              </a:rPr>
              <a:t>http://fsprojects.github.io/Paket/</a:t>
            </a:r>
            <a:r>
              <a:rPr lang="en-US" dirty="0"/>
              <a:t> </a:t>
            </a:r>
          </a:p>
          <a:p>
            <a:r>
              <a:rPr lang="en-US" dirty="0"/>
              <a:t>Type Providers: </a:t>
            </a:r>
          </a:p>
          <a:p>
            <a:pPr lvl="1"/>
            <a:r>
              <a:rPr lang="en-US" dirty="0" err="1"/>
              <a:t>Powershell</a:t>
            </a:r>
            <a:r>
              <a:rPr lang="en-US" dirty="0"/>
              <a:t>: </a:t>
            </a:r>
            <a:r>
              <a:rPr lang="en-US" dirty="0">
                <a:hlinkClick r:id="rId6"/>
              </a:rPr>
              <a:t>http://fsprojects.github.io/FSharp.Management/PowerShellProvider.html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FSharp.Data</a:t>
            </a:r>
            <a:r>
              <a:rPr lang="en-US" dirty="0"/>
              <a:t>: </a:t>
            </a:r>
            <a:r>
              <a:rPr lang="en-US" dirty="0">
                <a:hlinkClick r:id="rId7"/>
              </a:rPr>
              <a:t>http://fsharp.github.io/FSharp.Data/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FSharp.Configuration</a:t>
            </a:r>
            <a:r>
              <a:rPr lang="en-US" dirty="0"/>
              <a:t>: </a:t>
            </a:r>
            <a:r>
              <a:rPr lang="en-US" dirty="0">
                <a:hlinkClick r:id="rId8"/>
              </a:rPr>
              <a:t>http://fsprojects.github.io/FSharp.Configuration/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1496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idx="4294967295"/>
          </p:nvPr>
        </p:nvSpPr>
        <p:spPr>
          <a:xfrm>
            <a:off x="4032250" y="64770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rPr lang="en-US" sz="2400" dirty="0"/>
              <a:t>General resources</a:t>
            </a:r>
          </a:p>
          <a:p>
            <a:pPr lvl="1"/>
            <a:r>
              <a:rPr lang="en-US" sz="2000" dirty="0"/>
              <a:t>Me! </a:t>
            </a:r>
          </a:p>
          <a:p>
            <a:pPr lvl="1"/>
            <a:r>
              <a:rPr lang="en-US" sz="2000" dirty="0"/>
              <a:t>Team leads</a:t>
            </a:r>
          </a:p>
          <a:p>
            <a:pPr lvl="1"/>
            <a:r>
              <a:rPr lang="en-US" sz="2000" dirty="0"/>
              <a:t>Slack - #</a:t>
            </a:r>
            <a:r>
              <a:rPr lang="en-US" sz="2000" dirty="0" err="1"/>
              <a:t>fsharp</a:t>
            </a:r>
            <a:r>
              <a:rPr lang="en-US" sz="2000" dirty="0"/>
              <a:t> channel</a:t>
            </a:r>
            <a:endParaRPr lang="en-US" sz="2000" dirty="0">
              <a:hlinkClick r:id="" action="ppaction://noaction"/>
            </a:endParaRPr>
          </a:p>
          <a:p>
            <a:pPr lvl="1"/>
            <a:r>
              <a:rPr lang="en-US" sz="2000" dirty="0">
                <a:hlinkClick r:id="" action="ppaction://noaction"/>
              </a:rPr>
              <a:t>F# chat on SO</a:t>
            </a:r>
            <a:endParaRPr lang="en-US" sz="2000" dirty="0"/>
          </a:p>
          <a:p>
            <a:pPr lvl="1"/>
            <a:r>
              <a:rPr lang="en-US" sz="2000" dirty="0">
                <a:hlinkClick r:id="rId2"/>
              </a:rPr>
              <a:t>http://fsharp.org/</a:t>
            </a:r>
            <a:r>
              <a:rPr lang="en-US" sz="2000" dirty="0"/>
              <a:t> </a:t>
            </a:r>
          </a:p>
          <a:p>
            <a:pPr lvl="1"/>
            <a:r>
              <a:rPr lang="en-US" sz="2000" dirty="0"/>
              <a:t>Twitter: #</a:t>
            </a:r>
            <a:r>
              <a:rPr lang="en-US" sz="2000" dirty="0" err="1"/>
              <a:t>fsharp</a:t>
            </a:r>
            <a:endParaRPr lang="en-US" sz="2000" dirty="0"/>
          </a:p>
          <a:p>
            <a:pPr lvl="1"/>
            <a:r>
              <a:rPr lang="en-US" sz="2000" dirty="0">
                <a:hlinkClick r:id="rId3"/>
              </a:rPr>
              <a:t>F# channel on Functional Programming Slack</a:t>
            </a:r>
            <a:endParaRPr lang="en-US" sz="2000" dirty="0"/>
          </a:p>
          <a:p>
            <a:r>
              <a:rPr lang="en-US" sz="2400" dirty="0"/>
              <a:t>Additional reading</a:t>
            </a:r>
          </a:p>
          <a:p>
            <a:pPr lvl="1"/>
            <a:r>
              <a:rPr lang="en-US" sz="2000" dirty="0">
                <a:hlinkClick r:id="rId4"/>
              </a:rPr>
              <a:t>F# for Fun and Profit</a:t>
            </a:r>
            <a:endParaRPr lang="en-US" sz="2000" dirty="0"/>
          </a:p>
          <a:p>
            <a:pPr lvl="1"/>
            <a:r>
              <a:rPr lang="en-US" sz="2000" dirty="0">
                <a:hlinkClick r:id="rId5"/>
              </a:rPr>
              <a:t>F# Weekly</a:t>
            </a:r>
            <a:endParaRPr lang="en-US" sz="2000" dirty="0"/>
          </a:p>
          <a:p>
            <a:pPr lvl="1"/>
            <a:r>
              <a:rPr lang="en-US" sz="2000" dirty="0">
                <a:hlinkClick r:id="rId6"/>
              </a:rPr>
              <a:t>Try F#</a:t>
            </a:r>
            <a:endParaRPr lang="en-US" sz="2000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4294967295"/>
          </p:nvPr>
        </p:nvSpPr>
        <p:spPr>
          <a:xfrm>
            <a:off x="0" y="1435100"/>
            <a:ext cx="3008313" cy="4691063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3000" b="1" dirty="0"/>
              <a:t>General Resources &amp; Additional Readings</a:t>
            </a:r>
          </a:p>
        </p:txBody>
      </p:sp>
    </p:spTree>
    <p:extLst>
      <p:ext uri="{BB962C8B-B14F-4D97-AF65-F5344CB8AC3E}">
        <p14:creationId xmlns:p14="http://schemas.microsoft.com/office/powerpoint/2010/main" val="738877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173" name="Text Box 11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Functional Core Concepts</a:t>
            </a:r>
          </a:p>
        </p:txBody>
      </p:sp>
      <p:sp>
        <p:nvSpPr>
          <p:cNvPr id="7174" name="Text Box 12"/>
          <p:cNvSpPr txBox="1">
            <a:spLocks noChangeArrowheads="1"/>
          </p:cNvSpPr>
          <p:nvPr/>
        </p:nvSpPr>
        <p:spPr bwMode="auto">
          <a:xfrm>
            <a:off x="333375" y="6048375"/>
            <a:ext cx="8586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6602" y="690006"/>
            <a:ext cx="4810796" cy="481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937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173" name="Text Box 11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Terms to Know</a:t>
            </a:r>
          </a:p>
        </p:txBody>
      </p:sp>
      <p:sp>
        <p:nvSpPr>
          <p:cNvPr id="7174" name="Text Box 12"/>
          <p:cNvSpPr txBox="1">
            <a:spLocks noChangeArrowheads="1"/>
          </p:cNvSpPr>
          <p:nvPr/>
        </p:nvSpPr>
        <p:spPr bwMode="auto">
          <a:xfrm>
            <a:off x="333375" y="6048375"/>
            <a:ext cx="8586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6" name="Text Placeholder 3"/>
          <p:cNvSpPr txBox="1">
            <a:spLocks/>
          </p:cNvSpPr>
          <p:nvPr/>
        </p:nvSpPr>
        <p:spPr>
          <a:xfrm>
            <a:off x="227013" y="774208"/>
            <a:ext cx="3352766" cy="2972609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Immutable Data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First Class Functions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Tail Call Optimization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Mapping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Reducing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Pipelining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Recursion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Currying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Higher Order Functions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Lazy Evaluation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7" name="Text Placeholder 4"/>
          <p:cNvSpPr txBox="1">
            <a:spLocks/>
          </p:cNvSpPr>
          <p:nvPr/>
        </p:nvSpPr>
        <p:spPr>
          <a:xfrm>
            <a:off x="4989334" y="2082578"/>
            <a:ext cx="3352766" cy="3560975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Text Placeholder 3"/>
          <p:cNvSpPr txBox="1">
            <a:spLocks/>
          </p:cNvSpPr>
          <p:nvPr/>
        </p:nvSpPr>
        <p:spPr>
          <a:xfrm>
            <a:off x="1249130" y="4555964"/>
            <a:ext cx="6648915" cy="683264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>
            <a:lvl1pPr marL="281677" marR="0" indent="-281677" algn="l" defTabSz="914367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itchFamily="34" charset="0"/>
              <a:buChar char="•"/>
              <a:tabLst/>
              <a:defRPr sz="3137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  <a:ea typeface="+mn-ea"/>
                <a:cs typeface="+mn-cs"/>
              </a:defRPr>
            </a:lvl1pPr>
            <a:lvl2pPr marL="520702" marR="0" indent="-228601" algn="l" defTabSz="914367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2353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685803" marR="0" indent="-165101" algn="l" defTabSz="914367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1961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863603" marR="0" indent="-177801" algn="l" defTabSz="914367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1765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1028704" marR="0" indent="-165101" algn="l" defTabSz="914367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1765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  <a:lvl6pPr marL="2514509" indent="-228592" algn="l" defTabSz="9143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93" indent="-228592" algn="l" defTabSz="9143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77" indent="-228592" algn="l" defTabSz="9143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61" indent="-228592" algn="l" defTabSz="9143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367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90000"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uLnTx/>
                <a:uFillTx/>
                <a:latin typeface="Arial"/>
                <a:ea typeface="+mn-ea"/>
                <a:cs typeface="+mn-cs"/>
              </a:rPr>
              <a:t>Monad: “A Monad is just a monoid in the category of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uLnTx/>
                <a:uFillTx/>
                <a:latin typeface="Arial"/>
                <a:ea typeface="+mn-ea"/>
                <a:cs typeface="+mn-cs"/>
              </a:rPr>
              <a:t>endofunctors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uLnTx/>
                <a:uFillTx/>
                <a:latin typeface="Arial"/>
                <a:ea typeface="+mn-ea"/>
                <a:cs typeface="+mn-cs"/>
              </a:rPr>
              <a:t>, what’s the problem? </a:t>
            </a:r>
          </a:p>
        </p:txBody>
      </p:sp>
    </p:spTree>
    <p:extLst>
      <p:ext uri="{BB962C8B-B14F-4D97-AF65-F5344CB8AC3E}">
        <p14:creationId xmlns:p14="http://schemas.microsoft.com/office/powerpoint/2010/main" val="2333369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7013" y="1835944"/>
            <a:ext cx="4288904" cy="1815882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a =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b =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sum =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def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add():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global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sum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sum = a + 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93035" y="1835944"/>
            <a:ext cx="4370072" cy="584775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def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add(a, b):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return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a + 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79187" y="3651826"/>
            <a:ext cx="1761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Side Effects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78541" y="2420719"/>
            <a:ext cx="1799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 Side Effects 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Functional Programming</a:t>
            </a:r>
          </a:p>
        </p:txBody>
      </p:sp>
    </p:spTree>
    <p:extLst>
      <p:ext uri="{BB962C8B-B14F-4D97-AF65-F5344CB8AC3E}">
        <p14:creationId xmlns:p14="http://schemas.microsoft.com/office/powerpoint/2010/main" val="2585556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7013" y="2651551"/>
            <a:ext cx="4288904" cy="830997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x = np.random.rand(10,)</a:t>
            </a:r>
            <a:endParaRPr kumimoji="0" lang="nn-NO" sz="1600" b="0" i="0" u="none" strike="noStrike" kern="1200" cap="none" spc="0" normalizeH="0" baseline="0" noProof="0" dirty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16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for</a:t>
            </a:r>
            <a:r>
              <a:rPr kumimoji="0" lang="nn-NO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i </a:t>
            </a:r>
            <a:r>
              <a:rPr kumimoji="0" lang="nn-NO" sz="16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in</a:t>
            </a:r>
            <a:r>
              <a:rPr kumimoji="0" lang="nn-NO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</a:t>
            </a:r>
            <a:r>
              <a:rPr kumimoji="0" lang="nn-NO" sz="1600" b="0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range</a:t>
            </a:r>
            <a:r>
              <a:rPr kumimoji="0" lang="nn-NO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(</a:t>
            </a:r>
            <a:r>
              <a:rPr kumimoji="0" lang="nn-NO" sz="1600" b="0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len</a:t>
            </a:r>
            <a:r>
              <a:rPr kumimoji="0" lang="nn-NO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(x)):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    y[i] = x[i] * </a:t>
            </a:r>
            <a:r>
              <a:rPr kumimoji="0" lang="nn-NO" sz="1600" b="0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5</a:t>
            </a:r>
            <a:r>
              <a:rPr kumimoji="0" lang="nn-NO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</a:t>
            </a: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02559" y="2651551"/>
            <a:ext cx="4370072" cy="830997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x = np.random.rand(10,)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y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= 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map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(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lambda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v : v * 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5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,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	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filter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(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lambda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u : u % 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2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, x))</a:t>
            </a: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11777" y="3574881"/>
            <a:ext cx="1344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Imperative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79098" y="3574881"/>
            <a:ext cx="1416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Functional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Higher Order Functions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88626" y="1697513"/>
            <a:ext cx="4409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What’s the difference between these?</a:t>
            </a:r>
          </a:p>
        </p:txBody>
      </p:sp>
    </p:spTree>
    <p:extLst>
      <p:ext uri="{BB962C8B-B14F-4D97-AF65-F5344CB8AC3E}">
        <p14:creationId xmlns:p14="http://schemas.microsoft.com/office/powerpoint/2010/main" val="2224644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/>
      <p:bldP spid="13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7013" y="2651551"/>
            <a:ext cx="4288904" cy="1569660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x = np.random.rand(10,)</a:t>
            </a:r>
            <a:endParaRPr kumimoji="0" lang="nn-NO" sz="1600" b="0" i="0" u="none" strike="noStrike" kern="1200" cap="none" spc="0" normalizeH="0" baseline="0" noProof="0" dirty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16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for</a:t>
            </a:r>
            <a:r>
              <a:rPr kumimoji="0" lang="nn-NO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i </a:t>
            </a:r>
            <a:r>
              <a:rPr kumimoji="0" lang="nn-NO" sz="16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in</a:t>
            </a:r>
            <a:r>
              <a:rPr kumimoji="0" lang="nn-NO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</a:t>
            </a:r>
            <a:r>
              <a:rPr kumimoji="0" lang="nn-NO" sz="1600" b="0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range</a:t>
            </a:r>
            <a:r>
              <a:rPr kumimoji="0" lang="nn-NO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(</a:t>
            </a:r>
            <a:r>
              <a:rPr kumimoji="0" lang="nn-NO" sz="1600" b="0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len</a:t>
            </a:r>
            <a:r>
              <a:rPr kumimoji="0" lang="nn-NO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(x)):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    </a:t>
            </a:r>
            <a:r>
              <a:rPr kumimoji="0" lang="nn-NO" sz="16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if</a:t>
            </a:r>
            <a:r>
              <a:rPr kumimoji="0" lang="nn-NO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(x[i] % 2):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	y[i] = x[i] * </a:t>
            </a:r>
            <a:r>
              <a:rPr kumimoji="0" lang="nn-NO" sz="1600" b="0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    </a:t>
            </a:r>
            <a:r>
              <a:rPr kumimoji="0" lang="nn-NO" sz="16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else</a:t>
            </a:r>
            <a:r>
              <a:rPr kumimoji="0" lang="nn-NO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	y[i] = x[i]</a:t>
            </a:r>
            <a:endParaRPr kumimoji="0" lang="nn-NO" sz="1600" b="0" i="0" u="none" strike="noStrike" kern="1200" cap="none" spc="0" normalizeH="0" baseline="0" noProof="0" dirty="0">
              <a:ln>
                <a:noFill/>
              </a:ln>
              <a:solidFill>
                <a:srgbClr val="892034"/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02559" y="2651551"/>
            <a:ext cx="4370072" cy="830997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x = np.random.rand(10,)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y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= 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map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(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lambda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v : v * 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5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,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	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filter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(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lambda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u : u % 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2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, x))</a:t>
            </a: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99186" y="4221211"/>
            <a:ext cx="1344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Imperative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79098" y="3482548"/>
            <a:ext cx="1416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Functional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Higher Order Functions</a:t>
            </a:r>
          </a:p>
        </p:txBody>
      </p:sp>
    </p:spTree>
    <p:extLst>
      <p:ext uri="{BB962C8B-B14F-4D97-AF65-F5344CB8AC3E}">
        <p14:creationId xmlns:p14="http://schemas.microsoft.com/office/powerpoint/2010/main" val="2965350955"/>
      </p:ext>
    </p:extLst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7505</TotalTime>
  <Words>2774</Words>
  <Application>Microsoft Macintosh PowerPoint</Application>
  <PresentationFormat>Letter Paper (8.5x11 in)</PresentationFormat>
  <Paragraphs>466</Paragraphs>
  <Slides>46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46</vt:i4>
      </vt:variant>
    </vt:vector>
  </HeadingPairs>
  <TitlesOfParts>
    <vt:vector size="54" baseType="lpstr">
      <vt:lpstr>Arial</vt:lpstr>
      <vt:lpstr>Menlo</vt:lpstr>
      <vt:lpstr>Menlo Regular</vt:lpstr>
      <vt:lpstr>Times New Roman</vt:lpstr>
      <vt:lpstr>Wingdings</vt:lpstr>
      <vt:lpstr>lecture_title</vt:lpstr>
      <vt:lpstr>1_isip_default</vt:lpstr>
      <vt:lpstr>isip_default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Partial Functions</vt:lpstr>
      <vt:lpstr>What’s Next?</vt:lpstr>
      <vt:lpstr>Functional Basics with F#</vt:lpstr>
      <vt:lpstr>F# Syntax Cheat Sheets</vt:lpstr>
      <vt:lpstr>History of F#</vt:lpstr>
      <vt:lpstr>Imperative vs. Functional</vt:lpstr>
      <vt:lpstr>What does “functional” even mean?</vt:lpstr>
      <vt:lpstr>Functional basics – Immutability</vt:lpstr>
      <vt:lpstr>Declarative Style </vt:lpstr>
      <vt:lpstr>Functions</vt:lpstr>
      <vt:lpstr>Pipeline Operator</vt:lpstr>
      <vt:lpstr>Currying</vt:lpstr>
      <vt:lpstr>Partial Application</vt:lpstr>
      <vt:lpstr>Composition</vt:lpstr>
      <vt:lpstr>Functional basics: Higher-order functions</vt:lpstr>
      <vt:lpstr>Work with Higher Order Functions</vt:lpstr>
      <vt:lpstr>Higher-order functions: Answer</vt:lpstr>
      <vt:lpstr>The Iterator and Disposable patterns in F#</vt:lpstr>
      <vt:lpstr>What is polymorphism?</vt:lpstr>
      <vt:lpstr>Continuation Passing Style (a.k.a. Callbacks)</vt:lpstr>
      <vt:lpstr>Blocking I/O and You – the reason for Async</vt:lpstr>
      <vt:lpstr>Example of a blocking operation</vt:lpstr>
      <vt:lpstr>Your Web Server, Running Blocking I/O</vt:lpstr>
      <vt:lpstr>Continuation Passing Style (a.k.a. Callbacks)</vt:lpstr>
      <vt:lpstr>Continuation Pas Style (a.k.a Callback Hell)</vt:lpstr>
      <vt:lpstr>F# Async to the Rescue!</vt:lpstr>
      <vt:lpstr>PowerPoint Presentation</vt:lpstr>
      <vt:lpstr>Let’s start from the beginning…</vt:lpstr>
      <vt:lpstr>Let’s start from the beginning…</vt:lpstr>
      <vt:lpstr>Let’s start from the beginning…</vt:lpstr>
      <vt:lpstr>Let’s start from the beginning…</vt:lpstr>
      <vt:lpstr>Remember …</vt:lpstr>
      <vt:lpstr>Additional libraries of interest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433</cp:revision>
  <dcterms:created xsi:type="dcterms:W3CDTF">2002-09-12T17:13:32Z</dcterms:created>
  <dcterms:modified xsi:type="dcterms:W3CDTF">2025-04-14T02:32:56Z</dcterms:modified>
</cp:coreProperties>
</file>