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688" r:id="rId2"/>
  </p:sldMasterIdLst>
  <p:notesMasterIdLst>
    <p:notesMasterId r:id="rId5"/>
  </p:notesMasterIdLst>
  <p:handoutMasterIdLst>
    <p:handoutMasterId r:id="rId6"/>
  </p:handoutMasterIdLst>
  <p:sldIdLst>
    <p:sldId id="311" r:id="rId3"/>
    <p:sldId id="312" r:id="rId4"/>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688" userDrawn="1">
          <p15:clr>
            <a:srgbClr val="A4A3A4"/>
          </p15:clr>
        </p15:guide>
        <p15:guide id="2" pos="336" userDrawn="1">
          <p15:clr>
            <a:srgbClr val="A4A3A4"/>
          </p15:clr>
        </p15:guide>
        <p15:guide id="3" pos="2928" userDrawn="1">
          <p15:clr>
            <a:srgbClr val="A4A3A4"/>
          </p15:clr>
        </p15:guide>
        <p15:guide id="4" pos="5520" userDrawn="1">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2034"/>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79" autoAdjust="0"/>
    <p:restoredTop sz="94954" autoAdjust="0"/>
  </p:normalViewPr>
  <p:slideViewPr>
    <p:cSldViewPr snapToGrid="0">
      <p:cViewPr varScale="1">
        <p:scale>
          <a:sx n="120" d="100"/>
          <a:sy n="120" d="100"/>
        </p:scale>
        <p:origin x="1144" y="184"/>
      </p:cViewPr>
      <p:guideLst>
        <p:guide orient="horz" pos="2688"/>
        <p:guide pos="336"/>
        <p:guide pos="2928"/>
        <p:guide pos="55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836" y="-96"/>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1609254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34407555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CC53042-5A96-4DBC-B738-B843823BA6D7}" type="slidenum">
              <a:rPr lang="en-US" smtClean="0"/>
              <a:pPr>
                <a:defRPr/>
              </a:pPr>
              <a:t>0</a:t>
            </a:fld>
            <a:endParaRPr lang="en-US"/>
          </a:p>
        </p:txBody>
      </p:sp>
    </p:spTree>
    <p:extLst>
      <p:ext uri="{BB962C8B-B14F-4D97-AF65-F5344CB8AC3E}">
        <p14:creationId xmlns:p14="http://schemas.microsoft.com/office/powerpoint/2010/main" val="1451788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1/17/25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1/17/25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extLst>
      <p:ext uri="{BB962C8B-B14F-4D97-AF65-F5344CB8AC3E}">
        <p14:creationId xmlns:p14="http://schemas.microsoft.com/office/powerpoint/2010/main" val="41841928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5" name="Text Box 8"/>
          <p:cNvSpPr txBox="1">
            <a:spLocks noChangeArrowheads="1"/>
          </p:cNvSpPr>
          <p:nvPr userDrawn="1"/>
        </p:nvSpPr>
        <p:spPr bwMode="auto">
          <a:xfrm>
            <a:off x="563248" y="161968"/>
            <a:ext cx="4450035" cy="276999"/>
          </a:xfrm>
          <a:prstGeom prst="rect">
            <a:avLst/>
          </a:prstGeom>
          <a:solidFill>
            <a:srgbClr val="FFFFFF"/>
          </a:solidFill>
          <a:ln w="9525">
            <a:noFill/>
            <a:miter lim="800000"/>
            <a:headEnd/>
            <a:tailEnd/>
          </a:ln>
        </p:spPr>
        <p:txBody>
          <a:bodyPr wrap="square" tIns="0" bIns="0" anchor="ctr" anchorCtr="1">
            <a:spAutoFit/>
          </a:bodyPr>
          <a:lstStyle/>
          <a:p>
            <a:pPr>
              <a:spcBef>
                <a:spcPts val="0"/>
              </a:spcBef>
            </a:pPr>
            <a:r>
              <a:rPr lang="en-US" sz="1800" b="1" dirty="0">
                <a:solidFill>
                  <a:srgbClr val="333399"/>
                </a:solidFill>
              </a:rPr>
              <a:t>ECE 1111 – Engineering Computation I</a:t>
            </a:r>
          </a:p>
        </p:txBody>
      </p:sp>
    </p:spTree>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1111: Lecture 03,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9" r:id="rId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youtube.com/watch?v=ggSyF1SVFr4" TargetMode="External"/><Relationship Id="rId3" Type="http://schemas.openxmlformats.org/officeDocument/2006/relationships/image" Target="../media/image2.png"/><Relationship Id="rId7" Type="http://schemas.openxmlformats.org/officeDocument/2006/relationships/hyperlink" Target="https://www.emacswiki.org/emacs/EmacsChanne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linkedin.com/learning/unix-essential-training/unix-text-editors?u=2206009" TargetMode="External"/><Relationship Id="rId5" Type="http://schemas.openxmlformats.org/officeDocument/2006/relationships/hyperlink" Target="http://www.lynda.com/Mac-OS-X-tutorials/Unix-text-editors/78546/83625-4.html" TargetMode="External"/><Relationship Id="rId10" Type="http://schemas.openxmlformats.org/officeDocument/2006/relationships/hyperlink" Target="http://batsov.com/articles/2011/11/30/the-ultimate-collection-of-emacs-resources/" TargetMode="External"/><Relationship Id="rId4" Type="http://schemas.openxmlformats.org/officeDocument/2006/relationships/hyperlink" Target="https://www.gnu.org/software/emacs/" TargetMode="External"/><Relationship Id="rId9" Type="http://schemas.openxmlformats.org/officeDocument/2006/relationships/hyperlink" Target="http://www.emacswiki.org/emacs/EmacsHistor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9">
            <a:extLst>
              <a:ext uri="{FF2B5EF4-FFF2-40B4-BE49-F238E27FC236}">
                <a16:creationId xmlns:a16="http://schemas.microsoft.com/office/drawing/2014/main" id="{244BC434-77B7-4B1A-5877-0A8A87A719B4}"/>
              </a:ext>
            </a:extLst>
          </p:cNvPr>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03</a:t>
            </a:r>
            <a:r>
              <a:rPr lang="en-US" b="1">
                <a:solidFill>
                  <a:schemeClr val="accent1"/>
                </a:solidFill>
              </a:rPr>
              <a:t>: Linux – Editor </a:t>
            </a:r>
            <a:r>
              <a:rPr lang="en-US" b="1" dirty="0" err="1">
                <a:solidFill>
                  <a:schemeClr val="accent1"/>
                </a:solidFill>
              </a:rPr>
              <a:t>MACroS</a:t>
            </a:r>
            <a:r>
              <a:rPr lang="en-US" b="1" dirty="0">
                <a:solidFill>
                  <a:schemeClr val="accent1"/>
                </a:solidFill>
              </a:rPr>
              <a:t> (EMACS)</a:t>
            </a:r>
            <a:endParaRPr lang="en-US" b="1" dirty="0">
              <a:solidFill>
                <a:schemeClr val="accent2"/>
              </a:solidFill>
            </a:endParaRPr>
          </a:p>
        </p:txBody>
      </p:sp>
      <p:pic>
        <p:nvPicPr>
          <p:cNvPr id="6" name="Picture 5">
            <a:extLst>
              <a:ext uri="{FF2B5EF4-FFF2-40B4-BE49-F238E27FC236}">
                <a16:creationId xmlns:a16="http://schemas.microsoft.com/office/drawing/2014/main" id="{C443B33A-F37A-9B61-FCE7-84706E97DDEC}"/>
              </a:ext>
            </a:extLst>
          </p:cNvPr>
          <p:cNvPicPr>
            <a:picLocks noChangeAspect="1"/>
          </p:cNvPicPr>
          <p:nvPr/>
        </p:nvPicPr>
        <p:blipFill>
          <a:blip r:embed="rId3"/>
          <a:stretch>
            <a:fillRect/>
          </a:stretch>
        </p:blipFill>
        <p:spPr>
          <a:xfrm>
            <a:off x="2191869" y="1187293"/>
            <a:ext cx="4755838" cy="2609284"/>
          </a:xfrm>
          <a:prstGeom prst="rect">
            <a:avLst/>
          </a:prstGeom>
        </p:spPr>
      </p:pic>
      <p:sp>
        <p:nvSpPr>
          <p:cNvPr id="7" name="Rectangle 3">
            <a:extLst>
              <a:ext uri="{FF2B5EF4-FFF2-40B4-BE49-F238E27FC236}">
                <a16:creationId xmlns:a16="http://schemas.microsoft.com/office/drawing/2014/main" id="{DAECFD48-9831-B985-6C01-C22850449371}"/>
              </a:ext>
            </a:extLst>
          </p:cNvPr>
          <p:cNvSpPr txBox="1">
            <a:spLocks noChangeArrowheads="1"/>
          </p:cNvSpPr>
          <p:nvPr/>
        </p:nvSpPr>
        <p:spPr bwMode="auto">
          <a:xfrm>
            <a:off x="4147456" y="4084909"/>
            <a:ext cx="4615543" cy="2245021"/>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indent="-176213" fontAlgn="auto">
              <a:spcBef>
                <a:spcPts val="1200"/>
              </a:spcBef>
              <a:spcAft>
                <a:spcPts val="1200"/>
              </a:spcAft>
              <a:buFont typeface="Arial" pitchFamily="34" charset="0"/>
              <a:buChar char="•"/>
              <a:defRPr/>
            </a:pPr>
            <a:r>
              <a:rPr lang="en-US" b="1" dirty="0">
                <a:solidFill>
                  <a:schemeClr val="accent1"/>
                </a:solidFill>
                <a:latin typeface="+mn-lt"/>
              </a:rPr>
              <a:t>Resources:</a:t>
            </a:r>
          </a:p>
          <a:p>
            <a:pPr marL="165100" fontAlgn="auto">
              <a:spcAft>
                <a:spcPts val="0"/>
              </a:spcAft>
              <a:tabLst>
                <a:tab pos="2290763" algn="l"/>
                <a:tab pos="4113213" algn="l"/>
              </a:tabLst>
              <a:defRPr/>
            </a:pPr>
            <a:r>
              <a:rPr lang="en-US" sz="1800" b="1" dirty="0">
                <a:solidFill>
                  <a:schemeClr val="tx2"/>
                </a:solidFill>
                <a:latin typeface="+mn-lt"/>
              </a:rPr>
              <a:t>GNU: </a:t>
            </a:r>
            <a:r>
              <a:rPr lang="en-US" sz="1800" b="1" dirty="0">
                <a:solidFill>
                  <a:schemeClr val="tx2"/>
                </a:solidFill>
                <a:latin typeface="+mn-lt"/>
                <a:hlinkClick r:id="rId4"/>
              </a:rPr>
              <a:t>An extensible customizable editor</a:t>
            </a:r>
            <a:endParaRPr lang="en-US" sz="1800" b="1" dirty="0">
              <a:solidFill>
                <a:schemeClr val="tx2"/>
              </a:solidFill>
              <a:latin typeface="+mn-lt"/>
              <a:hlinkClick r:id="rId5"/>
            </a:endParaRPr>
          </a:p>
          <a:p>
            <a:pPr marL="165100" fontAlgn="auto">
              <a:spcAft>
                <a:spcPts val="0"/>
              </a:spcAft>
              <a:tabLst>
                <a:tab pos="2290763" algn="l"/>
                <a:tab pos="4113213" algn="l"/>
              </a:tabLst>
              <a:defRPr/>
            </a:pPr>
            <a:r>
              <a:rPr lang="en-US" sz="1800" b="1" dirty="0">
                <a:solidFill>
                  <a:schemeClr val="tx2"/>
                </a:solidFill>
                <a:latin typeface="+mn-lt"/>
              </a:rPr>
              <a:t>LinkedIn: </a:t>
            </a:r>
            <a:r>
              <a:rPr lang="en-US" sz="1800" b="1" dirty="0">
                <a:solidFill>
                  <a:schemeClr val="tx2"/>
                </a:solidFill>
                <a:latin typeface="+mn-lt"/>
                <a:hlinkClick r:id="rId6"/>
              </a:rPr>
              <a:t>Unix Text Editors</a:t>
            </a:r>
            <a:endParaRPr lang="en-US" sz="1800" b="1" dirty="0">
              <a:solidFill>
                <a:schemeClr val="tx2"/>
              </a:solidFill>
              <a:latin typeface="+mn-lt"/>
            </a:endParaRPr>
          </a:p>
          <a:p>
            <a:pPr marL="165100" fontAlgn="auto">
              <a:spcAft>
                <a:spcPts val="0"/>
              </a:spcAft>
              <a:tabLst>
                <a:tab pos="2290763" algn="l"/>
                <a:tab pos="4113213" algn="l"/>
              </a:tabLst>
              <a:defRPr/>
            </a:pPr>
            <a:r>
              <a:rPr lang="en-US" sz="1800" b="1" dirty="0">
                <a:solidFill>
                  <a:schemeClr val="tx2"/>
                </a:solidFill>
                <a:latin typeface="+mn-lt"/>
              </a:rPr>
              <a:t>GNU IRC: </a:t>
            </a:r>
            <a:r>
              <a:rPr lang="en-US" sz="1800" b="1" dirty="0">
                <a:solidFill>
                  <a:schemeClr val="tx2"/>
                </a:solidFill>
                <a:latin typeface="+mn-lt"/>
                <a:hlinkClick r:id="rId7"/>
              </a:rPr>
              <a:t>The Emacs Channel</a:t>
            </a:r>
            <a:endParaRPr lang="en-US" sz="1800" b="1" dirty="0">
              <a:solidFill>
                <a:schemeClr val="tx2"/>
              </a:solidFill>
              <a:latin typeface="+mn-lt"/>
            </a:endParaRPr>
          </a:p>
          <a:p>
            <a:pPr marL="165100" fontAlgn="auto">
              <a:spcAft>
                <a:spcPts val="0"/>
              </a:spcAft>
              <a:tabLst>
                <a:tab pos="2290763" algn="l"/>
                <a:tab pos="4113213" algn="l"/>
              </a:tabLst>
              <a:defRPr/>
            </a:pPr>
            <a:r>
              <a:rPr lang="en-US" sz="1800" b="1" dirty="0">
                <a:solidFill>
                  <a:schemeClr val="tx2"/>
                </a:solidFill>
                <a:latin typeface="+mn-lt"/>
              </a:rPr>
              <a:t>YouTube: </a:t>
            </a:r>
            <a:r>
              <a:rPr lang="en-US" sz="1800" b="1" dirty="0">
                <a:solidFill>
                  <a:schemeClr val="tx2"/>
                </a:solidFill>
                <a:latin typeface="+mn-lt"/>
                <a:hlinkClick r:id="rId8"/>
              </a:rPr>
              <a:t>VIM Basics</a:t>
            </a:r>
            <a:endParaRPr lang="en-US" sz="1800" b="1" dirty="0">
              <a:solidFill>
                <a:schemeClr val="tx2"/>
              </a:solidFill>
              <a:latin typeface="+mn-lt"/>
            </a:endParaRPr>
          </a:p>
          <a:p>
            <a:pPr marL="165100" fontAlgn="auto">
              <a:spcAft>
                <a:spcPts val="0"/>
              </a:spcAft>
              <a:tabLst>
                <a:tab pos="2290763" algn="l"/>
                <a:tab pos="4113213" algn="l"/>
              </a:tabLst>
              <a:defRPr/>
            </a:pPr>
            <a:r>
              <a:rPr lang="en-US" sz="1800" b="1" dirty="0">
                <a:solidFill>
                  <a:schemeClr val="tx2"/>
                </a:solidFill>
                <a:latin typeface="+mn-lt"/>
              </a:rPr>
              <a:t>Wiki: </a:t>
            </a:r>
            <a:r>
              <a:rPr lang="en-US" sz="1800" b="1" dirty="0">
                <a:solidFill>
                  <a:schemeClr val="tx2"/>
                </a:solidFill>
                <a:latin typeface="+mn-lt"/>
                <a:hlinkClick r:id="rId9"/>
              </a:rPr>
              <a:t>The History of </a:t>
            </a:r>
            <a:r>
              <a:rPr lang="en-US" sz="1800" b="1" dirty="0" err="1">
                <a:solidFill>
                  <a:schemeClr val="tx2"/>
                </a:solidFill>
                <a:latin typeface="+mn-lt"/>
                <a:hlinkClick r:id="rId9"/>
              </a:rPr>
              <a:t>Emacs</a:t>
            </a:r>
            <a:endParaRPr lang="en-US" sz="1800" b="1" dirty="0">
              <a:solidFill>
                <a:schemeClr val="tx2"/>
              </a:solidFill>
              <a:latin typeface="+mn-lt"/>
            </a:endParaRPr>
          </a:p>
          <a:p>
            <a:pPr marL="165100" fontAlgn="auto">
              <a:spcAft>
                <a:spcPts val="0"/>
              </a:spcAft>
              <a:tabLst>
                <a:tab pos="2290763" algn="l"/>
                <a:tab pos="4113213" algn="l"/>
              </a:tabLst>
              <a:defRPr/>
            </a:pPr>
            <a:r>
              <a:rPr lang="en-US" sz="1800" b="1" dirty="0">
                <a:solidFill>
                  <a:schemeClr val="tx2"/>
                </a:solidFill>
                <a:latin typeface="+mn-lt"/>
              </a:rPr>
              <a:t>Batsov: </a:t>
            </a:r>
            <a:r>
              <a:rPr lang="en-US" sz="1800" b="1" dirty="0">
                <a:solidFill>
                  <a:schemeClr val="tx2"/>
                </a:solidFill>
                <a:latin typeface="+mn-lt"/>
                <a:hlinkClick r:id="rId10"/>
              </a:rPr>
              <a:t>Emacs Resources</a:t>
            </a:r>
            <a:endParaRPr lang="en-US" sz="1800" b="1" dirty="0">
              <a:solidFill>
                <a:schemeClr val="tx2"/>
              </a:solidFill>
              <a:latin typeface="+mn-lt"/>
            </a:endParaRPr>
          </a:p>
        </p:txBody>
      </p:sp>
      <p:sp>
        <p:nvSpPr>
          <p:cNvPr id="2" name="Rectangle 3">
            <a:extLst>
              <a:ext uri="{FF2B5EF4-FFF2-40B4-BE49-F238E27FC236}">
                <a16:creationId xmlns:a16="http://schemas.microsoft.com/office/drawing/2014/main" id="{63CD602F-1CA6-5E16-5A10-140943EFCD69}"/>
              </a:ext>
            </a:extLst>
          </p:cNvPr>
          <p:cNvSpPr txBox="1">
            <a:spLocks noChangeArrowheads="1"/>
          </p:cNvSpPr>
          <p:nvPr/>
        </p:nvSpPr>
        <p:spPr bwMode="auto">
          <a:xfrm>
            <a:off x="698319" y="4079594"/>
            <a:ext cx="3340281" cy="2250336"/>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lnSpc>
                <a:spcPct val="100000"/>
              </a:lnSpc>
              <a:spcBef>
                <a:spcPct val="0"/>
              </a:spcBef>
              <a:spcAft>
                <a:spcPts val="1200"/>
              </a:spcAft>
              <a:buClrTx/>
              <a:buSzTx/>
              <a:buFont typeface="Arial" pitchFamily="34" charset="0"/>
              <a:buChar char="•"/>
              <a:tabLst>
                <a:tab pos="4513263" algn="l"/>
              </a:tabLst>
              <a:defRPr/>
            </a:pPr>
            <a:r>
              <a:rPr lang="en-US" b="1" dirty="0">
                <a:solidFill>
                  <a:schemeClr val="accent1"/>
                </a:solidFill>
                <a:latin typeface="+mn-lt"/>
              </a:rPr>
              <a:t>Topics</a:t>
            </a:r>
            <a:r>
              <a:rPr kumimoji="0" lang="en-US" sz="2400" b="1" i="0" u="none" strike="noStrike" kern="1200" cap="none" spc="0" normalizeH="0" baseline="0" noProof="0" dirty="0">
                <a:ln>
                  <a:noFill/>
                </a:ln>
                <a:solidFill>
                  <a:schemeClr val="accent1"/>
                </a:solidFill>
                <a:effectLst/>
                <a:uLnTx/>
                <a:uFillTx/>
                <a:latin typeface="+mn-lt"/>
                <a:ea typeface="+mn-ea"/>
                <a:cs typeface="+mn-cs"/>
              </a:rPr>
              <a:t>:</a:t>
            </a:r>
            <a:endParaRPr lang="en-US" b="1" dirty="0">
              <a:solidFill>
                <a:schemeClr val="accent1"/>
              </a:solidFill>
              <a:latin typeface="+mn-lt"/>
            </a:endParaRPr>
          </a:p>
          <a:p>
            <a:pPr marL="165100" fontAlgn="auto">
              <a:spcAft>
                <a:spcPts val="0"/>
              </a:spcAft>
              <a:tabLst>
                <a:tab pos="2290763" algn="l"/>
                <a:tab pos="4113213" algn="l"/>
              </a:tabLst>
              <a:defRPr/>
            </a:pPr>
            <a:r>
              <a:rPr lang="en-US" sz="1800" b="1" dirty="0">
                <a:solidFill>
                  <a:schemeClr val="tx2"/>
                </a:solidFill>
                <a:latin typeface="+mn-lt"/>
              </a:rPr>
              <a:t>Text Editors (e.g., </a:t>
            </a:r>
            <a:r>
              <a:rPr lang="en-US" sz="1800" b="1" dirty="0" err="1">
                <a:solidFill>
                  <a:schemeClr val="tx2"/>
                </a:solidFill>
                <a:latin typeface="+mn-lt"/>
              </a:rPr>
              <a:t>ed</a:t>
            </a:r>
            <a:r>
              <a:rPr lang="en-US" sz="1800" b="1" dirty="0">
                <a:solidFill>
                  <a:schemeClr val="tx2"/>
                </a:solidFill>
                <a:latin typeface="+mn-lt"/>
              </a:rPr>
              <a:t>, </a:t>
            </a:r>
            <a:r>
              <a:rPr lang="en-US" sz="1800" b="1" dirty="0" err="1">
                <a:solidFill>
                  <a:schemeClr val="tx2"/>
                </a:solidFill>
                <a:latin typeface="+mn-lt"/>
              </a:rPr>
              <a:t>sed</a:t>
            </a:r>
            <a:r>
              <a:rPr lang="en-US" sz="1800" b="1" dirty="0">
                <a:solidFill>
                  <a:schemeClr val="tx2"/>
                </a:solidFill>
                <a:latin typeface="+mn-lt"/>
              </a:rPr>
              <a:t>, vi)</a:t>
            </a:r>
          </a:p>
          <a:p>
            <a:pPr marL="165100" fontAlgn="auto">
              <a:spcAft>
                <a:spcPts val="0"/>
              </a:spcAft>
              <a:tabLst>
                <a:tab pos="2290763" algn="l"/>
                <a:tab pos="4113213" algn="l"/>
              </a:tabLst>
              <a:defRPr/>
            </a:pPr>
            <a:r>
              <a:rPr lang="en-US" sz="1800" b="1" dirty="0">
                <a:solidFill>
                  <a:schemeClr val="tx2"/>
                </a:solidFill>
                <a:latin typeface="+mn-lt"/>
              </a:rPr>
              <a:t>Buffers, Screens and Shells</a:t>
            </a:r>
          </a:p>
          <a:p>
            <a:pPr marL="165100" fontAlgn="auto">
              <a:spcAft>
                <a:spcPts val="0"/>
              </a:spcAft>
              <a:tabLst>
                <a:tab pos="2290763" algn="l"/>
                <a:tab pos="4113213" algn="l"/>
              </a:tabLst>
              <a:defRPr/>
            </a:pPr>
            <a:r>
              <a:rPr lang="en-US" sz="1800" b="1" dirty="0">
                <a:solidFill>
                  <a:schemeClr val="tx2"/>
                </a:solidFill>
                <a:latin typeface="+mn-lt"/>
              </a:rPr>
              <a:t>LISP Programming</a:t>
            </a:r>
          </a:p>
          <a:p>
            <a:pPr marL="165100" fontAlgn="auto">
              <a:spcAft>
                <a:spcPts val="0"/>
              </a:spcAft>
              <a:tabLst>
                <a:tab pos="2290763" algn="l"/>
                <a:tab pos="4113213" algn="l"/>
              </a:tabLst>
              <a:defRPr/>
            </a:pPr>
            <a:r>
              <a:rPr lang="en-US" sz="1800" b="1" dirty="0">
                <a:solidFill>
                  <a:schemeClr val="tx2"/>
                </a:solidFill>
                <a:latin typeface="+mn-lt"/>
              </a:rPr>
              <a:t>Macros</a:t>
            </a:r>
          </a:p>
          <a:p>
            <a:pPr marL="165100" fontAlgn="auto">
              <a:spcAft>
                <a:spcPts val="0"/>
              </a:spcAft>
              <a:tabLst>
                <a:tab pos="2290763" algn="l"/>
                <a:tab pos="4113213" algn="l"/>
              </a:tabLst>
              <a:defRPr/>
            </a:pPr>
            <a:r>
              <a:rPr lang="en-US" sz="1800" b="1" dirty="0">
                <a:solidFill>
                  <a:schemeClr val="tx2"/>
                </a:solidFill>
                <a:latin typeface="+mn-lt"/>
              </a:rPr>
              <a:t>Demonstration</a:t>
            </a:r>
          </a:p>
          <a:p>
            <a:pPr marL="165100" fontAlgn="auto">
              <a:spcAft>
                <a:spcPts val="0"/>
              </a:spcAft>
              <a:tabLst>
                <a:tab pos="2290763" algn="l"/>
                <a:tab pos="4113213" algn="l"/>
              </a:tabLst>
              <a:defRPr/>
            </a:pPr>
            <a:r>
              <a:rPr kumimoji="0" lang="en-US" sz="1800" b="1" i="0" u="none" strike="noStrike" kern="1200" cap="none" spc="0" normalizeH="0" baseline="0" noProof="0" dirty="0">
                <a:ln>
                  <a:noFill/>
                </a:ln>
                <a:solidFill>
                  <a:schemeClr val="tx2"/>
                </a:solidFill>
                <a:effectLst/>
                <a:uLnTx/>
                <a:uFillTx/>
                <a:latin typeface="+mn-lt"/>
                <a:ea typeface="+mn-ea"/>
                <a:cs typeface="+mn-cs"/>
              </a:rPr>
              <a:t>Fun Stuff</a:t>
            </a:r>
            <a:endParaRPr kumimoji="0" lang="en-US" sz="2400" b="1" i="0" u="none" strike="noStrike" kern="1200" cap="none" spc="0" normalizeH="0" baseline="0" noProof="0" dirty="0">
              <a:ln>
                <a:noFill/>
              </a:ln>
              <a:solidFill>
                <a:srgbClr val="004000"/>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a:extLst>
              <a:ext uri="{FF2B5EF4-FFF2-40B4-BE49-F238E27FC236}">
                <a16:creationId xmlns:a16="http://schemas.microsoft.com/office/drawing/2014/main" id="{68AF696A-0988-F641-91E4-E4ECC1EE7694}"/>
              </a:ext>
            </a:extLst>
          </p:cNvPr>
          <p:cNvSpPr txBox="1">
            <a:spLocks noChangeArrowheads="1"/>
          </p:cNvSpPr>
          <p:nvPr/>
        </p:nvSpPr>
        <p:spPr bwMode="auto">
          <a:xfrm>
            <a:off x="228600" y="57150"/>
            <a:ext cx="8685211" cy="369332"/>
          </a:xfrm>
          <a:prstGeom prst="rect">
            <a:avLst/>
          </a:prstGeom>
          <a:noFill/>
          <a:ln w="9525">
            <a:noFill/>
            <a:miter lim="800000"/>
            <a:headEnd/>
            <a:tailEnd/>
          </a:ln>
        </p:spPr>
        <p:txBody>
          <a:bodyPr wrap="square" lIns="0" tIns="0" rIns="0" bIns="0">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892034"/>
                </a:solidFill>
                <a:effectLst/>
                <a:uLnTx/>
                <a:uFillTx/>
                <a:latin typeface="Arial" charset="0"/>
                <a:ea typeface="+mn-ea"/>
                <a:cs typeface="+mn-cs"/>
              </a:rPr>
              <a:t>Summary</a:t>
            </a:r>
          </a:p>
        </p:txBody>
      </p:sp>
      <p:sp>
        <p:nvSpPr>
          <p:cNvPr id="3" name="Rectangle 3">
            <a:extLst>
              <a:ext uri="{FF2B5EF4-FFF2-40B4-BE49-F238E27FC236}">
                <a16:creationId xmlns:a16="http://schemas.microsoft.com/office/drawing/2014/main" id="{474805C2-7122-3046-9764-1DF58A357B3C}"/>
              </a:ext>
            </a:extLst>
          </p:cNvPr>
          <p:cNvSpPr txBox="1">
            <a:spLocks noChangeArrowheads="1"/>
          </p:cNvSpPr>
          <p:nvPr/>
        </p:nvSpPr>
        <p:spPr bwMode="auto">
          <a:xfrm>
            <a:off x="228600" y="707571"/>
            <a:ext cx="8685211" cy="5736772"/>
          </a:xfrm>
          <a:prstGeom prst="rect">
            <a:avLst/>
          </a:prstGeom>
          <a:noFill/>
          <a:ln>
            <a:miter lim="800000"/>
            <a:headEnd/>
            <a:tailEnd/>
          </a:ln>
        </p:spPr>
        <p:txBody>
          <a:bodyPr vert="horz" wrap="square" lIns="0" tIns="0" rIns="0" bIns="0" numCol="1" anchor="t" anchorCtr="0" compatLnSpc="1">
            <a:prstTxWarp prst="textNoShape">
              <a:avLst/>
            </a:prstTxWarp>
          </a:bodyPr>
          <a:lstStyle/>
          <a:p>
            <a:pPr marL="173038" indent="-163513" fontAlgn="auto">
              <a:spcAft>
                <a:spcPts val="1200"/>
              </a:spcAft>
              <a:buFont typeface="Arial" panose="020B0604020202020204" pitchFamily="34" charset="0"/>
              <a:buChar char="•"/>
              <a:tabLst>
                <a:tab pos="2290763" algn="l"/>
                <a:tab pos="4113213" algn="l"/>
              </a:tabLst>
              <a:defRPr/>
            </a:pPr>
            <a:r>
              <a:rPr kumimoji="0" lang="en-US" sz="1800" b="1" i="0" u="none" strike="noStrike" kern="1200" cap="none" spc="0" normalizeH="0" baseline="0" noProof="0" dirty="0">
                <a:ln>
                  <a:noFill/>
                </a:ln>
                <a:solidFill>
                  <a:srgbClr val="333399"/>
                </a:solidFill>
                <a:effectLst/>
                <a:uLnTx/>
                <a:uFillTx/>
                <a:latin typeface="Arial"/>
                <a:ea typeface="+mn-ea"/>
                <a:cs typeface="+mn-cs"/>
              </a:rPr>
              <a:t>Smart Text Editors and IDEs: </a:t>
            </a:r>
            <a:r>
              <a:rPr lang="en-US" sz="1800" b="1" dirty="0">
                <a:solidFill>
                  <a:srgbClr val="000000"/>
                </a:solidFill>
                <a:latin typeface="Arial"/>
              </a:rPr>
              <a:t>Editors help you develop, format and debug code quickly.</a:t>
            </a:r>
          </a:p>
          <a:p>
            <a:pPr marL="173038" indent="-163513" fontAlgn="auto">
              <a:spcAft>
                <a:spcPts val="1200"/>
              </a:spcAft>
              <a:buFont typeface="Arial" panose="020B0604020202020204" pitchFamily="34" charset="0"/>
              <a:buChar char="•"/>
              <a:tabLst>
                <a:tab pos="2290763" algn="l"/>
                <a:tab pos="4113213" algn="l"/>
              </a:tabLst>
              <a:defRPr/>
            </a:pPr>
            <a:r>
              <a:rPr lang="en-US" sz="1800" b="1" dirty="0">
                <a:solidFill>
                  <a:srgbClr val="333399"/>
                </a:solidFill>
                <a:latin typeface="Arial"/>
              </a:rPr>
              <a:t>Emacs:</a:t>
            </a:r>
            <a:r>
              <a:rPr kumimoji="0" lang="en-US" sz="1800" b="1" i="0" u="none" strike="noStrike" kern="1200" cap="none" spc="0" normalizeH="0" baseline="0" noProof="0" dirty="0">
                <a:ln>
                  <a:noFill/>
                </a:ln>
                <a:solidFill>
                  <a:srgbClr val="000000"/>
                </a:solidFill>
                <a:effectLst/>
                <a:uLnTx/>
                <a:uFillTx/>
                <a:latin typeface="Arial"/>
                <a:ea typeface="+mn-ea"/>
                <a:cs typeface="+mn-cs"/>
              </a:rPr>
              <a:t> Since 1972, emacs has been evolving as one of the first interactive What You See Is What You Get (WYSIWYG) editors. It is one of the longest and most successful software engineering projects.</a:t>
            </a:r>
          </a:p>
          <a:p>
            <a:pPr marL="173038" indent="-163513" fontAlgn="auto">
              <a:spcAft>
                <a:spcPts val="1200"/>
              </a:spcAft>
              <a:buFont typeface="Arial" panose="020B0604020202020204" pitchFamily="34" charset="0"/>
              <a:buChar char="•"/>
              <a:tabLst>
                <a:tab pos="2290763" algn="l"/>
                <a:tab pos="4113213" algn="l"/>
              </a:tabLst>
              <a:defRPr/>
            </a:pPr>
            <a:r>
              <a:rPr lang="en-US" sz="1800" b="1" dirty="0">
                <a:solidFill>
                  <a:srgbClr val="333399"/>
                </a:solidFill>
                <a:latin typeface="Arial"/>
              </a:rPr>
              <a:t>Linux:</a:t>
            </a:r>
            <a:r>
              <a:rPr lang="en-US" sz="1800" b="1" dirty="0">
                <a:solidFill>
                  <a:srgbClr val="000000"/>
                </a:solidFill>
                <a:latin typeface="Arial"/>
              </a:rPr>
              <a:t> Emacs is now distributed as part of the Linux operating system.</a:t>
            </a:r>
          </a:p>
          <a:p>
            <a:pPr marL="173038" indent="-163513" fontAlgn="auto">
              <a:spcAft>
                <a:spcPts val="1200"/>
              </a:spcAft>
              <a:buFont typeface="Arial" panose="020B0604020202020204" pitchFamily="34" charset="0"/>
              <a:buChar char="•"/>
              <a:tabLst>
                <a:tab pos="2290763" algn="l"/>
                <a:tab pos="4113213" algn="l"/>
              </a:tabLst>
              <a:defRPr/>
            </a:pPr>
            <a:r>
              <a:rPr lang="en-US" sz="1800" b="1" dirty="0">
                <a:solidFill>
                  <a:srgbClr val="333399"/>
                </a:solidFill>
                <a:latin typeface="Arial"/>
              </a:rPr>
              <a:t>Customizable:</a:t>
            </a:r>
            <a:r>
              <a:rPr lang="en-US" sz="1800" b="1" dirty="0">
                <a:solidFill>
                  <a:srgbClr val="000000"/>
                </a:solidFill>
                <a:latin typeface="Arial"/>
              </a:rPr>
              <a:t> Everything in emacs can be reprogrammed using LISP code. It can be configured from a set of configuration files (e.g., .emacs).</a:t>
            </a:r>
          </a:p>
          <a:p>
            <a:pPr marL="173038" indent="-163513" fontAlgn="auto">
              <a:spcAft>
                <a:spcPts val="1200"/>
              </a:spcAft>
              <a:buFont typeface="Arial" panose="020B0604020202020204" pitchFamily="34" charset="0"/>
              <a:buChar char="•"/>
              <a:tabLst>
                <a:tab pos="2290763" algn="l"/>
                <a:tab pos="4113213" algn="l"/>
              </a:tabLst>
              <a:defRPr/>
            </a:pPr>
            <a:r>
              <a:rPr lang="en-US" sz="1800" b="1" dirty="0">
                <a:solidFill>
                  <a:srgbClr val="333399"/>
                </a:solidFill>
                <a:latin typeface="Arial"/>
              </a:rPr>
              <a:t>Screen Management:</a:t>
            </a:r>
            <a:r>
              <a:rPr lang="en-US" sz="1800" b="1" dirty="0">
                <a:solidFill>
                  <a:srgbClr val="000000"/>
                </a:solidFill>
                <a:latin typeface="Arial"/>
              </a:rPr>
              <a:t> Emacs lets you split the screen into buffers and easily move text between these buffers.</a:t>
            </a:r>
          </a:p>
          <a:p>
            <a:pPr marL="173038" indent="-163513" fontAlgn="auto">
              <a:spcAft>
                <a:spcPts val="1200"/>
              </a:spcAft>
              <a:buFont typeface="Arial" panose="020B0604020202020204" pitchFamily="34" charset="0"/>
              <a:buChar char="•"/>
              <a:tabLst>
                <a:tab pos="2290763" algn="l"/>
                <a:tab pos="4113213" algn="l"/>
              </a:tabLst>
              <a:defRPr/>
            </a:pPr>
            <a:r>
              <a:rPr lang="en-US" sz="1800" b="1" dirty="0">
                <a:solidFill>
                  <a:srgbClr val="333399"/>
                </a:solidFill>
                <a:latin typeface="Arial"/>
              </a:rPr>
              <a:t>Macros: </a:t>
            </a:r>
            <a:r>
              <a:rPr lang="en-US" sz="1800" b="1" dirty="0">
                <a:solidFill>
                  <a:srgbClr val="000000"/>
                </a:solidFill>
                <a:latin typeface="Arial"/>
              </a:rPr>
              <a:t>A sequence </a:t>
            </a:r>
            <a:r>
              <a:rPr lang="en-US" sz="1800" b="1">
                <a:solidFill>
                  <a:srgbClr val="000000"/>
                </a:solidFill>
                <a:latin typeface="Arial"/>
              </a:rPr>
              <a:t>of keystrokes </a:t>
            </a:r>
            <a:r>
              <a:rPr lang="en-US" sz="1800" b="1" dirty="0">
                <a:solidFill>
                  <a:srgbClr val="000000"/>
                </a:solidFill>
                <a:latin typeface="Arial"/>
              </a:rPr>
              <a:t>can be recorded and reused as a complex command. We use these to process large amounts of text.</a:t>
            </a:r>
          </a:p>
          <a:p>
            <a:pPr marL="173038" indent="-163513" fontAlgn="auto">
              <a:spcAft>
                <a:spcPts val="1200"/>
              </a:spcAft>
              <a:buFont typeface="Arial" panose="020B0604020202020204" pitchFamily="34" charset="0"/>
              <a:buChar char="•"/>
              <a:tabLst>
                <a:tab pos="2290763" algn="l"/>
                <a:tab pos="4113213" algn="l"/>
              </a:tabLst>
              <a:defRPr/>
            </a:pPr>
            <a:r>
              <a:rPr lang="en-US" sz="1800" b="1" dirty="0">
                <a:solidFill>
                  <a:srgbClr val="333399"/>
                </a:solidFill>
                <a:latin typeface="Arial"/>
              </a:rPr>
              <a:t>Modes:</a:t>
            </a:r>
            <a:r>
              <a:rPr lang="en-US" sz="1800" b="1" dirty="0">
                <a:solidFill>
                  <a:srgbClr val="000000"/>
                </a:solidFill>
                <a:latin typeface="Arial"/>
              </a:rPr>
              <a:t> Emacs has many modes that allow you to do things like edit directory trees, run Unix shells and learn through built-in help.</a:t>
            </a:r>
          </a:p>
          <a:p>
            <a:pPr marL="173038" indent="-163513" fontAlgn="auto">
              <a:spcAft>
                <a:spcPts val="1200"/>
              </a:spcAft>
              <a:buFont typeface="Arial" panose="020B0604020202020204" pitchFamily="34" charset="0"/>
              <a:buChar char="•"/>
              <a:tabLst>
                <a:tab pos="2290763" algn="l"/>
                <a:tab pos="4113213" algn="l"/>
              </a:tabLst>
              <a:defRPr/>
            </a:pPr>
            <a:r>
              <a:rPr lang="en-US" sz="1800" b="1" dirty="0">
                <a:solidFill>
                  <a:srgbClr val="333399"/>
                </a:solidFill>
                <a:latin typeface="Arial"/>
              </a:rPr>
              <a:t>Cheat Sheets: </a:t>
            </a:r>
            <a:r>
              <a:rPr lang="en-US" sz="1800" b="1" dirty="0">
                <a:solidFill>
                  <a:srgbClr val="000000"/>
                </a:solidFill>
                <a:latin typeface="Arial"/>
              </a:rPr>
              <a:t>There are many trifolds, called cheat sheets, that list the most useful commands. Once you learn how to use the built-in help, you don’t need to rely on these.</a:t>
            </a:r>
          </a:p>
          <a:p>
            <a:pPr marL="173038" indent="-163513" fontAlgn="auto">
              <a:spcAft>
                <a:spcPts val="1200"/>
              </a:spcAft>
              <a:buFont typeface="Arial" panose="020B0604020202020204" pitchFamily="34" charset="0"/>
              <a:buChar char="•"/>
              <a:tabLst>
                <a:tab pos="2290763" algn="l"/>
                <a:tab pos="4113213" algn="l"/>
              </a:tabLst>
              <a:defRPr/>
            </a:pPr>
            <a:endParaRPr lang="en-US" sz="1800" b="1" dirty="0">
              <a:solidFill>
                <a:srgbClr val="000000"/>
              </a:solidFill>
              <a:latin typeface="Arial"/>
            </a:endParaRPr>
          </a:p>
          <a:p>
            <a:pPr marL="173038" indent="-163513" fontAlgn="auto">
              <a:spcAft>
                <a:spcPts val="1200"/>
              </a:spcAft>
              <a:buFont typeface="Arial" panose="020B0604020202020204" pitchFamily="34" charset="0"/>
              <a:buChar char="•"/>
              <a:tabLst>
                <a:tab pos="2290763" algn="l"/>
                <a:tab pos="4113213" algn="l"/>
              </a:tabLst>
              <a:defRPr/>
            </a:pPr>
            <a:endParaRPr lang="en-US" sz="1800" b="1" dirty="0">
              <a:solidFill>
                <a:srgbClr val="000000"/>
              </a:solidFill>
              <a:latin typeface="Arial"/>
            </a:endParaRPr>
          </a:p>
          <a:p>
            <a:pPr marL="173038" indent="-163513" fontAlgn="auto">
              <a:spcAft>
                <a:spcPts val="1200"/>
              </a:spcAft>
              <a:buFont typeface="Arial" panose="020B0604020202020204" pitchFamily="34" charset="0"/>
              <a:buChar char="•"/>
              <a:tabLst>
                <a:tab pos="2290763" algn="l"/>
                <a:tab pos="4113213" algn="l"/>
              </a:tabLst>
              <a:defRPr/>
            </a:pPr>
            <a:endParaRPr kumimoji="0" lang="en-US" sz="180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159179164"/>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7058</TotalTime>
  <Words>280</Words>
  <Application>Microsoft Macintosh PowerPoint</Application>
  <PresentationFormat>Letter Paper (8.5x11 in)</PresentationFormat>
  <Paragraphs>26</Paragraphs>
  <Slides>2</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Times New Roman</vt:lpstr>
      <vt:lpstr>lecture_title</vt:lpstr>
      <vt:lpstr>isip_default</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377</cp:revision>
  <dcterms:created xsi:type="dcterms:W3CDTF">2002-09-12T17:13:32Z</dcterms:created>
  <dcterms:modified xsi:type="dcterms:W3CDTF">2025-01-17T15:58:03Z</dcterms:modified>
</cp:coreProperties>
</file>