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84" r:id="rId1"/>
    <p:sldMasterId id="2147483688" r:id="rId2"/>
  </p:sldMasterIdLst>
  <p:notesMasterIdLst>
    <p:notesMasterId r:id="rId5"/>
  </p:notesMasterIdLst>
  <p:handoutMasterIdLst>
    <p:handoutMasterId r:id="rId6"/>
  </p:handoutMasterIdLst>
  <p:sldIdLst>
    <p:sldId id="311" r:id="rId3"/>
    <p:sldId id="312" r:id="rId4"/>
  </p:sldIdLst>
  <p:sldSz cx="9144000" cy="6858000" type="letter"/>
  <p:notesSz cx="7302500" cy="9588500"/>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688" userDrawn="1">
          <p15:clr>
            <a:srgbClr val="A4A3A4"/>
          </p15:clr>
        </p15:guide>
        <p15:guide id="2" pos="336" userDrawn="1">
          <p15:clr>
            <a:srgbClr val="A4A3A4"/>
          </p15:clr>
        </p15:guide>
        <p15:guide id="3" pos="2928" userDrawn="1">
          <p15:clr>
            <a:srgbClr val="A4A3A4"/>
          </p15:clr>
        </p15:guide>
        <p15:guide id="4" pos="5520" userDrawn="1">
          <p15:clr>
            <a:srgbClr val="A4A3A4"/>
          </p15:clr>
        </p15:guide>
      </p15:sldGuideLst>
    </p:ext>
    <p:ext uri="{2D200454-40CA-4A62-9FC3-DE9A4176ACB9}">
      <p15:notesGuideLst xmlns:p15="http://schemas.microsoft.com/office/powerpoint/2012/main">
        <p15:guide id="1" orient="horz" pos="3019">
          <p15:clr>
            <a:srgbClr val="A4A3A4"/>
          </p15:clr>
        </p15:guide>
        <p15:guide id="2" pos="230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2034"/>
    <a:srgbClr val="EFF755"/>
    <a:srgbClr val="CC6600"/>
    <a:srgbClr val="6666FF"/>
    <a:srgbClr val="008000"/>
    <a:srgbClr val="000080"/>
    <a:srgbClr val="004000"/>
    <a:srgbClr val="9966F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7179" autoAdjust="0"/>
    <p:restoredTop sz="94954" autoAdjust="0"/>
  </p:normalViewPr>
  <p:slideViewPr>
    <p:cSldViewPr snapToGrid="0">
      <p:cViewPr varScale="1">
        <p:scale>
          <a:sx n="120" d="100"/>
          <a:sy n="120" d="100"/>
        </p:scale>
        <p:origin x="1144" y="184"/>
      </p:cViewPr>
      <p:guideLst>
        <p:guide orient="horz" pos="2688"/>
        <p:guide pos="336"/>
        <p:guide pos="2928"/>
        <p:guide pos="55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4" d="100"/>
          <a:sy n="74" d="100"/>
        </p:scale>
        <p:origin x="-1836" y="-96"/>
      </p:cViewPr>
      <p:guideLst>
        <p:guide orient="horz" pos="3019"/>
        <p:guide pos="230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2"/>
          <p:cNvSpPr>
            <a:spLocks noGrp="1" noChangeArrowheads="1"/>
          </p:cNvSpPr>
          <p:nvPr>
            <p:ph type="hdr" sz="quarter"/>
          </p:nvPr>
        </p:nvSpPr>
        <p:spPr bwMode="auto">
          <a:xfrm>
            <a:off x="0" y="0"/>
            <a:ext cx="3165475" cy="4794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lvl1pPr defTabSz="962025">
              <a:defRPr sz="1200" smtClean="0">
                <a:latin typeface="Times New Roman" pitchFamily="18" charset="0"/>
              </a:defRPr>
            </a:lvl1pPr>
          </a:lstStyle>
          <a:p>
            <a:pPr>
              <a:defRPr/>
            </a:pPr>
            <a:endParaRPr lang="en-US"/>
          </a:p>
        </p:txBody>
      </p:sp>
      <p:sp>
        <p:nvSpPr>
          <p:cNvPr id="77827" name="Rectangle 3"/>
          <p:cNvSpPr>
            <a:spLocks noGrp="1" noChangeArrowheads="1"/>
          </p:cNvSpPr>
          <p:nvPr>
            <p:ph type="dt" sz="quarter" idx="1"/>
          </p:nvPr>
        </p:nvSpPr>
        <p:spPr bwMode="auto">
          <a:xfrm>
            <a:off x="4137025" y="0"/>
            <a:ext cx="3165475" cy="4794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lvl1pPr algn="r" defTabSz="962025">
              <a:defRPr sz="1200" smtClean="0">
                <a:latin typeface="Times New Roman" pitchFamily="18" charset="0"/>
              </a:defRPr>
            </a:lvl1pPr>
          </a:lstStyle>
          <a:p>
            <a:pPr>
              <a:defRPr/>
            </a:pPr>
            <a:endParaRPr lang="en-US"/>
          </a:p>
        </p:txBody>
      </p:sp>
      <p:sp>
        <p:nvSpPr>
          <p:cNvPr id="77828" name="Rectangle 4"/>
          <p:cNvSpPr>
            <a:spLocks noGrp="1" noChangeArrowheads="1"/>
          </p:cNvSpPr>
          <p:nvPr>
            <p:ph type="ftr" sz="quarter" idx="2"/>
          </p:nvPr>
        </p:nvSpPr>
        <p:spPr bwMode="auto">
          <a:xfrm>
            <a:off x="0" y="9109075"/>
            <a:ext cx="3165475" cy="479425"/>
          </a:xfrm>
          <a:prstGeom prst="rect">
            <a:avLst/>
          </a:prstGeom>
          <a:noFill/>
          <a:ln w="9525">
            <a:noFill/>
            <a:miter lim="800000"/>
            <a:headEnd/>
            <a:tailEnd/>
          </a:ln>
          <a:effectLst/>
        </p:spPr>
        <p:txBody>
          <a:bodyPr vert="horz" wrap="square" lIns="96231" tIns="48115" rIns="96231" bIns="48115" numCol="1" anchor="b" anchorCtr="0" compatLnSpc="1">
            <a:prstTxWarp prst="textNoShape">
              <a:avLst/>
            </a:prstTxWarp>
          </a:bodyPr>
          <a:lstStyle>
            <a:lvl1pPr defTabSz="962025">
              <a:defRPr sz="1200" smtClean="0">
                <a:latin typeface="Times New Roman" pitchFamily="18" charset="0"/>
              </a:defRPr>
            </a:lvl1pPr>
          </a:lstStyle>
          <a:p>
            <a:pPr>
              <a:defRPr/>
            </a:pPr>
            <a:endParaRPr lang="en-US"/>
          </a:p>
        </p:txBody>
      </p:sp>
      <p:sp>
        <p:nvSpPr>
          <p:cNvPr id="77829" name="Rectangle 5"/>
          <p:cNvSpPr>
            <a:spLocks noGrp="1" noChangeArrowheads="1"/>
          </p:cNvSpPr>
          <p:nvPr>
            <p:ph type="sldNum" sz="quarter" idx="3"/>
          </p:nvPr>
        </p:nvSpPr>
        <p:spPr bwMode="auto">
          <a:xfrm>
            <a:off x="4137025" y="9109075"/>
            <a:ext cx="3165475" cy="479425"/>
          </a:xfrm>
          <a:prstGeom prst="rect">
            <a:avLst/>
          </a:prstGeom>
          <a:noFill/>
          <a:ln w="9525">
            <a:noFill/>
            <a:miter lim="800000"/>
            <a:headEnd/>
            <a:tailEnd/>
          </a:ln>
          <a:effectLst/>
        </p:spPr>
        <p:txBody>
          <a:bodyPr vert="horz" wrap="square" lIns="96231" tIns="48115" rIns="96231" bIns="48115" numCol="1" anchor="b" anchorCtr="0" compatLnSpc="1">
            <a:prstTxWarp prst="textNoShape">
              <a:avLst/>
            </a:prstTxWarp>
          </a:bodyPr>
          <a:lstStyle>
            <a:lvl1pPr algn="r" defTabSz="962025">
              <a:defRPr sz="1200" smtClean="0">
                <a:latin typeface="Times New Roman" pitchFamily="18" charset="0"/>
              </a:defRPr>
            </a:lvl1pPr>
          </a:lstStyle>
          <a:p>
            <a:pPr>
              <a:defRPr/>
            </a:pPr>
            <a:fld id="{66158826-EADE-4792-AB13-43381F09BFE3}" type="slidenum">
              <a:rPr lang="en-US"/>
              <a:pPr>
                <a:defRPr/>
              </a:pPr>
              <a:t>‹#›</a:t>
            </a:fld>
            <a:endParaRPr lang="en-US"/>
          </a:p>
        </p:txBody>
      </p:sp>
    </p:spTree>
    <p:extLst>
      <p:ext uri="{BB962C8B-B14F-4D97-AF65-F5344CB8AC3E}">
        <p14:creationId xmlns:p14="http://schemas.microsoft.com/office/powerpoint/2010/main" val="16092543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3165475" cy="4794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lvl1pPr defTabSz="962025">
              <a:defRPr sz="1200" smtClean="0">
                <a:latin typeface="Times New Roman" pitchFamily="18" charset="0"/>
              </a:defRPr>
            </a:lvl1pPr>
          </a:lstStyle>
          <a:p>
            <a:pPr>
              <a:defRPr/>
            </a:pPr>
            <a:endParaRPr lang="en-US"/>
          </a:p>
        </p:txBody>
      </p:sp>
      <p:sp>
        <p:nvSpPr>
          <p:cNvPr id="30723" name="Rectangle 3"/>
          <p:cNvSpPr>
            <a:spLocks noGrp="1" noChangeArrowheads="1"/>
          </p:cNvSpPr>
          <p:nvPr>
            <p:ph type="dt" idx="1"/>
          </p:nvPr>
        </p:nvSpPr>
        <p:spPr bwMode="auto">
          <a:xfrm>
            <a:off x="4137025" y="0"/>
            <a:ext cx="3165475" cy="4794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lvl1pPr algn="r" defTabSz="962025">
              <a:defRPr sz="1200" smtClean="0">
                <a:latin typeface="Times New Roman" pitchFamily="18" charset="0"/>
              </a:defRPr>
            </a:lvl1pPr>
          </a:lstStyle>
          <a:p>
            <a:pPr>
              <a:defRPr/>
            </a:pPr>
            <a:endParaRPr lang="en-US"/>
          </a:p>
        </p:txBody>
      </p:sp>
      <p:sp>
        <p:nvSpPr>
          <p:cNvPr id="22532" name="Rectangle 4"/>
          <p:cNvSpPr>
            <a:spLocks noGrp="1" noRot="1" noChangeAspect="1" noChangeArrowheads="1" noTextEdit="1"/>
          </p:cNvSpPr>
          <p:nvPr>
            <p:ph type="sldImg" idx="2"/>
          </p:nvPr>
        </p:nvSpPr>
        <p:spPr bwMode="auto">
          <a:xfrm>
            <a:off x="1254125" y="719138"/>
            <a:ext cx="4794250" cy="3595687"/>
          </a:xfrm>
          <a:prstGeom prst="rect">
            <a:avLst/>
          </a:prstGeom>
          <a:noFill/>
          <a:ln w="9525">
            <a:solidFill>
              <a:srgbClr val="000000"/>
            </a:solidFill>
            <a:miter lim="800000"/>
            <a:headEnd/>
            <a:tailEnd/>
          </a:ln>
        </p:spPr>
      </p:sp>
      <p:sp>
        <p:nvSpPr>
          <p:cNvPr id="30725" name="Rectangle 5"/>
          <p:cNvSpPr>
            <a:spLocks noGrp="1" noChangeArrowheads="1"/>
          </p:cNvSpPr>
          <p:nvPr>
            <p:ph type="body" sz="quarter" idx="3"/>
          </p:nvPr>
        </p:nvSpPr>
        <p:spPr bwMode="auto">
          <a:xfrm>
            <a:off x="974725" y="4554538"/>
            <a:ext cx="5353050" cy="43148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26" name="Rectangle 6"/>
          <p:cNvSpPr>
            <a:spLocks noGrp="1" noChangeArrowheads="1"/>
          </p:cNvSpPr>
          <p:nvPr>
            <p:ph type="ftr" sz="quarter" idx="4"/>
          </p:nvPr>
        </p:nvSpPr>
        <p:spPr bwMode="auto">
          <a:xfrm>
            <a:off x="0" y="9109075"/>
            <a:ext cx="3165475" cy="479425"/>
          </a:xfrm>
          <a:prstGeom prst="rect">
            <a:avLst/>
          </a:prstGeom>
          <a:noFill/>
          <a:ln w="9525">
            <a:noFill/>
            <a:miter lim="800000"/>
            <a:headEnd/>
            <a:tailEnd/>
          </a:ln>
          <a:effectLst/>
        </p:spPr>
        <p:txBody>
          <a:bodyPr vert="horz" wrap="square" lIns="96231" tIns="48115" rIns="96231" bIns="48115" numCol="1" anchor="b" anchorCtr="0" compatLnSpc="1">
            <a:prstTxWarp prst="textNoShape">
              <a:avLst/>
            </a:prstTxWarp>
          </a:bodyPr>
          <a:lstStyle>
            <a:lvl1pPr defTabSz="962025">
              <a:defRPr sz="1200" smtClean="0">
                <a:latin typeface="Times New Roman" pitchFamily="18" charset="0"/>
              </a:defRPr>
            </a:lvl1pPr>
          </a:lstStyle>
          <a:p>
            <a:pPr>
              <a:defRPr/>
            </a:pPr>
            <a:endParaRPr lang="en-US"/>
          </a:p>
        </p:txBody>
      </p:sp>
      <p:sp>
        <p:nvSpPr>
          <p:cNvPr id="30727" name="Rectangle 7"/>
          <p:cNvSpPr>
            <a:spLocks noGrp="1" noChangeArrowheads="1"/>
          </p:cNvSpPr>
          <p:nvPr>
            <p:ph type="sldNum" sz="quarter" idx="5"/>
          </p:nvPr>
        </p:nvSpPr>
        <p:spPr bwMode="auto">
          <a:xfrm>
            <a:off x="4137025" y="9109075"/>
            <a:ext cx="3165475" cy="479425"/>
          </a:xfrm>
          <a:prstGeom prst="rect">
            <a:avLst/>
          </a:prstGeom>
          <a:noFill/>
          <a:ln w="9525">
            <a:noFill/>
            <a:miter lim="800000"/>
            <a:headEnd/>
            <a:tailEnd/>
          </a:ln>
          <a:effectLst/>
        </p:spPr>
        <p:txBody>
          <a:bodyPr vert="horz" wrap="square" lIns="96231" tIns="48115" rIns="96231" bIns="48115" numCol="1" anchor="b" anchorCtr="0" compatLnSpc="1">
            <a:prstTxWarp prst="textNoShape">
              <a:avLst/>
            </a:prstTxWarp>
          </a:bodyPr>
          <a:lstStyle>
            <a:lvl1pPr algn="r" defTabSz="962025">
              <a:defRPr sz="1200" smtClean="0">
                <a:latin typeface="Times New Roman" pitchFamily="18" charset="0"/>
              </a:defRPr>
            </a:lvl1pPr>
          </a:lstStyle>
          <a:p>
            <a:pPr>
              <a:defRPr/>
            </a:pPr>
            <a:fld id="{ECC53042-5A96-4DBC-B738-B843823BA6D7}" type="slidenum">
              <a:rPr lang="en-US"/>
              <a:pPr>
                <a:defRPr/>
              </a:pPr>
              <a:t>‹#›</a:t>
            </a:fld>
            <a:endParaRPr lang="en-US"/>
          </a:p>
        </p:txBody>
      </p:sp>
    </p:spTree>
    <p:extLst>
      <p:ext uri="{BB962C8B-B14F-4D97-AF65-F5344CB8AC3E}">
        <p14:creationId xmlns:p14="http://schemas.microsoft.com/office/powerpoint/2010/main" val="34407555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ECC53042-5A96-4DBC-B738-B843823BA6D7}" type="slidenum">
              <a:rPr lang="en-US" smtClean="0"/>
              <a:pPr>
                <a:defRPr/>
              </a:pPr>
              <a:t>0</a:t>
            </a:fld>
            <a:endParaRPr lang="en-US"/>
          </a:p>
        </p:txBody>
      </p:sp>
    </p:spTree>
    <p:extLst>
      <p:ext uri="{BB962C8B-B14F-4D97-AF65-F5344CB8AC3E}">
        <p14:creationId xmlns:p14="http://schemas.microsoft.com/office/powerpoint/2010/main" val="14517881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DF734984-DA9D-46F7-86D2-46DD45087FB0}" type="datetimeFigureOut">
              <a:rPr lang="en-US" smtClean="0"/>
              <a:pPr/>
              <a:t>1/17/25</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A05E26D1-1274-47BB-A1DA-3B76A596BD1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DF734984-DA9D-46F7-86D2-46DD45087FB0}" type="datetimeFigureOut">
              <a:rPr lang="en-US" smtClean="0"/>
              <a:pPr/>
              <a:t>1/17/25</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A05E26D1-1274-47BB-A1DA-3B76A596BD10}" type="slidenum">
              <a:rPr lang="en-US" smtClean="0"/>
              <a:pPr/>
              <a:t>‹#›</a:t>
            </a:fld>
            <a:endParaRPr lang="en-US"/>
          </a:p>
        </p:txBody>
      </p:sp>
    </p:spTree>
    <p:extLst>
      <p:ext uri="{BB962C8B-B14F-4D97-AF65-F5344CB8AC3E}">
        <p14:creationId xmlns:p14="http://schemas.microsoft.com/office/powerpoint/2010/main" val="418419284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7" name="Rectangle 5"/>
          <p:cNvSpPr>
            <a:spLocks noChangeArrowheads="1"/>
          </p:cNvSpPr>
          <p:nvPr/>
        </p:nvSpPr>
        <p:spPr bwMode="auto">
          <a:xfrm>
            <a:off x="304800" y="277813"/>
            <a:ext cx="8605838" cy="6254750"/>
          </a:xfrm>
          <a:prstGeom prst="rect">
            <a:avLst/>
          </a:prstGeom>
          <a:noFill/>
          <a:ln w="38100">
            <a:solidFill>
              <a:srgbClr val="333399"/>
            </a:solidFill>
            <a:miter lim="800000"/>
            <a:headEnd/>
            <a:tailEnd/>
          </a:ln>
          <a:effectLst>
            <a:outerShdw dist="107763" dir="2700000" algn="ctr" rotWithShape="0">
              <a:srgbClr val="892034"/>
            </a:outerShdw>
          </a:effectLst>
        </p:spPr>
        <p:txBody>
          <a:bodyPr wrap="none" anchor="ctr"/>
          <a:lstStyle/>
          <a:p>
            <a:pPr algn="ctr">
              <a:defRPr/>
            </a:pPr>
            <a:endParaRPr lang="en-US">
              <a:solidFill>
                <a:schemeClr val="hlink"/>
              </a:solidFill>
              <a:latin typeface="Times New Roman" pitchFamily="18" charset="0"/>
            </a:endParaRPr>
          </a:p>
        </p:txBody>
      </p:sp>
      <p:sp>
        <p:nvSpPr>
          <p:cNvPr id="8" name="Text Box 8"/>
          <p:cNvSpPr txBox="1">
            <a:spLocks noChangeArrowheads="1"/>
          </p:cNvSpPr>
          <p:nvPr/>
        </p:nvSpPr>
        <p:spPr bwMode="auto">
          <a:xfrm>
            <a:off x="479425" y="130175"/>
            <a:ext cx="3821113" cy="366713"/>
          </a:xfrm>
          <a:prstGeom prst="rect">
            <a:avLst/>
          </a:prstGeom>
          <a:solidFill>
            <a:srgbClr val="FFFFFF"/>
          </a:solidFill>
          <a:ln w="9525">
            <a:noFill/>
            <a:miter lim="800000"/>
            <a:headEnd/>
            <a:tailEnd/>
          </a:ln>
        </p:spPr>
        <p:txBody>
          <a:bodyPr anchor="ctr" anchorCtr="1">
            <a:spAutoFit/>
          </a:bodyPr>
          <a:lstStyle/>
          <a:p>
            <a:pPr>
              <a:spcBef>
                <a:spcPct val="50000"/>
              </a:spcBef>
            </a:pPr>
            <a:r>
              <a:rPr lang="en-US" sz="1800" b="1" dirty="0">
                <a:solidFill>
                  <a:srgbClr val="333399"/>
                </a:solidFill>
              </a:rPr>
              <a:t>ECE 8443 – Pattern Recognition</a:t>
            </a:r>
          </a:p>
        </p:txBody>
      </p:sp>
      <p:sp>
        <p:nvSpPr>
          <p:cNvPr id="4" name="Rectangle 5"/>
          <p:cNvSpPr>
            <a:spLocks noChangeArrowheads="1"/>
          </p:cNvSpPr>
          <p:nvPr userDrawn="1"/>
        </p:nvSpPr>
        <p:spPr bwMode="auto">
          <a:xfrm>
            <a:off x="304800" y="277813"/>
            <a:ext cx="8605838" cy="6254750"/>
          </a:xfrm>
          <a:prstGeom prst="rect">
            <a:avLst/>
          </a:prstGeom>
          <a:noFill/>
          <a:ln w="38100">
            <a:solidFill>
              <a:srgbClr val="333399"/>
            </a:solidFill>
            <a:miter lim="800000"/>
            <a:headEnd/>
            <a:tailEnd/>
          </a:ln>
          <a:effectLst>
            <a:outerShdw dist="107763" dir="2700000" algn="ctr" rotWithShape="0">
              <a:srgbClr val="892034"/>
            </a:outerShdw>
          </a:effectLst>
        </p:spPr>
        <p:txBody>
          <a:bodyPr wrap="none" anchor="ctr"/>
          <a:lstStyle/>
          <a:p>
            <a:pPr algn="ctr">
              <a:defRPr/>
            </a:pPr>
            <a:endParaRPr lang="en-US">
              <a:solidFill>
                <a:schemeClr val="hlink"/>
              </a:solidFill>
              <a:latin typeface="Times New Roman" pitchFamily="18" charset="0"/>
            </a:endParaRPr>
          </a:p>
        </p:txBody>
      </p:sp>
      <p:sp>
        <p:nvSpPr>
          <p:cNvPr id="5" name="Text Box 8"/>
          <p:cNvSpPr txBox="1">
            <a:spLocks noChangeArrowheads="1"/>
          </p:cNvSpPr>
          <p:nvPr userDrawn="1"/>
        </p:nvSpPr>
        <p:spPr bwMode="auto">
          <a:xfrm>
            <a:off x="563248" y="161968"/>
            <a:ext cx="4450035" cy="276999"/>
          </a:xfrm>
          <a:prstGeom prst="rect">
            <a:avLst/>
          </a:prstGeom>
          <a:solidFill>
            <a:srgbClr val="FFFFFF"/>
          </a:solidFill>
          <a:ln w="9525">
            <a:noFill/>
            <a:miter lim="800000"/>
            <a:headEnd/>
            <a:tailEnd/>
          </a:ln>
        </p:spPr>
        <p:txBody>
          <a:bodyPr wrap="square" tIns="0" bIns="0" anchor="ctr" anchorCtr="1">
            <a:spAutoFit/>
          </a:bodyPr>
          <a:lstStyle/>
          <a:p>
            <a:pPr>
              <a:spcBef>
                <a:spcPts val="0"/>
              </a:spcBef>
            </a:pPr>
            <a:r>
              <a:rPr lang="en-US" sz="1800" b="1" dirty="0">
                <a:solidFill>
                  <a:srgbClr val="333399"/>
                </a:solidFill>
              </a:rPr>
              <a:t>ECE 1111 – Engineering Computation I</a:t>
            </a:r>
          </a:p>
        </p:txBody>
      </p:sp>
    </p:spTree>
  </p:cSld>
  <p:clrMap bg1="lt1" tx1="dk1" bg2="lt2" tx2="dk2" accent1="accent1" accent2="accent2" accent3="accent3" accent4="accent4" accent5="accent5" accent6="accent6" hlink="hlink" folHlink="folHlink"/>
  <p:sldLayoutIdLst>
    <p:sldLayoutId id="2147483686"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36" name="Rectangle 12"/>
          <p:cNvSpPr>
            <a:spLocks noChangeArrowheads="1"/>
          </p:cNvSpPr>
          <p:nvPr/>
        </p:nvSpPr>
        <p:spPr bwMode="auto">
          <a:xfrm>
            <a:off x="227013" y="455613"/>
            <a:ext cx="8683625" cy="42862"/>
          </a:xfrm>
          <a:prstGeom prst="rect">
            <a:avLst/>
          </a:prstGeom>
          <a:gradFill rotWithShape="0">
            <a:gsLst>
              <a:gs pos="0">
                <a:srgbClr val="892034"/>
              </a:gs>
              <a:gs pos="100000">
                <a:srgbClr val="95CAFF"/>
              </a:gs>
            </a:gsLst>
            <a:lin ang="0" scaled="1"/>
          </a:gradFill>
          <a:ln w="9525">
            <a:noFill/>
            <a:miter lim="800000"/>
            <a:headEnd/>
            <a:tailEnd/>
          </a:ln>
          <a:effectLst/>
        </p:spPr>
        <p:txBody>
          <a:bodyPr wrap="none" anchor="ctr"/>
          <a:lstStyle/>
          <a:p>
            <a:pPr>
              <a:defRPr/>
            </a:pPr>
            <a:endParaRPr lang="en-US"/>
          </a:p>
        </p:txBody>
      </p:sp>
      <p:pic>
        <p:nvPicPr>
          <p:cNvPr id="1027" name="Picture 37" descr="isip_logo_plain"/>
          <p:cNvPicPr>
            <a:picLocks noChangeAspect="1" noChangeArrowheads="1"/>
          </p:cNvPicPr>
          <p:nvPr/>
        </p:nvPicPr>
        <p:blipFill>
          <a:blip r:embed="rId3"/>
          <a:srcRect/>
          <a:stretch>
            <a:fillRect/>
          </a:stretch>
        </p:blipFill>
        <p:spPr bwMode="auto">
          <a:xfrm>
            <a:off x="8772525" y="6492875"/>
            <a:ext cx="333375" cy="327025"/>
          </a:xfrm>
          <a:prstGeom prst="rect">
            <a:avLst/>
          </a:prstGeom>
          <a:noFill/>
          <a:ln w="9525">
            <a:noFill/>
            <a:miter lim="800000"/>
            <a:headEnd/>
            <a:tailEnd/>
          </a:ln>
        </p:spPr>
      </p:pic>
      <p:sp>
        <p:nvSpPr>
          <p:cNvPr id="1069" name="Text Box 45"/>
          <p:cNvSpPr txBox="1">
            <a:spLocks noChangeArrowheads="1"/>
          </p:cNvSpPr>
          <p:nvPr/>
        </p:nvSpPr>
        <p:spPr bwMode="auto">
          <a:xfrm>
            <a:off x="252413" y="6648450"/>
            <a:ext cx="8158162" cy="184666"/>
          </a:xfrm>
          <a:prstGeom prst="rect">
            <a:avLst/>
          </a:prstGeom>
          <a:noFill/>
          <a:ln w="9525">
            <a:noFill/>
            <a:miter lim="800000"/>
            <a:headEnd/>
            <a:tailEnd/>
          </a:ln>
          <a:effectLst/>
        </p:spPr>
        <p:txBody>
          <a:bodyPr lIns="0" tIns="0" rIns="0" bIns="0">
            <a:spAutoFit/>
          </a:bodyPr>
          <a:lstStyle/>
          <a:p>
            <a:pPr>
              <a:spcBef>
                <a:spcPct val="50000"/>
              </a:spcBef>
              <a:defRPr/>
            </a:pPr>
            <a:r>
              <a:rPr lang="en-US" sz="1200" b="1" dirty="0">
                <a:solidFill>
                  <a:srgbClr val="892034"/>
                </a:solidFill>
              </a:rPr>
              <a:t>ECE 1111: Lecture 03, Slide </a:t>
            </a:r>
            <a:fld id="{56D32A91-0AE1-4806-AC33-D8959F4B7E0D}" type="slidenum">
              <a:rPr lang="en-US" sz="1200" b="1">
                <a:solidFill>
                  <a:srgbClr val="892034"/>
                </a:solidFill>
              </a:rPr>
              <a:pPr>
                <a:spcBef>
                  <a:spcPct val="50000"/>
                </a:spcBef>
                <a:defRPr/>
              </a:pPr>
              <a:t>‹#›</a:t>
            </a:fld>
            <a:endParaRPr lang="en-US" sz="1200" b="1" dirty="0">
              <a:solidFill>
                <a:srgbClr val="892034"/>
              </a:solidFill>
            </a:endParaRPr>
          </a:p>
        </p:txBody>
      </p:sp>
    </p:spTree>
  </p:cSld>
  <p:clrMap bg1="lt1" tx1="dk1" bg2="lt2" tx2="dk2" accent1="accent1" accent2="accent2" accent3="accent3" accent4="accent4" accent5="accent5" accent6="accent6" hlink="hlink" folHlink="folHlink"/>
  <p:sldLayoutIdLst>
    <p:sldLayoutId id="2147483689" r:id="rId1"/>
  </p:sldLayoutIdLst>
  <p:txStyles>
    <p:titleStyle>
      <a:lvl1pPr algn="ctr" rtl="0" eaLnBrk="1" fontAlgn="base" hangingPunct="1">
        <a:spcBef>
          <a:spcPct val="0"/>
        </a:spcBef>
        <a:spcAft>
          <a:spcPct val="0"/>
        </a:spcAft>
        <a:defRPr sz="2400" b="1">
          <a:solidFill>
            <a:schemeClr val="tx1"/>
          </a:solidFill>
          <a:latin typeface="+mj-lt"/>
          <a:ea typeface="+mj-ea"/>
          <a:cs typeface="+mj-cs"/>
        </a:defRPr>
      </a:lvl1pPr>
      <a:lvl2pPr algn="ctr" rtl="0" eaLnBrk="1" fontAlgn="base" hangingPunct="1">
        <a:spcBef>
          <a:spcPct val="0"/>
        </a:spcBef>
        <a:spcAft>
          <a:spcPct val="0"/>
        </a:spcAft>
        <a:defRPr sz="2400" b="1">
          <a:solidFill>
            <a:schemeClr val="tx1"/>
          </a:solidFill>
          <a:latin typeface="Arial" charset="0"/>
        </a:defRPr>
      </a:lvl2pPr>
      <a:lvl3pPr algn="ctr" rtl="0" eaLnBrk="1" fontAlgn="base" hangingPunct="1">
        <a:spcBef>
          <a:spcPct val="0"/>
        </a:spcBef>
        <a:spcAft>
          <a:spcPct val="0"/>
        </a:spcAft>
        <a:defRPr sz="2400" b="1">
          <a:solidFill>
            <a:schemeClr val="tx1"/>
          </a:solidFill>
          <a:latin typeface="Arial" charset="0"/>
        </a:defRPr>
      </a:lvl3pPr>
      <a:lvl4pPr algn="ctr" rtl="0" eaLnBrk="1" fontAlgn="base" hangingPunct="1">
        <a:spcBef>
          <a:spcPct val="0"/>
        </a:spcBef>
        <a:spcAft>
          <a:spcPct val="0"/>
        </a:spcAft>
        <a:defRPr sz="2400" b="1">
          <a:solidFill>
            <a:schemeClr val="tx1"/>
          </a:solidFill>
          <a:latin typeface="Arial" charset="0"/>
        </a:defRPr>
      </a:lvl4pPr>
      <a:lvl5pPr algn="ctr" rtl="0" eaLnBrk="1" fontAlgn="base" hangingPunct="1">
        <a:spcBef>
          <a:spcPct val="0"/>
        </a:spcBef>
        <a:spcAft>
          <a:spcPct val="0"/>
        </a:spcAft>
        <a:defRPr sz="2400" b="1">
          <a:solidFill>
            <a:schemeClr val="tx1"/>
          </a:solidFill>
          <a:latin typeface="Arial" charset="0"/>
        </a:defRPr>
      </a:lvl5pPr>
      <a:lvl6pPr marL="457200" algn="ctr" rtl="0" eaLnBrk="1" fontAlgn="base" hangingPunct="1">
        <a:spcBef>
          <a:spcPct val="0"/>
        </a:spcBef>
        <a:spcAft>
          <a:spcPct val="0"/>
        </a:spcAft>
        <a:defRPr sz="2400" b="1">
          <a:solidFill>
            <a:schemeClr val="tx1"/>
          </a:solidFill>
          <a:latin typeface="Arial" charset="0"/>
        </a:defRPr>
      </a:lvl6pPr>
      <a:lvl7pPr marL="914400" algn="ctr" rtl="0" eaLnBrk="1" fontAlgn="base" hangingPunct="1">
        <a:spcBef>
          <a:spcPct val="0"/>
        </a:spcBef>
        <a:spcAft>
          <a:spcPct val="0"/>
        </a:spcAft>
        <a:defRPr sz="2400" b="1">
          <a:solidFill>
            <a:schemeClr val="tx1"/>
          </a:solidFill>
          <a:latin typeface="Arial" charset="0"/>
        </a:defRPr>
      </a:lvl7pPr>
      <a:lvl8pPr marL="1371600" algn="ctr" rtl="0" eaLnBrk="1" fontAlgn="base" hangingPunct="1">
        <a:spcBef>
          <a:spcPct val="0"/>
        </a:spcBef>
        <a:spcAft>
          <a:spcPct val="0"/>
        </a:spcAft>
        <a:defRPr sz="2400" b="1">
          <a:solidFill>
            <a:schemeClr val="tx1"/>
          </a:solidFill>
          <a:latin typeface="Arial" charset="0"/>
        </a:defRPr>
      </a:lvl8pPr>
      <a:lvl9pPr marL="1828800" algn="ctr" rtl="0" eaLnBrk="1" fontAlgn="base" hangingPunct="1">
        <a:spcBef>
          <a:spcPct val="0"/>
        </a:spcBef>
        <a:spcAft>
          <a:spcPct val="0"/>
        </a:spcAft>
        <a:defRPr sz="2400" b="1">
          <a:solidFill>
            <a:schemeClr val="tx1"/>
          </a:solidFill>
          <a:latin typeface="Arial" charset="0"/>
        </a:defRPr>
      </a:lvl9pPr>
    </p:titleStyle>
    <p:bodyStyle>
      <a:lvl1pPr marL="342900" indent="-342900" algn="l" rtl="0" eaLnBrk="1" fontAlgn="base" hangingPunct="1">
        <a:spcBef>
          <a:spcPct val="20000"/>
        </a:spcBef>
        <a:spcAft>
          <a:spcPct val="0"/>
        </a:spcAft>
        <a:buChar char="•"/>
        <a:defRPr>
          <a:solidFill>
            <a:schemeClr val="tx1"/>
          </a:solidFill>
          <a:latin typeface="+mn-lt"/>
          <a:ea typeface="+mn-ea"/>
          <a:cs typeface="+mn-cs"/>
        </a:defRPr>
      </a:lvl1pPr>
      <a:lvl2pPr marL="742950" indent="-285750" algn="l" rtl="0" eaLnBrk="1" fontAlgn="base" hangingPunct="1">
        <a:spcBef>
          <a:spcPct val="20000"/>
        </a:spcBef>
        <a:spcAft>
          <a:spcPct val="0"/>
        </a:spcAft>
        <a:buChar char="–"/>
        <a:defRPr>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youtube.com/watch?v=ggSyF1SVFr4" TargetMode="External"/><Relationship Id="rId3" Type="http://schemas.openxmlformats.org/officeDocument/2006/relationships/image" Target="../media/image2.png"/><Relationship Id="rId7" Type="http://schemas.openxmlformats.org/officeDocument/2006/relationships/hyperlink" Target="https://www.emacswiki.org/emacs/EmacsChannel"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www.linkedin.com/learning/unix-essential-training/unix-text-editors?u=2206009" TargetMode="External"/><Relationship Id="rId5" Type="http://schemas.openxmlformats.org/officeDocument/2006/relationships/hyperlink" Target="http://www.lynda.com/Mac-OS-X-tutorials/Unix-text-editors/78546/83625-4.html" TargetMode="External"/><Relationship Id="rId10" Type="http://schemas.openxmlformats.org/officeDocument/2006/relationships/hyperlink" Target="http://batsov.com/articles/2011/11/30/the-ultimate-collection-of-emacs-resources/" TargetMode="External"/><Relationship Id="rId4" Type="http://schemas.openxmlformats.org/officeDocument/2006/relationships/hyperlink" Target="https://www.gnu.org/software/emacs/" TargetMode="External"/><Relationship Id="rId9" Type="http://schemas.openxmlformats.org/officeDocument/2006/relationships/hyperlink" Target="http://www.emacswiki.org/emacs/EmacsHistory"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9">
            <a:extLst>
              <a:ext uri="{FF2B5EF4-FFF2-40B4-BE49-F238E27FC236}">
                <a16:creationId xmlns:a16="http://schemas.microsoft.com/office/drawing/2014/main" id="{244BC434-77B7-4B1A-5877-0A8A87A719B4}"/>
              </a:ext>
            </a:extLst>
          </p:cNvPr>
          <p:cNvSpPr txBox="1">
            <a:spLocks noChangeArrowheads="1"/>
          </p:cNvSpPr>
          <p:nvPr/>
        </p:nvSpPr>
        <p:spPr bwMode="auto">
          <a:xfrm>
            <a:off x="409575" y="552450"/>
            <a:ext cx="8467725" cy="461665"/>
          </a:xfrm>
          <a:prstGeom prst="rect">
            <a:avLst/>
          </a:prstGeom>
          <a:noFill/>
          <a:ln w="9525">
            <a:noFill/>
            <a:miter lim="800000"/>
            <a:headEnd/>
            <a:tailEnd/>
          </a:ln>
        </p:spPr>
        <p:txBody>
          <a:bodyPr>
            <a:spAutoFit/>
          </a:bodyPr>
          <a:lstStyle/>
          <a:p>
            <a:pPr algn="ctr">
              <a:spcBef>
                <a:spcPct val="50000"/>
              </a:spcBef>
            </a:pPr>
            <a:r>
              <a:rPr lang="en-US" b="1" dirty="0">
                <a:solidFill>
                  <a:schemeClr val="accent1"/>
                </a:solidFill>
              </a:rPr>
              <a:t>Lecture 03</a:t>
            </a:r>
            <a:r>
              <a:rPr lang="en-US" b="1">
                <a:solidFill>
                  <a:schemeClr val="accent1"/>
                </a:solidFill>
              </a:rPr>
              <a:t>: Linux – Editor </a:t>
            </a:r>
            <a:r>
              <a:rPr lang="en-US" b="1" dirty="0" err="1">
                <a:solidFill>
                  <a:schemeClr val="accent1"/>
                </a:solidFill>
              </a:rPr>
              <a:t>MACroS</a:t>
            </a:r>
            <a:r>
              <a:rPr lang="en-US" b="1" dirty="0">
                <a:solidFill>
                  <a:schemeClr val="accent1"/>
                </a:solidFill>
              </a:rPr>
              <a:t> (EMACS)</a:t>
            </a:r>
            <a:endParaRPr lang="en-US" b="1" dirty="0">
              <a:solidFill>
                <a:schemeClr val="accent2"/>
              </a:solidFill>
            </a:endParaRPr>
          </a:p>
        </p:txBody>
      </p:sp>
      <p:pic>
        <p:nvPicPr>
          <p:cNvPr id="6" name="Picture 5">
            <a:extLst>
              <a:ext uri="{FF2B5EF4-FFF2-40B4-BE49-F238E27FC236}">
                <a16:creationId xmlns:a16="http://schemas.microsoft.com/office/drawing/2014/main" id="{C443B33A-F37A-9B61-FCE7-84706E97DDEC}"/>
              </a:ext>
            </a:extLst>
          </p:cNvPr>
          <p:cNvPicPr>
            <a:picLocks noChangeAspect="1"/>
          </p:cNvPicPr>
          <p:nvPr/>
        </p:nvPicPr>
        <p:blipFill>
          <a:blip r:embed="rId3"/>
          <a:stretch>
            <a:fillRect/>
          </a:stretch>
        </p:blipFill>
        <p:spPr>
          <a:xfrm>
            <a:off x="2191869" y="1187293"/>
            <a:ext cx="4755838" cy="2609284"/>
          </a:xfrm>
          <a:prstGeom prst="rect">
            <a:avLst/>
          </a:prstGeom>
        </p:spPr>
      </p:pic>
      <p:sp>
        <p:nvSpPr>
          <p:cNvPr id="7" name="Rectangle 3">
            <a:extLst>
              <a:ext uri="{FF2B5EF4-FFF2-40B4-BE49-F238E27FC236}">
                <a16:creationId xmlns:a16="http://schemas.microsoft.com/office/drawing/2014/main" id="{DAECFD48-9831-B985-6C01-C22850449371}"/>
              </a:ext>
            </a:extLst>
          </p:cNvPr>
          <p:cNvSpPr txBox="1">
            <a:spLocks noChangeArrowheads="1"/>
          </p:cNvSpPr>
          <p:nvPr/>
        </p:nvSpPr>
        <p:spPr bwMode="auto">
          <a:xfrm>
            <a:off x="4147456" y="4084909"/>
            <a:ext cx="4615543" cy="2245021"/>
          </a:xfrm>
          <a:prstGeom prst="rect">
            <a:avLst/>
          </a:prstGeom>
          <a:noFill/>
          <a:ln>
            <a:miter lim="800000"/>
            <a:headEnd/>
            <a:tailEnd/>
          </a:ln>
        </p:spPr>
        <p:txBody>
          <a:bodyPr vert="horz" wrap="none" lIns="0" tIns="0" rIns="0" bIns="0" numCol="1" anchor="t" anchorCtr="0" compatLnSpc="1">
            <a:prstTxWarp prst="textNoShape">
              <a:avLst/>
            </a:prstTxWarp>
          </a:bodyPr>
          <a:lstStyle/>
          <a:p>
            <a:pPr marL="176213" indent="-176213" fontAlgn="auto">
              <a:spcBef>
                <a:spcPts val="1200"/>
              </a:spcBef>
              <a:spcAft>
                <a:spcPts val="1200"/>
              </a:spcAft>
              <a:buFont typeface="Arial" pitchFamily="34" charset="0"/>
              <a:buChar char="•"/>
              <a:defRPr/>
            </a:pPr>
            <a:r>
              <a:rPr lang="en-US" b="1" dirty="0">
                <a:solidFill>
                  <a:schemeClr val="accent1"/>
                </a:solidFill>
                <a:latin typeface="+mn-lt"/>
              </a:rPr>
              <a:t>Resources:</a:t>
            </a:r>
          </a:p>
          <a:p>
            <a:pPr marL="165100" fontAlgn="auto">
              <a:spcAft>
                <a:spcPts val="0"/>
              </a:spcAft>
              <a:tabLst>
                <a:tab pos="2290763" algn="l"/>
                <a:tab pos="4113213" algn="l"/>
              </a:tabLst>
              <a:defRPr/>
            </a:pPr>
            <a:r>
              <a:rPr lang="en-US" sz="1800" b="1" dirty="0">
                <a:solidFill>
                  <a:schemeClr val="tx2"/>
                </a:solidFill>
                <a:latin typeface="+mn-lt"/>
              </a:rPr>
              <a:t>GNU: </a:t>
            </a:r>
            <a:r>
              <a:rPr lang="en-US" sz="1800" b="1" dirty="0">
                <a:solidFill>
                  <a:schemeClr val="tx2"/>
                </a:solidFill>
                <a:latin typeface="+mn-lt"/>
                <a:hlinkClick r:id="rId4"/>
              </a:rPr>
              <a:t>An extensible customizable editor</a:t>
            </a:r>
            <a:endParaRPr lang="en-US" sz="1800" b="1" dirty="0">
              <a:solidFill>
                <a:schemeClr val="tx2"/>
              </a:solidFill>
              <a:latin typeface="+mn-lt"/>
              <a:hlinkClick r:id="rId5"/>
            </a:endParaRPr>
          </a:p>
          <a:p>
            <a:pPr marL="165100" fontAlgn="auto">
              <a:spcAft>
                <a:spcPts val="0"/>
              </a:spcAft>
              <a:tabLst>
                <a:tab pos="2290763" algn="l"/>
                <a:tab pos="4113213" algn="l"/>
              </a:tabLst>
              <a:defRPr/>
            </a:pPr>
            <a:r>
              <a:rPr lang="en-US" sz="1800" b="1" dirty="0">
                <a:solidFill>
                  <a:schemeClr val="tx2"/>
                </a:solidFill>
                <a:latin typeface="+mn-lt"/>
              </a:rPr>
              <a:t>LinkedIn: </a:t>
            </a:r>
            <a:r>
              <a:rPr lang="en-US" sz="1800" b="1" dirty="0">
                <a:solidFill>
                  <a:schemeClr val="tx2"/>
                </a:solidFill>
                <a:latin typeface="+mn-lt"/>
                <a:hlinkClick r:id="rId6"/>
              </a:rPr>
              <a:t>Unix Text Editors</a:t>
            </a:r>
            <a:endParaRPr lang="en-US" sz="1800" b="1" dirty="0">
              <a:solidFill>
                <a:schemeClr val="tx2"/>
              </a:solidFill>
              <a:latin typeface="+mn-lt"/>
            </a:endParaRPr>
          </a:p>
          <a:p>
            <a:pPr marL="165100" fontAlgn="auto">
              <a:spcAft>
                <a:spcPts val="0"/>
              </a:spcAft>
              <a:tabLst>
                <a:tab pos="2290763" algn="l"/>
                <a:tab pos="4113213" algn="l"/>
              </a:tabLst>
              <a:defRPr/>
            </a:pPr>
            <a:r>
              <a:rPr lang="en-US" sz="1800" b="1" dirty="0">
                <a:solidFill>
                  <a:schemeClr val="tx2"/>
                </a:solidFill>
                <a:latin typeface="+mn-lt"/>
              </a:rPr>
              <a:t>GNU IRC: </a:t>
            </a:r>
            <a:r>
              <a:rPr lang="en-US" sz="1800" b="1" dirty="0">
                <a:solidFill>
                  <a:schemeClr val="tx2"/>
                </a:solidFill>
                <a:latin typeface="+mn-lt"/>
                <a:hlinkClick r:id="rId7"/>
              </a:rPr>
              <a:t>The Emacs Channel</a:t>
            </a:r>
            <a:endParaRPr lang="en-US" sz="1800" b="1" dirty="0">
              <a:solidFill>
                <a:schemeClr val="tx2"/>
              </a:solidFill>
              <a:latin typeface="+mn-lt"/>
            </a:endParaRPr>
          </a:p>
          <a:p>
            <a:pPr marL="165100" fontAlgn="auto">
              <a:spcAft>
                <a:spcPts val="0"/>
              </a:spcAft>
              <a:tabLst>
                <a:tab pos="2290763" algn="l"/>
                <a:tab pos="4113213" algn="l"/>
              </a:tabLst>
              <a:defRPr/>
            </a:pPr>
            <a:r>
              <a:rPr lang="en-US" sz="1800" b="1" dirty="0">
                <a:solidFill>
                  <a:schemeClr val="tx2"/>
                </a:solidFill>
                <a:latin typeface="+mn-lt"/>
              </a:rPr>
              <a:t>YouTube: </a:t>
            </a:r>
            <a:r>
              <a:rPr lang="en-US" sz="1800" b="1" dirty="0">
                <a:solidFill>
                  <a:schemeClr val="tx2"/>
                </a:solidFill>
                <a:latin typeface="+mn-lt"/>
                <a:hlinkClick r:id="rId8"/>
              </a:rPr>
              <a:t>VIM Basics</a:t>
            </a:r>
            <a:endParaRPr lang="en-US" sz="1800" b="1" dirty="0">
              <a:solidFill>
                <a:schemeClr val="tx2"/>
              </a:solidFill>
              <a:latin typeface="+mn-lt"/>
            </a:endParaRPr>
          </a:p>
          <a:p>
            <a:pPr marL="165100" fontAlgn="auto">
              <a:spcAft>
                <a:spcPts val="0"/>
              </a:spcAft>
              <a:tabLst>
                <a:tab pos="2290763" algn="l"/>
                <a:tab pos="4113213" algn="l"/>
              </a:tabLst>
              <a:defRPr/>
            </a:pPr>
            <a:r>
              <a:rPr lang="en-US" sz="1800" b="1" dirty="0">
                <a:solidFill>
                  <a:schemeClr val="tx2"/>
                </a:solidFill>
                <a:latin typeface="+mn-lt"/>
              </a:rPr>
              <a:t>Wiki: </a:t>
            </a:r>
            <a:r>
              <a:rPr lang="en-US" sz="1800" b="1" dirty="0">
                <a:solidFill>
                  <a:schemeClr val="tx2"/>
                </a:solidFill>
                <a:latin typeface="+mn-lt"/>
                <a:hlinkClick r:id="rId9"/>
              </a:rPr>
              <a:t>The History of </a:t>
            </a:r>
            <a:r>
              <a:rPr lang="en-US" sz="1800" b="1" dirty="0" err="1">
                <a:solidFill>
                  <a:schemeClr val="tx2"/>
                </a:solidFill>
                <a:latin typeface="+mn-lt"/>
                <a:hlinkClick r:id="rId9"/>
              </a:rPr>
              <a:t>Emacs</a:t>
            </a:r>
            <a:endParaRPr lang="en-US" sz="1800" b="1" dirty="0">
              <a:solidFill>
                <a:schemeClr val="tx2"/>
              </a:solidFill>
              <a:latin typeface="+mn-lt"/>
            </a:endParaRPr>
          </a:p>
          <a:p>
            <a:pPr marL="165100" fontAlgn="auto">
              <a:spcAft>
                <a:spcPts val="0"/>
              </a:spcAft>
              <a:tabLst>
                <a:tab pos="2290763" algn="l"/>
                <a:tab pos="4113213" algn="l"/>
              </a:tabLst>
              <a:defRPr/>
            </a:pPr>
            <a:r>
              <a:rPr lang="en-US" sz="1800" b="1" dirty="0">
                <a:solidFill>
                  <a:schemeClr val="tx2"/>
                </a:solidFill>
                <a:latin typeface="+mn-lt"/>
              </a:rPr>
              <a:t>Batsov: </a:t>
            </a:r>
            <a:r>
              <a:rPr lang="en-US" sz="1800" b="1" dirty="0">
                <a:solidFill>
                  <a:schemeClr val="tx2"/>
                </a:solidFill>
                <a:latin typeface="+mn-lt"/>
                <a:hlinkClick r:id="rId10"/>
              </a:rPr>
              <a:t>Emacs Resources</a:t>
            </a:r>
            <a:endParaRPr lang="en-US" sz="1800" b="1" dirty="0">
              <a:solidFill>
                <a:schemeClr val="tx2"/>
              </a:solidFill>
              <a:latin typeface="+mn-lt"/>
            </a:endParaRPr>
          </a:p>
        </p:txBody>
      </p:sp>
      <p:sp>
        <p:nvSpPr>
          <p:cNvPr id="2" name="Rectangle 3">
            <a:extLst>
              <a:ext uri="{FF2B5EF4-FFF2-40B4-BE49-F238E27FC236}">
                <a16:creationId xmlns:a16="http://schemas.microsoft.com/office/drawing/2014/main" id="{63CD602F-1CA6-5E16-5A10-140943EFCD69}"/>
              </a:ext>
            </a:extLst>
          </p:cNvPr>
          <p:cNvSpPr txBox="1">
            <a:spLocks noChangeArrowheads="1"/>
          </p:cNvSpPr>
          <p:nvPr/>
        </p:nvSpPr>
        <p:spPr bwMode="auto">
          <a:xfrm>
            <a:off x="698319" y="4079594"/>
            <a:ext cx="3340281" cy="2250336"/>
          </a:xfrm>
          <a:prstGeom prst="rect">
            <a:avLst/>
          </a:prstGeom>
          <a:noFill/>
          <a:ln>
            <a:miter lim="800000"/>
            <a:headEnd/>
            <a:tailEnd/>
          </a:ln>
        </p:spPr>
        <p:txBody>
          <a:bodyPr vert="horz" wrap="none" lIns="0" tIns="0" rIns="0" bIns="0" numCol="1" anchor="t" anchorCtr="0" compatLnSpc="1">
            <a:prstTxWarp prst="textNoShape">
              <a:avLst/>
            </a:prstTxWarp>
          </a:bodyPr>
          <a:lstStyle/>
          <a:p>
            <a:pPr marL="176213" marR="0" lvl="0" indent="-176213" defTabSz="914400" rtl="0" eaLnBrk="1" fontAlgn="auto" latinLnBrk="0" hangingPunct="1">
              <a:lnSpc>
                <a:spcPct val="100000"/>
              </a:lnSpc>
              <a:spcBef>
                <a:spcPct val="0"/>
              </a:spcBef>
              <a:spcAft>
                <a:spcPts val="1200"/>
              </a:spcAft>
              <a:buClrTx/>
              <a:buSzTx/>
              <a:buFont typeface="Arial" pitchFamily="34" charset="0"/>
              <a:buChar char="•"/>
              <a:tabLst>
                <a:tab pos="4513263" algn="l"/>
              </a:tabLst>
              <a:defRPr/>
            </a:pPr>
            <a:r>
              <a:rPr lang="en-US" b="1" dirty="0">
                <a:solidFill>
                  <a:schemeClr val="accent1"/>
                </a:solidFill>
                <a:latin typeface="+mn-lt"/>
              </a:rPr>
              <a:t>Topics</a:t>
            </a:r>
            <a:r>
              <a:rPr kumimoji="0" lang="en-US" sz="2400" b="1" i="0" u="none" strike="noStrike" kern="1200" cap="none" spc="0" normalizeH="0" baseline="0" noProof="0" dirty="0">
                <a:ln>
                  <a:noFill/>
                </a:ln>
                <a:solidFill>
                  <a:schemeClr val="accent1"/>
                </a:solidFill>
                <a:effectLst/>
                <a:uLnTx/>
                <a:uFillTx/>
                <a:latin typeface="+mn-lt"/>
                <a:ea typeface="+mn-ea"/>
                <a:cs typeface="+mn-cs"/>
              </a:rPr>
              <a:t>:</a:t>
            </a:r>
            <a:endParaRPr lang="en-US" b="1" dirty="0">
              <a:solidFill>
                <a:schemeClr val="accent1"/>
              </a:solidFill>
              <a:latin typeface="+mn-lt"/>
            </a:endParaRPr>
          </a:p>
          <a:p>
            <a:pPr marL="165100" fontAlgn="auto">
              <a:spcAft>
                <a:spcPts val="0"/>
              </a:spcAft>
              <a:tabLst>
                <a:tab pos="2290763" algn="l"/>
                <a:tab pos="4113213" algn="l"/>
              </a:tabLst>
              <a:defRPr/>
            </a:pPr>
            <a:r>
              <a:rPr lang="en-US" sz="1800" b="1" dirty="0">
                <a:solidFill>
                  <a:schemeClr val="tx2"/>
                </a:solidFill>
                <a:latin typeface="+mn-lt"/>
              </a:rPr>
              <a:t>Text Editors (e.g., </a:t>
            </a:r>
            <a:r>
              <a:rPr lang="en-US" sz="1800" b="1" dirty="0" err="1">
                <a:solidFill>
                  <a:schemeClr val="tx2"/>
                </a:solidFill>
                <a:latin typeface="+mn-lt"/>
              </a:rPr>
              <a:t>ed</a:t>
            </a:r>
            <a:r>
              <a:rPr lang="en-US" sz="1800" b="1" dirty="0">
                <a:solidFill>
                  <a:schemeClr val="tx2"/>
                </a:solidFill>
                <a:latin typeface="+mn-lt"/>
              </a:rPr>
              <a:t>, </a:t>
            </a:r>
            <a:r>
              <a:rPr lang="en-US" sz="1800" b="1" dirty="0" err="1">
                <a:solidFill>
                  <a:schemeClr val="tx2"/>
                </a:solidFill>
                <a:latin typeface="+mn-lt"/>
              </a:rPr>
              <a:t>sed</a:t>
            </a:r>
            <a:r>
              <a:rPr lang="en-US" sz="1800" b="1" dirty="0">
                <a:solidFill>
                  <a:schemeClr val="tx2"/>
                </a:solidFill>
                <a:latin typeface="+mn-lt"/>
              </a:rPr>
              <a:t>, vi)</a:t>
            </a:r>
          </a:p>
          <a:p>
            <a:pPr marL="165100" fontAlgn="auto">
              <a:spcAft>
                <a:spcPts val="0"/>
              </a:spcAft>
              <a:tabLst>
                <a:tab pos="2290763" algn="l"/>
                <a:tab pos="4113213" algn="l"/>
              </a:tabLst>
              <a:defRPr/>
            </a:pPr>
            <a:r>
              <a:rPr lang="en-US" sz="1800" b="1" dirty="0">
                <a:solidFill>
                  <a:schemeClr val="tx2"/>
                </a:solidFill>
                <a:latin typeface="+mn-lt"/>
              </a:rPr>
              <a:t>Buffers, Screens and Shells</a:t>
            </a:r>
          </a:p>
          <a:p>
            <a:pPr marL="165100" fontAlgn="auto">
              <a:spcAft>
                <a:spcPts val="0"/>
              </a:spcAft>
              <a:tabLst>
                <a:tab pos="2290763" algn="l"/>
                <a:tab pos="4113213" algn="l"/>
              </a:tabLst>
              <a:defRPr/>
            </a:pPr>
            <a:r>
              <a:rPr lang="en-US" sz="1800" b="1" dirty="0">
                <a:solidFill>
                  <a:schemeClr val="tx2"/>
                </a:solidFill>
                <a:latin typeface="+mn-lt"/>
              </a:rPr>
              <a:t>LISP Programming</a:t>
            </a:r>
          </a:p>
          <a:p>
            <a:pPr marL="165100" fontAlgn="auto">
              <a:spcAft>
                <a:spcPts val="0"/>
              </a:spcAft>
              <a:tabLst>
                <a:tab pos="2290763" algn="l"/>
                <a:tab pos="4113213" algn="l"/>
              </a:tabLst>
              <a:defRPr/>
            </a:pPr>
            <a:r>
              <a:rPr lang="en-US" sz="1800" b="1" dirty="0">
                <a:solidFill>
                  <a:schemeClr val="tx2"/>
                </a:solidFill>
                <a:latin typeface="+mn-lt"/>
              </a:rPr>
              <a:t>Macros</a:t>
            </a:r>
          </a:p>
          <a:p>
            <a:pPr marL="165100" fontAlgn="auto">
              <a:spcAft>
                <a:spcPts val="0"/>
              </a:spcAft>
              <a:tabLst>
                <a:tab pos="2290763" algn="l"/>
                <a:tab pos="4113213" algn="l"/>
              </a:tabLst>
              <a:defRPr/>
            </a:pPr>
            <a:r>
              <a:rPr lang="en-US" sz="1800" b="1" dirty="0">
                <a:solidFill>
                  <a:schemeClr val="tx2"/>
                </a:solidFill>
                <a:latin typeface="+mn-lt"/>
              </a:rPr>
              <a:t>Demonstration</a:t>
            </a:r>
          </a:p>
          <a:p>
            <a:pPr marL="165100" fontAlgn="auto">
              <a:spcAft>
                <a:spcPts val="0"/>
              </a:spcAft>
              <a:tabLst>
                <a:tab pos="2290763" algn="l"/>
                <a:tab pos="4113213" algn="l"/>
              </a:tabLst>
              <a:defRPr/>
            </a:pPr>
            <a:r>
              <a:rPr kumimoji="0" lang="en-US" sz="1800" b="1" i="0" u="none" strike="noStrike" kern="1200" cap="none" spc="0" normalizeH="0" baseline="0" noProof="0" dirty="0">
                <a:ln>
                  <a:noFill/>
                </a:ln>
                <a:solidFill>
                  <a:schemeClr val="tx2"/>
                </a:solidFill>
                <a:effectLst/>
                <a:uLnTx/>
                <a:uFillTx/>
                <a:latin typeface="+mn-lt"/>
                <a:ea typeface="+mn-ea"/>
                <a:cs typeface="+mn-cs"/>
              </a:rPr>
              <a:t>Fun Stuff</a:t>
            </a:r>
            <a:endParaRPr kumimoji="0" lang="en-US" sz="2400" b="1" i="0" u="none" strike="noStrike" kern="1200" cap="none" spc="0" normalizeH="0" baseline="0" noProof="0" dirty="0">
              <a:ln>
                <a:noFill/>
              </a:ln>
              <a:solidFill>
                <a:srgbClr val="004000"/>
              </a:solidFill>
              <a:effectLst/>
              <a:uLnTx/>
              <a:uFillTx/>
              <a:latin typeface="+mn-lt"/>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0">
            <a:extLst>
              <a:ext uri="{FF2B5EF4-FFF2-40B4-BE49-F238E27FC236}">
                <a16:creationId xmlns:a16="http://schemas.microsoft.com/office/drawing/2014/main" id="{68AF696A-0988-F641-91E4-E4ECC1EE7694}"/>
              </a:ext>
            </a:extLst>
          </p:cNvPr>
          <p:cNvSpPr txBox="1">
            <a:spLocks noChangeArrowheads="1"/>
          </p:cNvSpPr>
          <p:nvPr/>
        </p:nvSpPr>
        <p:spPr bwMode="auto">
          <a:xfrm>
            <a:off x="228600" y="57150"/>
            <a:ext cx="8685211" cy="369332"/>
          </a:xfrm>
          <a:prstGeom prst="rect">
            <a:avLst/>
          </a:prstGeom>
          <a:noFill/>
          <a:ln w="9525">
            <a:noFill/>
            <a:miter lim="800000"/>
            <a:headEnd/>
            <a:tailEnd/>
          </a:ln>
        </p:spPr>
        <p:txBody>
          <a:bodyPr wrap="square" lIns="0" tIns="0" rIns="0" bIns="0">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sz="2400" b="1" i="0" u="none" strike="noStrike" kern="1200" cap="none" spc="0" normalizeH="0" baseline="0" noProof="0" dirty="0">
                <a:ln>
                  <a:noFill/>
                </a:ln>
                <a:solidFill>
                  <a:srgbClr val="892034"/>
                </a:solidFill>
                <a:effectLst/>
                <a:uLnTx/>
                <a:uFillTx/>
                <a:latin typeface="Arial" charset="0"/>
                <a:ea typeface="+mn-ea"/>
                <a:cs typeface="+mn-cs"/>
              </a:rPr>
              <a:t>Summary</a:t>
            </a:r>
          </a:p>
        </p:txBody>
      </p:sp>
      <p:sp>
        <p:nvSpPr>
          <p:cNvPr id="3" name="Rectangle 3">
            <a:extLst>
              <a:ext uri="{FF2B5EF4-FFF2-40B4-BE49-F238E27FC236}">
                <a16:creationId xmlns:a16="http://schemas.microsoft.com/office/drawing/2014/main" id="{474805C2-7122-3046-9764-1DF58A357B3C}"/>
              </a:ext>
            </a:extLst>
          </p:cNvPr>
          <p:cNvSpPr txBox="1">
            <a:spLocks noChangeArrowheads="1"/>
          </p:cNvSpPr>
          <p:nvPr/>
        </p:nvSpPr>
        <p:spPr bwMode="auto">
          <a:xfrm>
            <a:off x="228600" y="707571"/>
            <a:ext cx="8685211" cy="5736772"/>
          </a:xfrm>
          <a:prstGeom prst="rect">
            <a:avLst/>
          </a:prstGeom>
          <a:noFill/>
          <a:ln>
            <a:miter lim="800000"/>
            <a:headEnd/>
            <a:tailEnd/>
          </a:ln>
        </p:spPr>
        <p:txBody>
          <a:bodyPr vert="horz" wrap="square" lIns="0" tIns="0" rIns="0" bIns="0" numCol="1" anchor="t" anchorCtr="0" compatLnSpc="1">
            <a:prstTxWarp prst="textNoShape">
              <a:avLst/>
            </a:prstTxWarp>
          </a:bodyPr>
          <a:lstStyle/>
          <a:p>
            <a:pPr marL="173038" indent="-163513" fontAlgn="auto">
              <a:spcAft>
                <a:spcPts val="1200"/>
              </a:spcAft>
              <a:buFont typeface="Arial" panose="020B0604020202020204" pitchFamily="34" charset="0"/>
              <a:buChar char="•"/>
              <a:tabLst>
                <a:tab pos="2290763" algn="l"/>
                <a:tab pos="4113213" algn="l"/>
              </a:tabLst>
              <a:defRPr/>
            </a:pPr>
            <a:r>
              <a:rPr kumimoji="0" lang="en-US" sz="1800" b="1" i="0" u="none" strike="noStrike" kern="1200" cap="none" spc="0" normalizeH="0" baseline="0" noProof="0" dirty="0">
                <a:ln>
                  <a:noFill/>
                </a:ln>
                <a:solidFill>
                  <a:srgbClr val="333399"/>
                </a:solidFill>
                <a:effectLst/>
                <a:uLnTx/>
                <a:uFillTx/>
                <a:latin typeface="Arial"/>
                <a:ea typeface="+mn-ea"/>
                <a:cs typeface="+mn-cs"/>
              </a:rPr>
              <a:t>Smart Text Editors and IDEs: </a:t>
            </a:r>
            <a:r>
              <a:rPr lang="en-US" sz="1800" b="1" dirty="0">
                <a:solidFill>
                  <a:srgbClr val="000000"/>
                </a:solidFill>
                <a:latin typeface="Arial"/>
              </a:rPr>
              <a:t>Editors help you develop, format and debug code quickly.</a:t>
            </a:r>
          </a:p>
          <a:p>
            <a:pPr marL="173038" indent="-163513" fontAlgn="auto">
              <a:spcAft>
                <a:spcPts val="1200"/>
              </a:spcAft>
              <a:buFont typeface="Arial" panose="020B0604020202020204" pitchFamily="34" charset="0"/>
              <a:buChar char="•"/>
              <a:tabLst>
                <a:tab pos="2290763" algn="l"/>
                <a:tab pos="4113213" algn="l"/>
              </a:tabLst>
              <a:defRPr/>
            </a:pPr>
            <a:r>
              <a:rPr lang="en-US" sz="1800" b="1" dirty="0">
                <a:solidFill>
                  <a:srgbClr val="333399"/>
                </a:solidFill>
                <a:latin typeface="Arial"/>
              </a:rPr>
              <a:t>Emacs:</a:t>
            </a:r>
            <a:r>
              <a:rPr kumimoji="0" lang="en-US" sz="1800" b="1" i="0" u="none" strike="noStrike" kern="1200" cap="none" spc="0" normalizeH="0" baseline="0" noProof="0" dirty="0">
                <a:ln>
                  <a:noFill/>
                </a:ln>
                <a:solidFill>
                  <a:srgbClr val="000000"/>
                </a:solidFill>
                <a:effectLst/>
                <a:uLnTx/>
                <a:uFillTx/>
                <a:latin typeface="Arial"/>
                <a:ea typeface="+mn-ea"/>
                <a:cs typeface="+mn-cs"/>
              </a:rPr>
              <a:t> Since 1972, emacs has been evolving as one of the first interactive What You See Is What You Get (WYSIWYG) editors. It is one of the longest and most successful software engineering projects.</a:t>
            </a:r>
          </a:p>
          <a:p>
            <a:pPr marL="173038" indent="-163513" fontAlgn="auto">
              <a:spcAft>
                <a:spcPts val="1200"/>
              </a:spcAft>
              <a:buFont typeface="Arial" panose="020B0604020202020204" pitchFamily="34" charset="0"/>
              <a:buChar char="•"/>
              <a:tabLst>
                <a:tab pos="2290763" algn="l"/>
                <a:tab pos="4113213" algn="l"/>
              </a:tabLst>
              <a:defRPr/>
            </a:pPr>
            <a:r>
              <a:rPr lang="en-US" sz="1800" b="1" dirty="0">
                <a:solidFill>
                  <a:srgbClr val="333399"/>
                </a:solidFill>
                <a:latin typeface="Arial"/>
              </a:rPr>
              <a:t>Linux:</a:t>
            </a:r>
            <a:r>
              <a:rPr lang="en-US" sz="1800" b="1" dirty="0">
                <a:solidFill>
                  <a:srgbClr val="000000"/>
                </a:solidFill>
                <a:latin typeface="Arial"/>
              </a:rPr>
              <a:t> Emacs is now distributed as part of the Linux operating system.</a:t>
            </a:r>
          </a:p>
          <a:p>
            <a:pPr marL="173038" indent="-163513" fontAlgn="auto">
              <a:spcAft>
                <a:spcPts val="1200"/>
              </a:spcAft>
              <a:buFont typeface="Arial" panose="020B0604020202020204" pitchFamily="34" charset="0"/>
              <a:buChar char="•"/>
              <a:tabLst>
                <a:tab pos="2290763" algn="l"/>
                <a:tab pos="4113213" algn="l"/>
              </a:tabLst>
              <a:defRPr/>
            </a:pPr>
            <a:r>
              <a:rPr lang="en-US" sz="1800" b="1" dirty="0">
                <a:solidFill>
                  <a:srgbClr val="333399"/>
                </a:solidFill>
                <a:latin typeface="Arial"/>
              </a:rPr>
              <a:t>Customizable:</a:t>
            </a:r>
            <a:r>
              <a:rPr lang="en-US" sz="1800" b="1" dirty="0">
                <a:solidFill>
                  <a:srgbClr val="000000"/>
                </a:solidFill>
                <a:latin typeface="Arial"/>
              </a:rPr>
              <a:t> Everything in emacs can be reprogrammed using LISP code. It can be configured from a set of configuration files (e.g., .emacs).</a:t>
            </a:r>
          </a:p>
          <a:p>
            <a:pPr marL="173038" indent="-163513" fontAlgn="auto">
              <a:spcAft>
                <a:spcPts val="1200"/>
              </a:spcAft>
              <a:buFont typeface="Arial" panose="020B0604020202020204" pitchFamily="34" charset="0"/>
              <a:buChar char="•"/>
              <a:tabLst>
                <a:tab pos="2290763" algn="l"/>
                <a:tab pos="4113213" algn="l"/>
              </a:tabLst>
              <a:defRPr/>
            </a:pPr>
            <a:r>
              <a:rPr lang="en-US" sz="1800" b="1" dirty="0">
                <a:solidFill>
                  <a:srgbClr val="333399"/>
                </a:solidFill>
                <a:latin typeface="Arial"/>
              </a:rPr>
              <a:t>Screen Management:</a:t>
            </a:r>
            <a:r>
              <a:rPr lang="en-US" sz="1800" b="1" dirty="0">
                <a:solidFill>
                  <a:srgbClr val="000000"/>
                </a:solidFill>
                <a:latin typeface="Arial"/>
              </a:rPr>
              <a:t> Emacs lets you split the screen into buffers and easily move text between these buffers.</a:t>
            </a:r>
          </a:p>
          <a:p>
            <a:pPr marL="173038" indent="-163513" fontAlgn="auto">
              <a:spcAft>
                <a:spcPts val="1200"/>
              </a:spcAft>
              <a:buFont typeface="Arial" panose="020B0604020202020204" pitchFamily="34" charset="0"/>
              <a:buChar char="•"/>
              <a:tabLst>
                <a:tab pos="2290763" algn="l"/>
                <a:tab pos="4113213" algn="l"/>
              </a:tabLst>
              <a:defRPr/>
            </a:pPr>
            <a:r>
              <a:rPr lang="en-US" sz="1800" b="1" dirty="0">
                <a:solidFill>
                  <a:srgbClr val="333399"/>
                </a:solidFill>
                <a:latin typeface="Arial"/>
              </a:rPr>
              <a:t>Macros: </a:t>
            </a:r>
            <a:r>
              <a:rPr lang="en-US" sz="1800" b="1" dirty="0">
                <a:solidFill>
                  <a:srgbClr val="000000"/>
                </a:solidFill>
                <a:latin typeface="Arial"/>
              </a:rPr>
              <a:t>A sequence </a:t>
            </a:r>
            <a:r>
              <a:rPr lang="en-US" sz="1800" b="1">
                <a:solidFill>
                  <a:srgbClr val="000000"/>
                </a:solidFill>
                <a:latin typeface="Arial"/>
              </a:rPr>
              <a:t>of keystrokes </a:t>
            </a:r>
            <a:r>
              <a:rPr lang="en-US" sz="1800" b="1" dirty="0">
                <a:solidFill>
                  <a:srgbClr val="000000"/>
                </a:solidFill>
                <a:latin typeface="Arial"/>
              </a:rPr>
              <a:t>can be recorded and reused as a complex command. We use these to process large amounts of text.</a:t>
            </a:r>
          </a:p>
          <a:p>
            <a:pPr marL="173038" indent="-163513" fontAlgn="auto">
              <a:spcAft>
                <a:spcPts val="1200"/>
              </a:spcAft>
              <a:buFont typeface="Arial" panose="020B0604020202020204" pitchFamily="34" charset="0"/>
              <a:buChar char="•"/>
              <a:tabLst>
                <a:tab pos="2290763" algn="l"/>
                <a:tab pos="4113213" algn="l"/>
              </a:tabLst>
              <a:defRPr/>
            </a:pPr>
            <a:r>
              <a:rPr lang="en-US" sz="1800" b="1" dirty="0">
                <a:solidFill>
                  <a:srgbClr val="333399"/>
                </a:solidFill>
                <a:latin typeface="Arial"/>
              </a:rPr>
              <a:t>Modes:</a:t>
            </a:r>
            <a:r>
              <a:rPr lang="en-US" sz="1800" b="1" dirty="0">
                <a:solidFill>
                  <a:srgbClr val="000000"/>
                </a:solidFill>
                <a:latin typeface="Arial"/>
              </a:rPr>
              <a:t> Emacs has many modes that allow you to do things like edit directory trees, run Unix shells and learn through built-in help.</a:t>
            </a:r>
          </a:p>
          <a:p>
            <a:pPr marL="173038" indent="-163513" fontAlgn="auto">
              <a:spcAft>
                <a:spcPts val="1200"/>
              </a:spcAft>
              <a:buFont typeface="Arial" panose="020B0604020202020204" pitchFamily="34" charset="0"/>
              <a:buChar char="•"/>
              <a:tabLst>
                <a:tab pos="2290763" algn="l"/>
                <a:tab pos="4113213" algn="l"/>
              </a:tabLst>
              <a:defRPr/>
            </a:pPr>
            <a:r>
              <a:rPr lang="en-US" sz="1800" b="1" dirty="0">
                <a:solidFill>
                  <a:srgbClr val="333399"/>
                </a:solidFill>
                <a:latin typeface="Arial"/>
              </a:rPr>
              <a:t>Cheat Sheets: </a:t>
            </a:r>
            <a:r>
              <a:rPr lang="en-US" sz="1800" b="1" dirty="0">
                <a:solidFill>
                  <a:srgbClr val="000000"/>
                </a:solidFill>
                <a:latin typeface="Arial"/>
              </a:rPr>
              <a:t>There are many trifolds, called cheat sheets, that list the most useful commands. Once you learn how to use the built-in help, you don’t need to rely on these.</a:t>
            </a:r>
          </a:p>
          <a:p>
            <a:pPr marL="173038" indent="-163513" fontAlgn="auto">
              <a:spcAft>
                <a:spcPts val="1200"/>
              </a:spcAft>
              <a:buFont typeface="Arial" panose="020B0604020202020204" pitchFamily="34" charset="0"/>
              <a:buChar char="•"/>
              <a:tabLst>
                <a:tab pos="2290763" algn="l"/>
                <a:tab pos="4113213" algn="l"/>
              </a:tabLst>
              <a:defRPr/>
            </a:pPr>
            <a:endParaRPr lang="en-US" sz="1800" b="1" dirty="0">
              <a:solidFill>
                <a:srgbClr val="000000"/>
              </a:solidFill>
              <a:latin typeface="Arial"/>
            </a:endParaRPr>
          </a:p>
          <a:p>
            <a:pPr marL="173038" indent="-163513" fontAlgn="auto">
              <a:spcAft>
                <a:spcPts val="1200"/>
              </a:spcAft>
              <a:buFont typeface="Arial" panose="020B0604020202020204" pitchFamily="34" charset="0"/>
              <a:buChar char="•"/>
              <a:tabLst>
                <a:tab pos="2290763" algn="l"/>
                <a:tab pos="4113213" algn="l"/>
              </a:tabLst>
              <a:defRPr/>
            </a:pPr>
            <a:endParaRPr lang="en-US" sz="1800" b="1" dirty="0">
              <a:solidFill>
                <a:srgbClr val="000000"/>
              </a:solidFill>
              <a:latin typeface="Arial"/>
            </a:endParaRPr>
          </a:p>
          <a:p>
            <a:pPr marL="173038" indent="-163513" fontAlgn="auto">
              <a:spcAft>
                <a:spcPts val="1200"/>
              </a:spcAft>
              <a:buFont typeface="Arial" panose="020B0604020202020204" pitchFamily="34" charset="0"/>
              <a:buChar char="•"/>
              <a:tabLst>
                <a:tab pos="2290763" algn="l"/>
                <a:tab pos="4113213" algn="l"/>
              </a:tabLst>
              <a:defRPr/>
            </a:pPr>
            <a:endParaRPr kumimoji="0" lang="en-US" sz="1800" b="1" i="0" u="none" strike="noStrike" kern="120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1159179164"/>
      </p:ext>
    </p:extLst>
  </p:cSld>
  <p:clrMapOvr>
    <a:masterClrMapping/>
  </p:clrMapOvr>
</p:sld>
</file>

<file path=ppt/theme/theme1.xml><?xml version="1.0" encoding="utf-8"?>
<a:theme xmlns:a="http://schemas.openxmlformats.org/drawingml/2006/main" name="lecture_title">
  <a:themeElements>
    <a:clrScheme name="ISIP Standard">
      <a:dk1>
        <a:srgbClr val="000000"/>
      </a:dk1>
      <a:lt1>
        <a:srgbClr val="000000"/>
      </a:lt1>
      <a:dk2>
        <a:srgbClr val="000000"/>
      </a:dk2>
      <a:lt2>
        <a:srgbClr val="000000"/>
      </a:lt2>
      <a:accent1>
        <a:srgbClr val="333399"/>
      </a:accent1>
      <a:accent2>
        <a:srgbClr val="892034"/>
      </a:accent2>
      <a:accent3>
        <a:srgbClr val="FFFFE2"/>
      </a:accent3>
      <a:accent4>
        <a:srgbClr val="FFFFE2"/>
      </a:accent4>
      <a:accent5>
        <a:srgbClr val="FFFFE2"/>
      </a:accent5>
      <a:accent6>
        <a:srgbClr val="FFFFE2"/>
      </a:accent6>
      <a:hlink>
        <a:srgbClr val="892034"/>
      </a:hlink>
      <a:folHlink>
        <a:srgbClr val="892034"/>
      </a:folHlink>
    </a:clrScheme>
    <a:fontScheme name="ISIP Stand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isip_default">
  <a:themeElements>
    <a:clrScheme name="ISIP Standard">
      <a:dk1>
        <a:srgbClr val="000000"/>
      </a:dk1>
      <a:lt1>
        <a:srgbClr val="000000"/>
      </a:lt1>
      <a:dk2>
        <a:srgbClr val="000000"/>
      </a:dk2>
      <a:lt2>
        <a:srgbClr val="000000"/>
      </a:lt2>
      <a:accent1>
        <a:srgbClr val="333399"/>
      </a:accent1>
      <a:accent2>
        <a:srgbClr val="892034"/>
      </a:accent2>
      <a:accent3>
        <a:srgbClr val="FFFFE2"/>
      </a:accent3>
      <a:accent4>
        <a:srgbClr val="FFFFE2"/>
      </a:accent4>
      <a:accent5>
        <a:srgbClr val="FFFFE2"/>
      </a:accent5>
      <a:accent6>
        <a:srgbClr val="FFFFE2"/>
      </a:accent6>
      <a:hlink>
        <a:srgbClr val="892034"/>
      </a:hlink>
      <a:folHlink>
        <a:srgbClr val="892034"/>
      </a:folHlink>
    </a:clrScheme>
    <a:fontScheme name="ISIP Stand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7058</TotalTime>
  <Words>280</Words>
  <Application>Microsoft Macintosh PowerPoint</Application>
  <PresentationFormat>Letter Paper (8.5x11 in)</PresentationFormat>
  <Paragraphs>26</Paragraphs>
  <Slides>2</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vt:i4>
      </vt:variant>
    </vt:vector>
  </HeadingPairs>
  <TitlesOfParts>
    <vt:vector size="6" baseType="lpstr">
      <vt:lpstr>Arial</vt:lpstr>
      <vt:lpstr>Times New Roman</vt:lpstr>
      <vt:lpstr>lecture_title</vt:lpstr>
      <vt:lpstr>isip_default</vt:lpstr>
      <vt:lpstr>PowerPoint Presentation</vt:lpstr>
      <vt:lpstr>PowerPoint Presentation</vt:lpstr>
    </vt:vector>
  </TitlesOfParts>
  <Company>Gateway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Valued Gateway Client</dc:creator>
  <cp:lastModifiedBy>Joseph Picone</cp:lastModifiedBy>
  <cp:revision>377</cp:revision>
  <dcterms:created xsi:type="dcterms:W3CDTF">2002-09-12T17:13:32Z</dcterms:created>
  <dcterms:modified xsi:type="dcterms:W3CDTF">2025-01-17T15:58:03Z</dcterms:modified>
</cp:coreProperties>
</file>