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5.jpg" ContentType="image/jpeg"/>
  <Override PartName="/ppt/media/image7.jpg" ContentType="image/jpeg"/>
  <Override PartName="/ppt/media/image8.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00" r:id="rId1"/>
    <p:sldMasterId id="2147483705" r:id="rId2"/>
    <p:sldMasterId id="2147483707" r:id="rId3"/>
  </p:sldMasterIdLst>
  <p:notesMasterIdLst>
    <p:notesMasterId r:id="rId20"/>
  </p:notesMasterIdLst>
  <p:handoutMasterIdLst>
    <p:handoutMasterId r:id="rId21"/>
  </p:handoutMasterIdLst>
  <p:sldIdLst>
    <p:sldId id="311" r:id="rId4"/>
    <p:sldId id="313" r:id="rId5"/>
    <p:sldId id="256" r:id="rId6"/>
    <p:sldId id="260" r:id="rId7"/>
    <p:sldId id="263" r:id="rId8"/>
    <p:sldId id="264" r:id="rId9"/>
    <p:sldId id="266" r:id="rId10"/>
    <p:sldId id="265" r:id="rId11"/>
    <p:sldId id="270" r:id="rId12"/>
    <p:sldId id="277" r:id="rId13"/>
    <p:sldId id="274" r:id="rId14"/>
    <p:sldId id="275" r:id="rId15"/>
    <p:sldId id="276" r:id="rId16"/>
    <p:sldId id="278" r:id="rId17"/>
    <p:sldId id="272" r:id="rId18"/>
    <p:sldId id="273" r:id="rId19"/>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265">
          <p15:clr>
            <a:srgbClr val="A4A3A4"/>
          </p15:clr>
        </p15:guide>
        <p15:guide id="2" pos="1513">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71" autoAdjust="0"/>
    <p:restoredTop sz="95336" autoAdjust="0"/>
  </p:normalViewPr>
  <p:slideViewPr>
    <p:cSldViewPr snapToGrid="0">
      <p:cViewPr varScale="1">
        <p:scale>
          <a:sx n="103" d="100"/>
          <a:sy n="103" d="100"/>
        </p:scale>
        <p:origin x="1552" y="176"/>
      </p:cViewPr>
      <p:guideLst>
        <p:guide orient="horz" pos="2265"/>
        <p:guide pos="151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45886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5394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B63E-2CA7-D033-D59A-4A74AABA587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767CD16-7F4E-CC36-4240-DDB6BB40C3B3}"/>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8B3228-0FCA-E787-E4E4-C7F4765BB1F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13E726B-A242-F658-C3BB-68DCAE94072F}"/>
              </a:ext>
            </a:extLst>
          </p:cNvPr>
          <p:cNvSpPr>
            <a:spLocks noGrp="1"/>
          </p:cNvSpPr>
          <p:nvPr>
            <p:ph type="dt" sz="half" idx="10"/>
          </p:nvPr>
        </p:nvSpPr>
        <p:spPr/>
        <p:txBody>
          <a:bodyPr/>
          <a:lstStyle/>
          <a:p>
            <a:fld id="{3A996B7E-1726-4B3B-91F6-032834DCF709}" type="datetimeFigureOut">
              <a:rPr lang="en-US" smtClean="0"/>
              <a:t>12/9/24</a:t>
            </a:fld>
            <a:endParaRPr lang="en-US"/>
          </a:p>
        </p:txBody>
      </p:sp>
      <p:sp>
        <p:nvSpPr>
          <p:cNvPr id="6" name="Footer Placeholder 5">
            <a:extLst>
              <a:ext uri="{FF2B5EF4-FFF2-40B4-BE49-F238E27FC236}">
                <a16:creationId xmlns:a16="http://schemas.microsoft.com/office/drawing/2014/main" id="{1294734A-D40C-3FFF-7A20-60C2BA8E57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E2E461-5AE4-4016-2357-DB8164067137}"/>
              </a:ext>
            </a:extLst>
          </p:cNvPr>
          <p:cNvSpPr>
            <a:spLocks noGrp="1"/>
          </p:cNvSpPr>
          <p:nvPr>
            <p:ph type="sldNum" sz="quarter" idx="12"/>
          </p:nvPr>
        </p:nvSpPr>
        <p:spPr/>
        <p:txBody>
          <a:bodyPr/>
          <a:lstStyle/>
          <a:p>
            <a:fld id="{6316E44F-6530-4EE9-A26F-49B6C08E6515}" type="slidenum">
              <a:rPr lang="en-US" smtClean="0"/>
              <a:t>‹#›</a:t>
            </a:fld>
            <a:endParaRPr lang="en-US"/>
          </a:p>
        </p:txBody>
      </p:sp>
    </p:spTree>
    <p:extLst>
      <p:ext uri="{BB962C8B-B14F-4D97-AF65-F5344CB8AC3E}">
        <p14:creationId xmlns:p14="http://schemas.microsoft.com/office/powerpoint/2010/main" val="1808892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B0308-04AD-0AC9-83ED-DF7AA13F2FE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7B45B62-D9CB-215B-ECC5-3A33925E93A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5AB7C04-24BE-A090-E22D-D3414701179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2A76A8B4-7A50-2EC0-3DCA-A9C4396C9E62}"/>
              </a:ext>
            </a:extLst>
          </p:cNvPr>
          <p:cNvSpPr>
            <a:spLocks noGrp="1"/>
          </p:cNvSpPr>
          <p:nvPr>
            <p:ph type="dt" sz="half" idx="10"/>
          </p:nvPr>
        </p:nvSpPr>
        <p:spPr/>
        <p:txBody>
          <a:bodyPr/>
          <a:lstStyle/>
          <a:p>
            <a:fld id="{3A996B7E-1726-4B3B-91F6-032834DCF709}" type="datetimeFigureOut">
              <a:rPr lang="en-US" smtClean="0"/>
              <a:t>12/9/24</a:t>
            </a:fld>
            <a:endParaRPr lang="en-US"/>
          </a:p>
        </p:txBody>
      </p:sp>
      <p:sp>
        <p:nvSpPr>
          <p:cNvPr id="6" name="Footer Placeholder 5">
            <a:extLst>
              <a:ext uri="{FF2B5EF4-FFF2-40B4-BE49-F238E27FC236}">
                <a16:creationId xmlns:a16="http://schemas.microsoft.com/office/drawing/2014/main" id="{7602FA6A-130D-1E35-193B-ADAE242593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FD7F4-ED9A-C125-3D5E-DA32FF777E92}"/>
              </a:ext>
            </a:extLst>
          </p:cNvPr>
          <p:cNvSpPr>
            <a:spLocks noGrp="1"/>
          </p:cNvSpPr>
          <p:nvPr>
            <p:ph type="sldNum" sz="quarter" idx="12"/>
          </p:nvPr>
        </p:nvSpPr>
        <p:spPr/>
        <p:txBody>
          <a:bodyPr/>
          <a:lstStyle/>
          <a:p>
            <a:fld id="{6316E44F-6530-4EE9-A26F-49B6C08E6515}" type="slidenum">
              <a:rPr lang="en-US" smtClean="0"/>
              <a:t>‹#›</a:t>
            </a:fld>
            <a:endParaRPr lang="en-US"/>
          </a:p>
        </p:txBody>
      </p:sp>
    </p:spTree>
    <p:extLst>
      <p:ext uri="{BB962C8B-B14F-4D97-AF65-F5344CB8AC3E}">
        <p14:creationId xmlns:p14="http://schemas.microsoft.com/office/powerpoint/2010/main" val="2457818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DF62D-07E6-DF14-9CC6-FED63548C3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09A51A-22F2-3EAC-A114-85E9D42414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732109-71F8-BE88-FF88-37F1A82F7A3A}"/>
              </a:ext>
            </a:extLst>
          </p:cNvPr>
          <p:cNvSpPr>
            <a:spLocks noGrp="1"/>
          </p:cNvSpPr>
          <p:nvPr>
            <p:ph type="dt" sz="half" idx="10"/>
          </p:nvPr>
        </p:nvSpPr>
        <p:spPr/>
        <p:txBody>
          <a:bodyPr/>
          <a:lstStyle/>
          <a:p>
            <a:fld id="{3A996B7E-1726-4B3B-91F6-032834DCF709}" type="datetimeFigureOut">
              <a:rPr lang="en-US" smtClean="0"/>
              <a:t>12/9/24</a:t>
            </a:fld>
            <a:endParaRPr lang="en-US"/>
          </a:p>
        </p:txBody>
      </p:sp>
      <p:sp>
        <p:nvSpPr>
          <p:cNvPr id="5" name="Footer Placeholder 4">
            <a:extLst>
              <a:ext uri="{FF2B5EF4-FFF2-40B4-BE49-F238E27FC236}">
                <a16:creationId xmlns:a16="http://schemas.microsoft.com/office/drawing/2014/main" id="{B989B698-AFDC-4152-9EA9-5641B2198E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5526E-4B90-1401-9AD2-33443BB7A255}"/>
              </a:ext>
            </a:extLst>
          </p:cNvPr>
          <p:cNvSpPr>
            <a:spLocks noGrp="1"/>
          </p:cNvSpPr>
          <p:nvPr>
            <p:ph type="sldNum" sz="quarter" idx="12"/>
          </p:nvPr>
        </p:nvSpPr>
        <p:spPr/>
        <p:txBody>
          <a:bodyPr/>
          <a:lstStyle/>
          <a:p>
            <a:fld id="{6316E44F-6530-4EE9-A26F-49B6C08E6515}" type="slidenum">
              <a:rPr lang="en-US" smtClean="0"/>
              <a:t>‹#›</a:t>
            </a:fld>
            <a:endParaRPr lang="en-US"/>
          </a:p>
        </p:txBody>
      </p:sp>
    </p:spTree>
    <p:extLst>
      <p:ext uri="{BB962C8B-B14F-4D97-AF65-F5344CB8AC3E}">
        <p14:creationId xmlns:p14="http://schemas.microsoft.com/office/powerpoint/2010/main" val="3970037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BDDF467-4985-0C3F-F747-B321AC4A0E4E}"/>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07828E-ACC6-4654-59A0-4D75814FBA4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F625BE-0940-1BB6-91B4-DA282A900B9C}"/>
              </a:ext>
            </a:extLst>
          </p:cNvPr>
          <p:cNvSpPr>
            <a:spLocks noGrp="1"/>
          </p:cNvSpPr>
          <p:nvPr>
            <p:ph type="dt" sz="half" idx="10"/>
          </p:nvPr>
        </p:nvSpPr>
        <p:spPr/>
        <p:txBody>
          <a:bodyPr/>
          <a:lstStyle/>
          <a:p>
            <a:fld id="{3A996B7E-1726-4B3B-91F6-032834DCF709}" type="datetimeFigureOut">
              <a:rPr lang="en-US" smtClean="0"/>
              <a:t>12/9/24</a:t>
            </a:fld>
            <a:endParaRPr lang="en-US"/>
          </a:p>
        </p:txBody>
      </p:sp>
      <p:sp>
        <p:nvSpPr>
          <p:cNvPr id="5" name="Footer Placeholder 4">
            <a:extLst>
              <a:ext uri="{FF2B5EF4-FFF2-40B4-BE49-F238E27FC236}">
                <a16:creationId xmlns:a16="http://schemas.microsoft.com/office/drawing/2014/main" id="{BCAA7431-2ECC-41DA-89C7-AB7DBB8226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994435-0A7A-6218-E07D-EEC0377DD98A}"/>
              </a:ext>
            </a:extLst>
          </p:cNvPr>
          <p:cNvSpPr>
            <a:spLocks noGrp="1"/>
          </p:cNvSpPr>
          <p:nvPr>
            <p:ph type="sldNum" sz="quarter" idx="12"/>
          </p:nvPr>
        </p:nvSpPr>
        <p:spPr/>
        <p:txBody>
          <a:bodyPr/>
          <a:lstStyle/>
          <a:p>
            <a:fld id="{6316E44F-6530-4EE9-A26F-49B6C08E6515}" type="slidenum">
              <a:rPr lang="en-US" smtClean="0"/>
              <a:t>‹#›</a:t>
            </a:fld>
            <a:endParaRPr lang="en-US"/>
          </a:p>
        </p:txBody>
      </p:sp>
    </p:spTree>
    <p:extLst>
      <p:ext uri="{BB962C8B-B14F-4D97-AF65-F5344CB8AC3E}">
        <p14:creationId xmlns:p14="http://schemas.microsoft.com/office/powerpoint/2010/main" val="2678106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12207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0C579-274F-38BB-E39B-A25CAE60B8DC}"/>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AADA11B-318D-AD39-FEEF-D12F3A6CC4E7}"/>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265B2E86-FC5E-D033-FAA6-B5D8D82ABE58}"/>
              </a:ext>
            </a:extLst>
          </p:cNvPr>
          <p:cNvSpPr>
            <a:spLocks noGrp="1"/>
          </p:cNvSpPr>
          <p:nvPr>
            <p:ph type="dt" sz="half" idx="10"/>
          </p:nvPr>
        </p:nvSpPr>
        <p:spPr/>
        <p:txBody>
          <a:bodyPr/>
          <a:lstStyle/>
          <a:p>
            <a:fld id="{3A996B7E-1726-4B3B-91F6-032834DCF709}" type="datetimeFigureOut">
              <a:rPr lang="en-US" smtClean="0"/>
              <a:t>12/9/24</a:t>
            </a:fld>
            <a:endParaRPr lang="en-US"/>
          </a:p>
        </p:txBody>
      </p:sp>
      <p:sp>
        <p:nvSpPr>
          <p:cNvPr id="5" name="Footer Placeholder 4">
            <a:extLst>
              <a:ext uri="{FF2B5EF4-FFF2-40B4-BE49-F238E27FC236}">
                <a16:creationId xmlns:a16="http://schemas.microsoft.com/office/drawing/2014/main" id="{2AF9A9D8-F1E3-535F-109B-CEEB6C3671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22CD4C-2756-C879-1A58-19C57D7F1F82}"/>
              </a:ext>
            </a:extLst>
          </p:cNvPr>
          <p:cNvSpPr>
            <a:spLocks noGrp="1"/>
          </p:cNvSpPr>
          <p:nvPr>
            <p:ph type="sldNum" sz="quarter" idx="12"/>
          </p:nvPr>
        </p:nvSpPr>
        <p:spPr/>
        <p:txBody>
          <a:bodyPr/>
          <a:lstStyle/>
          <a:p>
            <a:fld id="{6316E44F-6530-4EE9-A26F-49B6C08E6515}" type="slidenum">
              <a:rPr lang="en-US" smtClean="0"/>
              <a:t>‹#›</a:t>
            </a:fld>
            <a:endParaRPr lang="en-US"/>
          </a:p>
        </p:txBody>
      </p:sp>
    </p:spTree>
    <p:extLst>
      <p:ext uri="{BB962C8B-B14F-4D97-AF65-F5344CB8AC3E}">
        <p14:creationId xmlns:p14="http://schemas.microsoft.com/office/powerpoint/2010/main" val="2813191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165CF-3965-81AE-9293-3A89151EC8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4A87C4-21E3-3A68-665A-608669C4AC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8BAD84-EB4B-250B-F1CA-5E3CB9A67DDE}"/>
              </a:ext>
            </a:extLst>
          </p:cNvPr>
          <p:cNvSpPr>
            <a:spLocks noGrp="1"/>
          </p:cNvSpPr>
          <p:nvPr>
            <p:ph type="dt" sz="half" idx="10"/>
          </p:nvPr>
        </p:nvSpPr>
        <p:spPr/>
        <p:txBody>
          <a:bodyPr/>
          <a:lstStyle/>
          <a:p>
            <a:fld id="{3A996B7E-1726-4B3B-91F6-032834DCF709}" type="datetimeFigureOut">
              <a:rPr lang="en-US" smtClean="0"/>
              <a:t>12/9/24</a:t>
            </a:fld>
            <a:endParaRPr lang="en-US"/>
          </a:p>
        </p:txBody>
      </p:sp>
      <p:sp>
        <p:nvSpPr>
          <p:cNvPr id="5" name="Footer Placeholder 4">
            <a:extLst>
              <a:ext uri="{FF2B5EF4-FFF2-40B4-BE49-F238E27FC236}">
                <a16:creationId xmlns:a16="http://schemas.microsoft.com/office/drawing/2014/main" id="{C97798EA-C645-A10F-52CF-C7B6483793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EF8D97-B5E1-5FD0-CD92-A02FE85D47AA}"/>
              </a:ext>
            </a:extLst>
          </p:cNvPr>
          <p:cNvSpPr>
            <a:spLocks noGrp="1"/>
          </p:cNvSpPr>
          <p:nvPr>
            <p:ph type="sldNum" sz="quarter" idx="12"/>
          </p:nvPr>
        </p:nvSpPr>
        <p:spPr/>
        <p:txBody>
          <a:bodyPr/>
          <a:lstStyle/>
          <a:p>
            <a:fld id="{6316E44F-6530-4EE9-A26F-49B6C08E6515}" type="slidenum">
              <a:rPr lang="en-US" smtClean="0"/>
              <a:t>‹#›</a:t>
            </a:fld>
            <a:endParaRPr lang="en-US"/>
          </a:p>
        </p:txBody>
      </p:sp>
    </p:spTree>
    <p:extLst>
      <p:ext uri="{BB962C8B-B14F-4D97-AF65-F5344CB8AC3E}">
        <p14:creationId xmlns:p14="http://schemas.microsoft.com/office/powerpoint/2010/main" val="3704825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F940F-3C34-C826-3E6D-4184DE1DBC5D}"/>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A1C5ACD-64E5-E8A2-565D-204C50E75F01}"/>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B02E92-738A-AC61-9531-22EB37638198}"/>
              </a:ext>
            </a:extLst>
          </p:cNvPr>
          <p:cNvSpPr>
            <a:spLocks noGrp="1"/>
          </p:cNvSpPr>
          <p:nvPr>
            <p:ph type="dt" sz="half" idx="10"/>
          </p:nvPr>
        </p:nvSpPr>
        <p:spPr/>
        <p:txBody>
          <a:bodyPr/>
          <a:lstStyle/>
          <a:p>
            <a:fld id="{3A996B7E-1726-4B3B-91F6-032834DCF709}" type="datetimeFigureOut">
              <a:rPr lang="en-US" smtClean="0"/>
              <a:t>12/9/24</a:t>
            </a:fld>
            <a:endParaRPr lang="en-US"/>
          </a:p>
        </p:txBody>
      </p:sp>
      <p:sp>
        <p:nvSpPr>
          <p:cNvPr id="5" name="Footer Placeholder 4">
            <a:extLst>
              <a:ext uri="{FF2B5EF4-FFF2-40B4-BE49-F238E27FC236}">
                <a16:creationId xmlns:a16="http://schemas.microsoft.com/office/drawing/2014/main" id="{F4F13235-8210-16D2-FFE0-8DB96E34C7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44DF67-5AF4-DD79-179E-2D6726D2EF72}"/>
              </a:ext>
            </a:extLst>
          </p:cNvPr>
          <p:cNvSpPr>
            <a:spLocks noGrp="1"/>
          </p:cNvSpPr>
          <p:nvPr>
            <p:ph type="sldNum" sz="quarter" idx="12"/>
          </p:nvPr>
        </p:nvSpPr>
        <p:spPr/>
        <p:txBody>
          <a:bodyPr/>
          <a:lstStyle/>
          <a:p>
            <a:fld id="{6316E44F-6530-4EE9-A26F-49B6C08E6515}" type="slidenum">
              <a:rPr lang="en-US" smtClean="0"/>
              <a:t>‹#›</a:t>
            </a:fld>
            <a:endParaRPr lang="en-US"/>
          </a:p>
        </p:txBody>
      </p:sp>
    </p:spTree>
    <p:extLst>
      <p:ext uri="{BB962C8B-B14F-4D97-AF65-F5344CB8AC3E}">
        <p14:creationId xmlns:p14="http://schemas.microsoft.com/office/powerpoint/2010/main" val="1599258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0D71C1-5A6E-5CB2-7DB9-4649A1419E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1503B8-4A52-E5E1-0CE4-B9EFFDB0C38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33B8DE5-CA8C-85A9-B10F-6947A026F3B6}"/>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86ED45-27EA-DA1A-2DB8-58B6F556F633}"/>
              </a:ext>
            </a:extLst>
          </p:cNvPr>
          <p:cNvSpPr>
            <a:spLocks noGrp="1"/>
          </p:cNvSpPr>
          <p:nvPr>
            <p:ph type="dt" sz="half" idx="10"/>
          </p:nvPr>
        </p:nvSpPr>
        <p:spPr/>
        <p:txBody>
          <a:bodyPr/>
          <a:lstStyle/>
          <a:p>
            <a:fld id="{3A996B7E-1726-4B3B-91F6-032834DCF709}" type="datetimeFigureOut">
              <a:rPr lang="en-US" smtClean="0"/>
              <a:t>12/9/24</a:t>
            </a:fld>
            <a:endParaRPr lang="en-US"/>
          </a:p>
        </p:txBody>
      </p:sp>
      <p:sp>
        <p:nvSpPr>
          <p:cNvPr id="6" name="Footer Placeholder 5">
            <a:extLst>
              <a:ext uri="{FF2B5EF4-FFF2-40B4-BE49-F238E27FC236}">
                <a16:creationId xmlns:a16="http://schemas.microsoft.com/office/drawing/2014/main" id="{88E7CD99-E5D1-9D0A-ACFD-EE61C623B4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55225A-8552-B7F5-688A-3E6B7B2C5DB0}"/>
              </a:ext>
            </a:extLst>
          </p:cNvPr>
          <p:cNvSpPr>
            <a:spLocks noGrp="1"/>
          </p:cNvSpPr>
          <p:nvPr>
            <p:ph type="sldNum" sz="quarter" idx="12"/>
          </p:nvPr>
        </p:nvSpPr>
        <p:spPr/>
        <p:txBody>
          <a:bodyPr/>
          <a:lstStyle/>
          <a:p>
            <a:fld id="{6316E44F-6530-4EE9-A26F-49B6C08E6515}" type="slidenum">
              <a:rPr lang="en-US" smtClean="0"/>
              <a:t>‹#›</a:t>
            </a:fld>
            <a:endParaRPr lang="en-US"/>
          </a:p>
        </p:txBody>
      </p:sp>
    </p:spTree>
    <p:extLst>
      <p:ext uri="{BB962C8B-B14F-4D97-AF65-F5344CB8AC3E}">
        <p14:creationId xmlns:p14="http://schemas.microsoft.com/office/powerpoint/2010/main" val="696188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CF94A-5DC9-5C17-35EC-C77B04A8C7C4}"/>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98E149-6FFE-98B5-3189-C623ED8236EB}"/>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F5E532C9-091D-AB36-3410-296BEBAFEF2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2A5591-0953-6803-0AB1-23033349D24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6EE7087B-A30A-A94C-FCF9-E91A9C265964}"/>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AF58EF-B131-58E2-F499-EEDE14550779}"/>
              </a:ext>
            </a:extLst>
          </p:cNvPr>
          <p:cNvSpPr>
            <a:spLocks noGrp="1"/>
          </p:cNvSpPr>
          <p:nvPr>
            <p:ph type="dt" sz="half" idx="10"/>
          </p:nvPr>
        </p:nvSpPr>
        <p:spPr/>
        <p:txBody>
          <a:bodyPr/>
          <a:lstStyle/>
          <a:p>
            <a:fld id="{3A996B7E-1726-4B3B-91F6-032834DCF709}" type="datetimeFigureOut">
              <a:rPr lang="en-US" smtClean="0"/>
              <a:t>12/9/24</a:t>
            </a:fld>
            <a:endParaRPr lang="en-US"/>
          </a:p>
        </p:txBody>
      </p:sp>
      <p:sp>
        <p:nvSpPr>
          <p:cNvPr id="8" name="Footer Placeholder 7">
            <a:extLst>
              <a:ext uri="{FF2B5EF4-FFF2-40B4-BE49-F238E27FC236}">
                <a16:creationId xmlns:a16="http://schemas.microsoft.com/office/drawing/2014/main" id="{CEBBDB21-9556-09E7-7E2D-3EFFAD699A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22311CD-B643-DF92-4D88-9C89C8CA9766}"/>
              </a:ext>
            </a:extLst>
          </p:cNvPr>
          <p:cNvSpPr>
            <a:spLocks noGrp="1"/>
          </p:cNvSpPr>
          <p:nvPr>
            <p:ph type="sldNum" sz="quarter" idx="12"/>
          </p:nvPr>
        </p:nvSpPr>
        <p:spPr/>
        <p:txBody>
          <a:bodyPr/>
          <a:lstStyle/>
          <a:p>
            <a:fld id="{6316E44F-6530-4EE9-A26F-49B6C08E6515}" type="slidenum">
              <a:rPr lang="en-US" smtClean="0"/>
              <a:t>‹#›</a:t>
            </a:fld>
            <a:endParaRPr lang="en-US"/>
          </a:p>
        </p:txBody>
      </p:sp>
    </p:spTree>
    <p:extLst>
      <p:ext uri="{BB962C8B-B14F-4D97-AF65-F5344CB8AC3E}">
        <p14:creationId xmlns:p14="http://schemas.microsoft.com/office/powerpoint/2010/main" val="1391336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A6A1F7-0839-B89A-28E3-F4336C2537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D8E4CE-E0DD-0923-6695-6999B8AD6055}"/>
              </a:ext>
            </a:extLst>
          </p:cNvPr>
          <p:cNvSpPr>
            <a:spLocks noGrp="1"/>
          </p:cNvSpPr>
          <p:nvPr>
            <p:ph type="dt" sz="half" idx="10"/>
          </p:nvPr>
        </p:nvSpPr>
        <p:spPr/>
        <p:txBody>
          <a:bodyPr/>
          <a:lstStyle/>
          <a:p>
            <a:fld id="{3A996B7E-1726-4B3B-91F6-032834DCF709}" type="datetimeFigureOut">
              <a:rPr lang="en-US" smtClean="0"/>
              <a:t>12/9/24</a:t>
            </a:fld>
            <a:endParaRPr lang="en-US"/>
          </a:p>
        </p:txBody>
      </p:sp>
      <p:sp>
        <p:nvSpPr>
          <p:cNvPr id="4" name="Footer Placeholder 3">
            <a:extLst>
              <a:ext uri="{FF2B5EF4-FFF2-40B4-BE49-F238E27FC236}">
                <a16:creationId xmlns:a16="http://schemas.microsoft.com/office/drawing/2014/main" id="{0D789BBD-0525-B4D3-3434-F0A4455F38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274C66-8183-A515-925B-1F3814D1D788}"/>
              </a:ext>
            </a:extLst>
          </p:cNvPr>
          <p:cNvSpPr>
            <a:spLocks noGrp="1"/>
          </p:cNvSpPr>
          <p:nvPr>
            <p:ph type="sldNum" sz="quarter" idx="12"/>
          </p:nvPr>
        </p:nvSpPr>
        <p:spPr/>
        <p:txBody>
          <a:bodyPr/>
          <a:lstStyle/>
          <a:p>
            <a:fld id="{6316E44F-6530-4EE9-A26F-49B6C08E6515}" type="slidenum">
              <a:rPr lang="en-US" smtClean="0"/>
              <a:t>‹#›</a:t>
            </a:fld>
            <a:endParaRPr lang="en-US"/>
          </a:p>
        </p:txBody>
      </p:sp>
    </p:spTree>
    <p:extLst>
      <p:ext uri="{BB962C8B-B14F-4D97-AF65-F5344CB8AC3E}">
        <p14:creationId xmlns:p14="http://schemas.microsoft.com/office/powerpoint/2010/main" val="2682016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7532F5-073A-2B93-0842-C884579EE42A}"/>
              </a:ext>
            </a:extLst>
          </p:cNvPr>
          <p:cNvSpPr>
            <a:spLocks noGrp="1"/>
          </p:cNvSpPr>
          <p:nvPr>
            <p:ph type="dt" sz="half" idx="10"/>
          </p:nvPr>
        </p:nvSpPr>
        <p:spPr/>
        <p:txBody>
          <a:bodyPr/>
          <a:lstStyle/>
          <a:p>
            <a:fld id="{3A996B7E-1726-4B3B-91F6-032834DCF709}" type="datetimeFigureOut">
              <a:rPr lang="en-US" smtClean="0"/>
              <a:t>12/9/24</a:t>
            </a:fld>
            <a:endParaRPr lang="en-US"/>
          </a:p>
        </p:txBody>
      </p:sp>
      <p:sp>
        <p:nvSpPr>
          <p:cNvPr id="3" name="Footer Placeholder 2">
            <a:extLst>
              <a:ext uri="{FF2B5EF4-FFF2-40B4-BE49-F238E27FC236}">
                <a16:creationId xmlns:a16="http://schemas.microsoft.com/office/drawing/2014/main" id="{571AF960-AAD9-68BA-53F4-51C8B47E2E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410093-098B-6ABF-0B4E-E6A1CDA79195}"/>
              </a:ext>
            </a:extLst>
          </p:cNvPr>
          <p:cNvSpPr>
            <a:spLocks noGrp="1"/>
          </p:cNvSpPr>
          <p:nvPr>
            <p:ph type="sldNum" sz="quarter" idx="12"/>
          </p:nvPr>
        </p:nvSpPr>
        <p:spPr/>
        <p:txBody>
          <a:bodyPr/>
          <a:lstStyle/>
          <a:p>
            <a:fld id="{6316E44F-6530-4EE9-A26F-49B6C08E6515}" type="slidenum">
              <a:rPr lang="en-US" smtClean="0"/>
              <a:t>‹#›</a:t>
            </a:fld>
            <a:endParaRPr lang="en-US"/>
          </a:p>
        </p:txBody>
      </p:sp>
    </p:spTree>
    <p:extLst>
      <p:ext uri="{BB962C8B-B14F-4D97-AF65-F5344CB8AC3E}">
        <p14:creationId xmlns:p14="http://schemas.microsoft.com/office/powerpoint/2010/main" val="81602433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19529" y="189885"/>
            <a:ext cx="4450035"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1111 – Engineering Computation I</a:t>
            </a:r>
          </a:p>
        </p:txBody>
      </p:sp>
    </p:spTree>
    <p:extLst>
      <p:ext uri="{BB962C8B-B14F-4D97-AF65-F5344CB8AC3E}">
        <p14:creationId xmlns:p14="http://schemas.microsoft.com/office/powerpoint/2010/main" val="1547694380"/>
      </p:ext>
    </p:extLst>
  </p:cSld>
  <p:clrMap bg1="lt1" tx1="dk1" bg2="lt2" tx2="dk2" accent1="accent1" accent2="accent2" accent3="accent3" accent4="accent4" accent5="accent5" accent6="accent6" hlink="hlink" folHlink="folHlink"/>
  <p:sldLayoutIdLst>
    <p:sldLayoutId id="214748370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dirty="0"/>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Lecture 41,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646050822"/>
      </p:ext>
    </p:extLst>
  </p:cSld>
  <p:clrMap bg1="lt1" tx1="dk1" bg2="lt2" tx2="dk2" accent1="accent1" accent2="accent2" accent3="accent3" accent4="accent4" accent5="accent5" accent6="accent6" hlink="hlink" folHlink="folHlink"/>
  <p:sldLayoutIdLst>
    <p:sldLayoutId id="2147483706"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0940B74-7520-7B38-2AE6-2FC1824EC54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92CD76-73EC-3E8D-6801-CDA1C506B7A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9C44F4-2D6A-1A4A-B575-B8D354A2AB5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3A996B7E-1726-4B3B-91F6-032834DCF709}" type="datetimeFigureOut">
              <a:rPr lang="en-US" smtClean="0"/>
              <a:t>12/9/24</a:t>
            </a:fld>
            <a:endParaRPr lang="en-US"/>
          </a:p>
        </p:txBody>
      </p:sp>
      <p:sp>
        <p:nvSpPr>
          <p:cNvPr id="5" name="Footer Placeholder 4">
            <a:extLst>
              <a:ext uri="{FF2B5EF4-FFF2-40B4-BE49-F238E27FC236}">
                <a16:creationId xmlns:a16="http://schemas.microsoft.com/office/drawing/2014/main" id="{DFF142EF-EA56-621B-C2B3-4CF9B30C6CF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3959263F-15B9-DC01-D2BA-C664053FC50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6316E44F-6530-4EE9-A26F-49B6C08E6515}" type="slidenum">
              <a:rPr lang="en-US" smtClean="0"/>
              <a:t>‹#›</a:t>
            </a:fld>
            <a:endParaRPr lang="en-US"/>
          </a:p>
        </p:txBody>
      </p:sp>
    </p:spTree>
    <p:extLst>
      <p:ext uri="{BB962C8B-B14F-4D97-AF65-F5344CB8AC3E}">
        <p14:creationId xmlns:p14="http://schemas.microsoft.com/office/powerpoint/2010/main" val="383498948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spectrum.ieee.org/tech-jobs-best-jobs" TargetMode="External"/><Relationship Id="rId3" Type="http://schemas.openxmlformats.org/officeDocument/2006/relationships/hyperlink" Target="https://www.careerexplorer.com/careers/software-engineer/" TargetMode="External"/><Relationship Id="rId7" Type="http://schemas.openxmlformats.org/officeDocument/2006/relationships/image" Target="../media/image2.jpeg"/><Relationship Id="rId2" Type="http://schemas.openxmlformats.org/officeDocument/2006/relationships/hyperlink" Target="http://www.python-course.eu/course.php" TargetMode="External"/><Relationship Id="rId1" Type="http://schemas.openxmlformats.org/officeDocument/2006/relationships/slideLayout" Target="../slideLayouts/slideLayout1.xml"/><Relationship Id="rId6" Type="http://schemas.openxmlformats.org/officeDocument/2006/relationships/hyperlink" Target="https://careerkarma.com/careers/software-engineer/" TargetMode="External"/><Relationship Id="rId5" Type="http://schemas.openxmlformats.org/officeDocument/2006/relationships/hyperlink" Target="https://insights.stackoverflow.com/survey/2021#technology" TargetMode="External"/><Relationship Id="rId4" Type="http://schemas.openxmlformats.org/officeDocument/2006/relationships/hyperlink" Target="https://www.hackreactor.com/blog/navigating-the-software-engineering-career-path" TargetMode="External"/><Relationship Id="rId9"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hyperlink" Target="https://careers.qualcomm.com/careers?seniority=Intern&amp;pid=446701742978&amp;domain=qualcomm.com&amp;sort_by=relevance&amp;triggerGoButton=fals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www.higheredjobs.com/Articles/articleDisplay.cfm?ID=3746" TargetMode="External"/><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hyperlink" Target="https://www.publicdomainpictures.net/view-image.php?image=164698&amp;picture=&amp;jazyk=FR"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www.pexels.com/photo/photography-of-people-graduating-1205651/" TargetMode="External"/><Relationship Id="rId2" Type="http://schemas.openxmlformats.org/officeDocument/2006/relationships/image" Target="../media/image6.jpeg"/><Relationship Id="rId1" Type="http://schemas.openxmlformats.org/officeDocument/2006/relationships/slideLayout" Target="../slideLayouts/slideLayout3.xml"/><Relationship Id="rId6" Type="http://schemas.openxmlformats.org/officeDocument/2006/relationships/hyperlink" Target="https://creativecommons.org/licenses/by/3.0/" TargetMode="External"/><Relationship Id="rId5" Type="http://schemas.openxmlformats.org/officeDocument/2006/relationships/hyperlink" Target="https://scherlund.blogspot.com/2015/04/no-online-classes-are-not-going-to-help.html" TargetMode="Externa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hyperlink" Target="https://techboomers.com/how-to-find-a-job-online" TargetMode="External"/><Relationship Id="rId2" Type="http://schemas.openxmlformats.org/officeDocument/2006/relationships/image" Target="../media/image8.jpg"/><Relationship Id="rId1" Type="http://schemas.openxmlformats.org/officeDocument/2006/relationships/slideLayout" Target="../slideLayouts/slideLayout3.xml"/><Relationship Id="rId5" Type="http://schemas.openxmlformats.org/officeDocument/2006/relationships/hyperlink" Target="https://freepngimg.com/png/17839-rejected-stamp-png" TargetMode="Externa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17691DF7-E4D9-4547-8377-3A85A064BF50}"/>
              </a:ext>
            </a:extLst>
          </p:cNvPr>
          <p:cNvSpPr txBox="1">
            <a:spLocks noChangeArrowheads="1"/>
          </p:cNvSpPr>
          <p:nvPr/>
        </p:nvSpPr>
        <p:spPr bwMode="auto">
          <a:xfrm>
            <a:off x="4750353" y="1378560"/>
            <a:ext cx="4026757" cy="1983205"/>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ct val="0"/>
              </a:spcBef>
              <a:spcAft>
                <a:spcPts val="1200"/>
              </a:spcAft>
              <a:buClrTx/>
              <a:buSzTx/>
              <a:buFont typeface="Arial" pitchFamily="34" charset="0"/>
              <a:buChar char="•"/>
              <a:tabLst>
                <a:tab pos="4513263" algn="l"/>
              </a:tabLst>
              <a:defRPr/>
            </a:pPr>
            <a:r>
              <a:rPr lang="en-US" b="1" dirty="0">
                <a:solidFill>
                  <a:schemeClr val="accent1"/>
                </a:solidFill>
                <a:latin typeface="+mn-lt"/>
              </a:rPr>
              <a:t>Topics</a:t>
            </a:r>
            <a:r>
              <a:rPr kumimoji="0" lang="en-US" sz="2400" b="1" i="0" u="none" strike="noStrike" kern="1200" cap="none" spc="0" normalizeH="0" baseline="0" noProof="0" dirty="0">
                <a:ln>
                  <a:noFill/>
                </a:ln>
                <a:solidFill>
                  <a:schemeClr val="accent1"/>
                </a:solidFill>
                <a:effectLst/>
                <a:uLnTx/>
                <a:uFillTx/>
                <a:latin typeface="+mn-lt"/>
                <a:ea typeface="+mn-ea"/>
                <a:cs typeface="+mn-cs"/>
              </a:rPr>
              <a:t>:</a:t>
            </a:r>
          </a:p>
          <a:p>
            <a:pPr marL="165100" fontAlgn="auto">
              <a:spcAft>
                <a:spcPts val="0"/>
              </a:spcAft>
              <a:tabLst>
                <a:tab pos="2290763" algn="l"/>
                <a:tab pos="4113213" algn="l"/>
              </a:tabLst>
              <a:defRPr/>
            </a:pPr>
            <a:r>
              <a:rPr lang="en-US" sz="1800" b="1" dirty="0">
                <a:solidFill>
                  <a:schemeClr val="tx2"/>
                </a:solidFill>
                <a:latin typeface="+mn-lt"/>
              </a:rPr>
              <a:t>Guest Speaker</a:t>
            </a:r>
          </a:p>
          <a:p>
            <a:pPr marL="165100" fontAlgn="auto">
              <a:spcAft>
                <a:spcPts val="0"/>
              </a:spcAft>
              <a:tabLst>
                <a:tab pos="2290763" algn="l"/>
                <a:tab pos="4113213" algn="l"/>
              </a:tabLst>
              <a:defRPr/>
            </a:pPr>
            <a:r>
              <a:rPr lang="en-US" sz="1800" b="1" dirty="0">
                <a:solidFill>
                  <a:schemeClr val="tx2"/>
                </a:solidFill>
                <a:latin typeface="+mn-lt"/>
              </a:rPr>
              <a:t>Gaining Programming Experience</a:t>
            </a:r>
          </a:p>
          <a:p>
            <a:pPr marL="165100" fontAlgn="auto">
              <a:spcAft>
                <a:spcPts val="0"/>
              </a:spcAft>
              <a:tabLst>
                <a:tab pos="2290763" algn="l"/>
                <a:tab pos="4113213" algn="l"/>
              </a:tabLst>
              <a:defRPr/>
            </a:pPr>
            <a:r>
              <a:rPr lang="en-US" sz="1800" b="1" dirty="0">
                <a:solidFill>
                  <a:schemeClr val="tx2"/>
                </a:solidFill>
                <a:latin typeface="+mn-lt"/>
              </a:rPr>
              <a:t>Job Interviews</a:t>
            </a:r>
          </a:p>
          <a:p>
            <a:pPr marL="165100" fontAlgn="auto">
              <a:spcAft>
                <a:spcPts val="0"/>
              </a:spcAft>
              <a:tabLst>
                <a:tab pos="2290763" algn="l"/>
                <a:tab pos="4113213" algn="l"/>
              </a:tabLst>
              <a:defRPr/>
            </a:pPr>
            <a:r>
              <a:rPr lang="en-US" sz="1800" b="1" dirty="0">
                <a:solidFill>
                  <a:schemeClr val="tx2"/>
                </a:solidFill>
                <a:latin typeface="+mn-lt"/>
              </a:rPr>
              <a:t>Career Paths</a:t>
            </a:r>
          </a:p>
        </p:txBody>
      </p:sp>
      <p:sp>
        <p:nvSpPr>
          <p:cNvPr id="8" name="Text Box 29">
            <a:extLst>
              <a:ext uri="{FF2B5EF4-FFF2-40B4-BE49-F238E27FC236}">
                <a16:creationId xmlns:a16="http://schemas.microsoft.com/office/drawing/2014/main" id="{4C175C2B-039D-F74A-BBD4-ECF08CF8774B}"/>
              </a:ext>
            </a:extLst>
          </p:cNvPr>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41: Jobs, Jobs, Jobs…</a:t>
            </a:r>
            <a:endParaRPr lang="en-US" b="1" dirty="0">
              <a:solidFill>
                <a:schemeClr val="accent2"/>
              </a:solidFill>
            </a:endParaRPr>
          </a:p>
        </p:txBody>
      </p:sp>
      <p:sp>
        <p:nvSpPr>
          <p:cNvPr id="11" name="Rectangle 3">
            <a:hlinkClick r:id="rId2"/>
            <a:extLst>
              <a:ext uri="{FF2B5EF4-FFF2-40B4-BE49-F238E27FC236}">
                <a16:creationId xmlns:a16="http://schemas.microsoft.com/office/drawing/2014/main" id="{DF952443-C0DB-9148-BF3C-1217C10A2153}"/>
              </a:ext>
            </a:extLst>
          </p:cNvPr>
          <p:cNvSpPr txBox="1">
            <a:spLocks noChangeArrowheads="1"/>
          </p:cNvSpPr>
          <p:nvPr/>
        </p:nvSpPr>
        <p:spPr bwMode="auto">
          <a:xfrm>
            <a:off x="4755238" y="3845772"/>
            <a:ext cx="3886200" cy="2141675"/>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65100" fontAlgn="auto">
              <a:spcAft>
                <a:spcPts val="0"/>
              </a:spcAft>
              <a:tabLst>
                <a:tab pos="2290763" algn="l"/>
                <a:tab pos="4113213" algn="l"/>
              </a:tabLst>
              <a:defRPr/>
            </a:pPr>
            <a:r>
              <a:rPr lang="en-US" sz="1800" b="1" dirty="0">
                <a:solidFill>
                  <a:schemeClr val="tx2"/>
                </a:solidFill>
                <a:latin typeface="+mn-lt"/>
                <a:hlinkClick r:id="rId3"/>
              </a:rPr>
              <a:t>What is a software engineer?</a:t>
            </a:r>
            <a:endParaRPr lang="en-US" sz="1800" b="1" dirty="0">
              <a:solidFill>
                <a:schemeClr val="tx2"/>
              </a:solidFill>
              <a:latin typeface="+mn-lt"/>
            </a:endParaRPr>
          </a:p>
          <a:p>
            <a:pPr marL="165100" fontAlgn="auto">
              <a:spcAft>
                <a:spcPts val="0"/>
              </a:spcAft>
              <a:tabLst>
                <a:tab pos="2290763" algn="l"/>
                <a:tab pos="4113213" algn="l"/>
              </a:tabLst>
              <a:defRPr/>
            </a:pPr>
            <a:r>
              <a:rPr lang="en-US" sz="1800" b="1" dirty="0">
                <a:solidFill>
                  <a:schemeClr val="tx2"/>
                </a:solidFill>
                <a:latin typeface="+mn-lt"/>
                <a:hlinkClick r:id="rId4"/>
              </a:rPr>
              <a:t>Navigating your career path</a:t>
            </a:r>
            <a:endParaRPr lang="en-US" sz="1800" b="1" dirty="0">
              <a:solidFill>
                <a:schemeClr val="tx2"/>
              </a:solidFill>
              <a:latin typeface="+mn-lt"/>
            </a:endParaRPr>
          </a:p>
          <a:p>
            <a:pPr marL="165100" fontAlgn="auto">
              <a:spcAft>
                <a:spcPts val="0"/>
              </a:spcAft>
              <a:tabLst>
                <a:tab pos="2290763" algn="l"/>
                <a:tab pos="4113213" algn="l"/>
              </a:tabLst>
              <a:defRPr/>
            </a:pPr>
            <a:r>
              <a:rPr lang="en-US" sz="1800" b="1">
                <a:solidFill>
                  <a:schemeClr val="tx2"/>
                </a:solidFill>
                <a:latin typeface="+mn-lt"/>
                <a:hlinkClick r:id="rId5"/>
              </a:rPr>
              <a:t>Stack Overflow Survey</a:t>
            </a:r>
            <a:endParaRPr lang="en-US" sz="1800" b="1" dirty="0">
              <a:solidFill>
                <a:schemeClr val="tx2"/>
              </a:solidFill>
              <a:latin typeface="+mn-lt"/>
            </a:endParaRPr>
          </a:p>
          <a:p>
            <a:pPr marL="165100" fontAlgn="auto">
              <a:spcAft>
                <a:spcPts val="0"/>
              </a:spcAft>
              <a:tabLst>
                <a:tab pos="2290763" algn="l"/>
                <a:tab pos="4113213" algn="l"/>
              </a:tabLst>
              <a:defRPr/>
            </a:pPr>
            <a:endParaRPr lang="en-US" sz="1800" b="1" dirty="0">
              <a:solidFill>
                <a:schemeClr val="tx2"/>
              </a:solidFill>
              <a:latin typeface="+mn-lt"/>
            </a:endParaRPr>
          </a:p>
        </p:txBody>
      </p:sp>
      <p:pic>
        <p:nvPicPr>
          <p:cNvPr id="9" name="Picture 4" descr="What Is Software Engineering? image">
            <a:hlinkClick r:id="rId6"/>
            <a:extLst>
              <a:ext uri="{FF2B5EF4-FFF2-40B4-BE49-F238E27FC236}">
                <a16:creationId xmlns:a16="http://schemas.microsoft.com/office/drawing/2014/main" id="{5FA3814E-54E5-7D4E-8857-FF92CE11AE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8402" y="1099821"/>
            <a:ext cx="3878260" cy="266024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hoto of a work desk with text on light box saying &amp;ldquo;I love my job&amp;rdquo;">
            <a:hlinkClick r:id="rId8"/>
            <a:extLst>
              <a:ext uri="{FF2B5EF4-FFF2-40B4-BE49-F238E27FC236}">
                <a16:creationId xmlns:a16="http://schemas.microsoft.com/office/drawing/2014/main" id="{4678CDFA-E5B8-D047-9829-0A9B729A8C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0462" y="3967758"/>
            <a:ext cx="3886200" cy="23377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ptos" panose="02110004020202020204"/>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59150"/>
            <a:ext cx="2468880" cy="24003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latin typeface="Aptos" panose="02110004020202020204"/>
            </a:endParaRPr>
          </a:p>
        </p:txBody>
      </p:sp>
      <p:sp>
        <p:nvSpPr>
          <p:cNvPr id="17" name="Rectangle 1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1" y="1324706"/>
            <a:ext cx="8178790" cy="420591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ptos" panose="02110004020202020204"/>
            </a:endParaRPr>
          </a:p>
        </p:txBody>
      </p:sp>
      <p:sp>
        <p:nvSpPr>
          <p:cNvPr id="3" name="TextBox 2">
            <a:extLst>
              <a:ext uri="{FF2B5EF4-FFF2-40B4-BE49-F238E27FC236}">
                <a16:creationId xmlns:a16="http://schemas.microsoft.com/office/drawing/2014/main" id="{C08EFD87-C6A9-15C0-00F1-8CA765572014}"/>
              </a:ext>
            </a:extLst>
          </p:cNvPr>
          <p:cNvSpPr txBox="1"/>
          <p:nvPr/>
        </p:nvSpPr>
        <p:spPr>
          <a:xfrm>
            <a:off x="672837" y="1936793"/>
            <a:ext cx="7264663" cy="1546577"/>
          </a:xfrm>
          <a:prstGeom prst="rect">
            <a:avLst/>
          </a:prstGeom>
          <a:noFill/>
        </p:spPr>
        <p:txBody>
          <a:bodyPr wrap="square" rtlCol="0">
            <a:spAutoFit/>
          </a:bodyPr>
          <a:lstStyle/>
          <a:p>
            <a:pPr marL="214313" indent="-214313" defTabSz="685800" fontAlgn="auto">
              <a:spcBef>
                <a:spcPts val="0"/>
              </a:spcBef>
              <a:spcAft>
                <a:spcPts val="0"/>
              </a:spcAft>
              <a:buFont typeface="Arial" panose="020B0604020202020204" pitchFamily="34" charset="0"/>
              <a:buChar char="•"/>
            </a:pPr>
            <a:r>
              <a:rPr lang="en-US" sz="1350" dirty="0">
                <a:solidFill>
                  <a:srgbClr val="242424"/>
                </a:solidFill>
                <a:latin typeface="Segoe UI" panose="020B0502040204020203" pitchFamily="34" charset="0"/>
              </a:rPr>
              <a:t>Using DEI organizations like GHC (Grace Hopper Celebration), SHPE (Society of Hispanic Professional Engineers), and NSBE (National Society of Black Engineers) can significantly enhance your chances of securing internship positions. </a:t>
            </a:r>
          </a:p>
          <a:p>
            <a:pPr marL="214313" indent="-214313" defTabSz="685800" fontAlgn="auto">
              <a:spcBef>
                <a:spcPts val="0"/>
              </a:spcBef>
              <a:spcAft>
                <a:spcPts val="0"/>
              </a:spcAft>
              <a:buFont typeface="Arial" panose="020B0604020202020204" pitchFamily="34" charset="0"/>
              <a:buChar char="•"/>
            </a:pPr>
            <a:endParaRPr lang="en-US" sz="1350" dirty="0">
              <a:solidFill>
                <a:prstClr val="black"/>
              </a:solidFill>
              <a:latin typeface="Aptos" panose="02110004020202020204"/>
            </a:endParaRPr>
          </a:p>
          <a:p>
            <a:pPr marL="214313" indent="-214313" defTabSz="685800" fontAlgn="auto">
              <a:spcBef>
                <a:spcPts val="0"/>
              </a:spcBef>
              <a:spcAft>
                <a:spcPts val="0"/>
              </a:spcAft>
              <a:buFont typeface="Arial" panose="020B0604020202020204" pitchFamily="34" charset="0"/>
              <a:buChar char="•"/>
            </a:pPr>
            <a:r>
              <a:rPr lang="en-US" sz="1350" dirty="0">
                <a:solidFill>
                  <a:srgbClr val="242424"/>
                </a:solidFill>
                <a:latin typeface="Segoe UI" panose="020B0502040204020203" pitchFamily="34" charset="0"/>
              </a:rPr>
              <a:t>These organizations, their conferences/conventions and career fairs are valuable for STEM students seeking internships and career opportunities.</a:t>
            </a:r>
            <a:br>
              <a:rPr lang="en-US" sz="1350" dirty="0">
                <a:solidFill>
                  <a:prstClr val="black"/>
                </a:solidFill>
                <a:latin typeface="Aptos" panose="02110004020202020204"/>
              </a:rPr>
            </a:br>
            <a:endParaRPr lang="en-US" sz="1350" dirty="0">
              <a:solidFill>
                <a:prstClr val="black"/>
              </a:solidFill>
              <a:latin typeface="Aptos" panose="02110004020202020204"/>
            </a:endParaRPr>
          </a:p>
        </p:txBody>
      </p:sp>
      <p:sp>
        <p:nvSpPr>
          <p:cNvPr id="2" name="TextBox 1">
            <a:extLst>
              <a:ext uri="{FF2B5EF4-FFF2-40B4-BE49-F238E27FC236}">
                <a16:creationId xmlns:a16="http://schemas.microsoft.com/office/drawing/2014/main" id="{8B30E466-CCFD-6D5E-614F-8D86FB57F79D}"/>
              </a:ext>
            </a:extLst>
          </p:cNvPr>
          <p:cNvSpPr txBox="1"/>
          <p:nvPr/>
        </p:nvSpPr>
        <p:spPr>
          <a:xfrm>
            <a:off x="635000" y="1492250"/>
            <a:ext cx="5797540" cy="300082"/>
          </a:xfrm>
          <a:prstGeom prst="rect">
            <a:avLst/>
          </a:prstGeom>
          <a:noFill/>
        </p:spPr>
        <p:txBody>
          <a:bodyPr wrap="square" rtlCol="0">
            <a:spAutoFit/>
          </a:bodyPr>
          <a:lstStyle/>
          <a:p>
            <a:pPr defTabSz="685800" fontAlgn="auto">
              <a:spcBef>
                <a:spcPts val="0"/>
              </a:spcBef>
              <a:spcAft>
                <a:spcPts val="0"/>
              </a:spcAft>
            </a:pPr>
            <a:r>
              <a:rPr lang="en-US" sz="1350" b="1" u="sng">
                <a:solidFill>
                  <a:prstClr val="black"/>
                </a:solidFill>
                <a:latin typeface="Aptos" panose="02110004020202020204"/>
              </a:rPr>
              <a:t>DEI Organizations, Conferences/Conventions and Career Fairs</a:t>
            </a:r>
            <a:endParaRPr lang="en-US" sz="1350" b="1" u="sng" dirty="0">
              <a:solidFill>
                <a:prstClr val="black"/>
              </a:solidFill>
              <a:latin typeface="Aptos" panose="02110004020202020204"/>
            </a:endParaRPr>
          </a:p>
        </p:txBody>
      </p:sp>
    </p:spTree>
    <p:extLst>
      <p:ext uri="{BB962C8B-B14F-4D97-AF65-F5344CB8AC3E}">
        <p14:creationId xmlns:p14="http://schemas.microsoft.com/office/powerpoint/2010/main" val="24952135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ptos" panose="02110004020202020204"/>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59150"/>
            <a:ext cx="2468880" cy="24003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latin typeface="Aptos" panose="02110004020202020204"/>
            </a:endParaRPr>
          </a:p>
        </p:txBody>
      </p:sp>
      <p:sp>
        <p:nvSpPr>
          <p:cNvPr id="17" name="Rectangle 1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1" y="1324706"/>
            <a:ext cx="8178790" cy="420591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ptos" panose="02110004020202020204"/>
            </a:endParaRPr>
          </a:p>
        </p:txBody>
      </p:sp>
      <p:sp>
        <p:nvSpPr>
          <p:cNvPr id="3" name="TextBox 2">
            <a:extLst>
              <a:ext uri="{FF2B5EF4-FFF2-40B4-BE49-F238E27FC236}">
                <a16:creationId xmlns:a16="http://schemas.microsoft.com/office/drawing/2014/main" id="{C08EFD87-C6A9-15C0-00F1-8CA765572014}"/>
              </a:ext>
            </a:extLst>
          </p:cNvPr>
          <p:cNvSpPr txBox="1"/>
          <p:nvPr/>
        </p:nvSpPr>
        <p:spPr>
          <a:xfrm>
            <a:off x="543301" y="1307409"/>
            <a:ext cx="8229224" cy="4247317"/>
          </a:xfrm>
          <a:prstGeom prst="rect">
            <a:avLst/>
          </a:prstGeom>
          <a:noFill/>
        </p:spPr>
        <p:txBody>
          <a:bodyPr wrap="square" rtlCol="0">
            <a:spAutoFit/>
          </a:bodyPr>
          <a:lstStyle/>
          <a:p>
            <a:pPr defTabSz="685800" fontAlgn="auto">
              <a:spcBef>
                <a:spcPts val="0"/>
              </a:spcBef>
              <a:spcAft>
                <a:spcPts val="0"/>
              </a:spcAft>
            </a:pPr>
            <a:r>
              <a:rPr lang="en-US" sz="1350" b="1" u="sng" dirty="0">
                <a:solidFill>
                  <a:srgbClr val="222222"/>
                </a:solidFill>
                <a:latin typeface="Arial" panose="020B0604020202020204" pitchFamily="34" charset="0"/>
              </a:rPr>
              <a:t>Grace Hopper Celebration (GHC) Career Fair:</a:t>
            </a:r>
          </a:p>
          <a:p>
            <a:pPr defTabSz="685800" fontAlgn="auto">
              <a:spcBef>
                <a:spcPts val="0"/>
              </a:spcBef>
              <a:spcAft>
                <a:spcPts val="0"/>
              </a:spcAft>
            </a:pPr>
            <a:r>
              <a:rPr lang="en-US" sz="1350" dirty="0">
                <a:solidFill>
                  <a:srgbClr val="222222"/>
                </a:solidFill>
                <a:latin typeface="Arial" panose="020B0604020202020204" pitchFamily="34" charset="0"/>
              </a:rPr>
              <a:t>The GHC career fair is part of the Grace Hopper Celebration, the largest annual gathering of women in technology, organized by AnitaB.org. It focuses on empowering women and other underrepresented groups in tech.  </a:t>
            </a:r>
          </a:p>
          <a:p>
            <a:pPr defTabSz="685800" fontAlgn="auto">
              <a:spcBef>
                <a:spcPts val="0"/>
              </a:spcBef>
              <a:spcAft>
                <a:spcPts val="0"/>
              </a:spcAft>
            </a:pPr>
            <a:br>
              <a:rPr lang="en-US" sz="1350" dirty="0">
                <a:solidFill>
                  <a:srgbClr val="222222"/>
                </a:solidFill>
                <a:latin typeface="Arial" panose="020B0604020202020204" pitchFamily="34" charset="0"/>
              </a:rPr>
            </a:br>
            <a:r>
              <a:rPr lang="en-US" sz="1350" dirty="0">
                <a:solidFill>
                  <a:srgbClr val="222222"/>
                </a:solidFill>
                <a:latin typeface="Arial" panose="020B0604020202020204" pitchFamily="34" charset="0"/>
              </a:rPr>
              <a:t>Key Features:</a:t>
            </a:r>
          </a:p>
          <a:p>
            <a:pPr defTabSz="685800" fontAlgn="auto">
              <a:spcBef>
                <a:spcPts val="0"/>
              </a:spcBef>
              <a:spcAft>
                <a:spcPts val="0"/>
              </a:spcAft>
            </a:pPr>
            <a:r>
              <a:rPr lang="en-US" sz="1350" dirty="0">
                <a:solidFill>
                  <a:srgbClr val="222222"/>
                </a:solidFill>
                <a:latin typeface="Arial" panose="020B0604020202020204" pitchFamily="34" charset="0"/>
              </a:rPr>
              <a:t>- Top-Tier Employers: Tech giants like Google, Microsoft, Amazon, Qualcomm, Meta and startups recruit for internships and full-time roles.  </a:t>
            </a:r>
          </a:p>
          <a:p>
            <a:pPr defTabSz="685800" fontAlgn="auto">
              <a:spcBef>
                <a:spcPts val="0"/>
              </a:spcBef>
              <a:spcAft>
                <a:spcPts val="0"/>
              </a:spcAft>
            </a:pPr>
            <a:r>
              <a:rPr lang="en-US" sz="1350" dirty="0">
                <a:solidFill>
                  <a:srgbClr val="222222"/>
                </a:solidFill>
                <a:latin typeface="Arial" panose="020B0604020202020204" pitchFamily="34" charset="0"/>
              </a:rPr>
              <a:t>- Diversity Focus: GHC promotes gender diversity in technology, offering opportunities specifically for women and non-binary individuals.  </a:t>
            </a:r>
          </a:p>
          <a:p>
            <a:pPr defTabSz="685800" fontAlgn="auto">
              <a:spcBef>
                <a:spcPts val="0"/>
              </a:spcBef>
              <a:spcAft>
                <a:spcPts val="0"/>
              </a:spcAft>
            </a:pPr>
            <a:r>
              <a:rPr lang="en-US" sz="1350" dirty="0">
                <a:solidFill>
                  <a:srgbClr val="222222"/>
                </a:solidFill>
                <a:latin typeface="Arial" panose="020B0604020202020204" pitchFamily="34" charset="0"/>
              </a:rPr>
              <a:t>- </a:t>
            </a:r>
            <a:r>
              <a:rPr lang="en-US" sz="1350" dirty="0">
                <a:solidFill>
                  <a:srgbClr val="222222"/>
                </a:solidFill>
                <a:highlight>
                  <a:srgbClr val="00FF00"/>
                </a:highlight>
                <a:latin typeface="Arial" panose="020B0604020202020204" pitchFamily="34" charset="0"/>
              </a:rPr>
              <a:t>On-the-Spot Interviews</a:t>
            </a:r>
            <a:r>
              <a:rPr lang="en-US" sz="1350" dirty="0">
                <a:solidFill>
                  <a:srgbClr val="222222"/>
                </a:solidFill>
                <a:latin typeface="Arial" panose="020B0604020202020204" pitchFamily="34" charset="0"/>
              </a:rPr>
              <a:t>: Many recruiters conduct interviews and extend offers during the event.  </a:t>
            </a:r>
          </a:p>
          <a:p>
            <a:pPr defTabSz="685800" fontAlgn="auto">
              <a:spcBef>
                <a:spcPts val="0"/>
              </a:spcBef>
              <a:spcAft>
                <a:spcPts val="0"/>
              </a:spcAft>
            </a:pPr>
            <a:br>
              <a:rPr lang="en-US" sz="1350" dirty="0">
                <a:solidFill>
                  <a:srgbClr val="222222"/>
                </a:solidFill>
                <a:latin typeface="Arial" panose="020B0604020202020204" pitchFamily="34" charset="0"/>
              </a:rPr>
            </a:br>
            <a:r>
              <a:rPr lang="en-US" sz="1350" dirty="0">
                <a:solidFill>
                  <a:srgbClr val="222222"/>
                </a:solidFill>
                <a:latin typeface="Arial" panose="020B0604020202020204" pitchFamily="34" charset="0"/>
              </a:rPr>
              <a:t>Why Attend:</a:t>
            </a:r>
          </a:p>
          <a:p>
            <a:pPr defTabSz="685800" fontAlgn="auto">
              <a:spcBef>
                <a:spcPts val="0"/>
              </a:spcBef>
              <a:spcAft>
                <a:spcPts val="0"/>
              </a:spcAft>
            </a:pPr>
            <a:r>
              <a:rPr lang="en-US" sz="1350" dirty="0">
                <a:solidFill>
                  <a:srgbClr val="222222"/>
                </a:solidFill>
                <a:latin typeface="Arial" panose="020B0604020202020204" pitchFamily="34" charset="0"/>
              </a:rPr>
              <a:t>- Access to high-impact networking opportunities and career development workshops.  </a:t>
            </a:r>
          </a:p>
          <a:p>
            <a:pPr defTabSz="685800" fontAlgn="auto">
              <a:spcBef>
                <a:spcPts val="0"/>
              </a:spcBef>
              <a:spcAft>
                <a:spcPts val="0"/>
              </a:spcAft>
            </a:pPr>
            <a:r>
              <a:rPr lang="en-US" sz="1350" dirty="0">
                <a:solidFill>
                  <a:srgbClr val="222222"/>
                </a:solidFill>
                <a:latin typeface="Arial" panose="020B0604020202020204" pitchFamily="34" charset="0"/>
              </a:rPr>
              <a:t>- Scholarships for students to attend for free, covering travel and lodging.  </a:t>
            </a:r>
          </a:p>
          <a:p>
            <a:pPr defTabSz="685800" fontAlgn="auto">
              <a:spcBef>
                <a:spcPts val="0"/>
              </a:spcBef>
              <a:spcAft>
                <a:spcPts val="0"/>
              </a:spcAft>
            </a:pPr>
            <a:br>
              <a:rPr lang="en-US" sz="1350" dirty="0">
                <a:solidFill>
                  <a:srgbClr val="222222"/>
                </a:solidFill>
                <a:latin typeface="Arial" panose="020B0604020202020204" pitchFamily="34" charset="0"/>
              </a:rPr>
            </a:br>
            <a:endParaRPr lang="en-US" sz="1350" dirty="0">
              <a:solidFill>
                <a:srgbClr val="222222"/>
              </a:solidFill>
              <a:latin typeface="Arial" panose="020B0604020202020204" pitchFamily="34" charset="0"/>
            </a:endParaRPr>
          </a:p>
          <a:p>
            <a:pPr defTabSz="685800" fontAlgn="auto">
              <a:spcBef>
                <a:spcPts val="0"/>
              </a:spcBef>
              <a:spcAft>
                <a:spcPts val="0"/>
              </a:spcAft>
            </a:pPr>
            <a:r>
              <a:rPr lang="en-US" sz="1350" dirty="0">
                <a:solidFill>
                  <a:srgbClr val="222222"/>
                </a:solidFill>
                <a:latin typeface="Arial" panose="020B0604020202020204" pitchFamily="34" charset="0"/>
              </a:rPr>
              <a:t>When &amp; Where:</a:t>
            </a:r>
          </a:p>
          <a:p>
            <a:pPr defTabSz="685800" fontAlgn="auto">
              <a:spcBef>
                <a:spcPts val="0"/>
              </a:spcBef>
              <a:spcAft>
                <a:spcPts val="0"/>
              </a:spcAft>
            </a:pPr>
            <a:r>
              <a:rPr lang="en-US" sz="1350" dirty="0">
                <a:solidFill>
                  <a:srgbClr val="222222"/>
                </a:solidFill>
                <a:latin typeface="Arial" panose="020B0604020202020204" pitchFamily="34" charset="0"/>
              </a:rPr>
              <a:t>- Held annually in the fall (e.g., 2024: October in Orlando, FL).  </a:t>
            </a:r>
            <a:br>
              <a:rPr lang="en-US" sz="1350" dirty="0">
                <a:solidFill>
                  <a:prstClr val="black"/>
                </a:solidFill>
                <a:latin typeface="Aptos" panose="02110004020202020204"/>
              </a:rPr>
            </a:br>
            <a:endParaRPr lang="en-US" sz="1350" dirty="0">
              <a:solidFill>
                <a:prstClr val="black"/>
              </a:solidFill>
              <a:latin typeface="Aptos" panose="02110004020202020204"/>
            </a:endParaRPr>
          </a:p>
        </p:txBody>
      </p:sp>
    </p:spTree>
    <p:extLst>
      <p:ext uri="{BB962C8B-B14F-4D97-AF65-F5344CB8AC3E}">
        <p14:creationId xmlns:p14="http://schemas.microsoft.com/office/powerpoint/2010/main" val="1797668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ptos" panose="02110004020202020204"/>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59150"/>
            <a:ext cx="2468880" cy="24003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latin typeface="Aptos" panose="02110004020202020204"/>
            </a:endParaRPr>
          </a:p>
        </p:txBody>
      </p:sp>
      <p:sp>
        <p:nvSpPr>
          <p:cNvPr id="17" name="Rectangle 1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1" y="1324706"/>
            <a:ext cx="8178790" cy="420591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ptos" panose="02110004020202020204"/>
            </a:endParaRPr>
          </a:p>
        </p:txBody>
      </p:sp>
      <p:sp>
        <p:nvSpPr>
          <p:cNvPr id="3" name="TextBox 2">
            <a:extLst>
              <a:ext uri="{FF2B5EF4-FFF2-40B4-BE49-F238E27FC236}">
                <a16:creationId xmlns:a16="http://schemas.microsoft.com/office/drawing/2014/main" id="{C08EFD87-C6A9-15C0-00F1-8CA765572014}"/>
              </a:ext>
            </a:extLst>
          </p:cNvPr>
          <p:cNvSpPr txBox="1"/>
          <p:nvPr/>
        </p:nvSpPr>
        <p:spPr>
          <a:xfrm>
            <a:off x="543301" y="1307409"/>
            <a:ext cx="8229224" cy="4039567"/>
          </a:xfrm>
          <a:prstGeom prst="rect">
            <a:avLst/>
          </a:prstGeom>
          <a:noFill/>
        </p:spPr>
        <p:txBody>
          <a:bodyPr wrap="square" rtlCol="0">
            <a:spAutoFit/>
          </a:bodyPr>
          <a:lstStyle/>
          <a:p>
            <a:pPr defTabSz="685800" fontAlgn="auto">
              <a:spcBef>
                <a:spcPts val="0"/>
              </a:spcBef>
              <a:spcAft>
                <a:spcPts val="0"/>
              </a:spcAft>
            </a:pPr>
            <a:r>
              <a:rPr lang="en-US" sz="1350" b="1" u="sng" dirty="0">
                <a:solidFill>
                  <a:srgbClr val="222222"/>
                </a:solidFill>
                <a:latin typeface="Arial" panose="020B0604020202020204" pitchFamily="34" charset="0"/>
              </a:rPr>
              <a:t>NSBE Career Fair</a:t>
            </a:r>
            <a:br>
              <a:rPr lang="en-US" sz="1350" dirty="0">
                <a:solidFill>
                  <a:srgbClr val="222222"/>
                </a:solidFill>
                <a:latin typeface="Arial" panose="020B0604020202020204" pitchFamily="34" charset="0"/>
              </a:rPr>
            </a:br>
            <a:r>
              <a:rPr lang="en-US" sz="1350" dirty="0">
                <a:solidFill>
                  <a:srgbClr val="222222"/>
                </a:solidFill>
                <a:latin typeface="Arial" panose="020B0604020202020204" pitchFamily="34" charset="0"/>
              </a:rPr>
              <a:t>The NSBE Annual Convention is a gathering for Black engineers, offering one of the largest STEM career fairs in the U.S. It’s hosted by the National Society of Black Engineers, which aims to increase the number of Black professionals in STEM.  </a:t>
            </a:r>
          </a:p>
          <a:p>
            <a:pPr defTabSz="685800" fontAlgn="auto">
              <a:spcBef>
                <a:spcPts val="0"/>
              </a:spcBef>
              <a:spcAft>
                <a:spcPts val="0"/>
              </a:spcAft>
            </a:pPr>
            <a:endParaRPr lang="en-US" sz="1350" dirty="0">
              <a:solidFill>
                <a:srgbClr val="222222"/>
              </a:solidFill>
              <a:latin typeface="Arial" panose="020B0604020202020204" pitchFamily="34" charset="0"/>
            </a:endParaRPr>
          </a:p>
          <a:p>
            <a:pPr defTabSz="685800" fontAlgn="auto">
              <a:spcBef>
                <a:spcPts val="0"/>
              </a:spcBef>
              <a:spcAft>
                <a:spcPts val="0"/>
              </a:spcAft>
            </a:pPr>
            <a:r>
              <a:rPr lang="en-US" sz="1350" dirty="0">
                <a:solidFill>
                  <a:srgbClr val="222222"/>
                </a:solidFill>
                <a:latin typeface="Arial" panose="020B0604020202020204" pitchFamily="34" charset="0"/>
              </a:rPr>
              <a:t>Key Features:</a:t>
            </a:r>
          </a:p>
          <a:p>
            <a:pPr defTabSz="685800" fontAlgn="auto">
              <a:spcBef>
                <a:spcPts val="0"/>
              </a:spcBef>
              <a:spcAft>
                <a:spcPts val="0"/>
              </a:spcAft>
            </a:pPr>
            <a:r>
              <a:rPr lang="en-US" sz="1350" dirty="0">
                <a:solidFill>
                  <a:srgbClr val="222222"/>
                </a:solidFill>
                <a:latin typeface="Arial" panose="020B0604020202020204" pitchFamily="34" charset="0"/>
              </a:rPr>
              <a:t>- Diverse Employer Base: Includes Fortune 500 companies, startups, and government agencies (e.g., NASA, Lockheed Martin).  </a:t>
            </a:r>
          </a:p>
          <a:p>
            <a:pPr defTabSz="685800" fontAlgn="auto">
              <a:spcBef>
                <a:spcPts val="0"/>
              </a:spcBef>
              <a:spcAft>
                <a:spcPts val="0"/>
              </a:spcAft>
            </a:pPr>
            <a:r>
              <a:rPr lang="en-US" sz="1350" dirty="0">
                <a:solidFill>
                  <a:srgbClr val="222222"/>
                </a:solidFill>
                <a:latin typeface="Arial" panose="020B0604020202020204" pitchFamily="34" charset="0"/>
              </a:rPr>
              <a:t>- Workshops &amp; Panels: Sessions focus on professional development, leadership, and technical skills.  </a:t>
            </a:r>
          </a:p>
          <a:p>
            <a:pPr defTabSz="685800" fontAlgn="auto">
              <a:spcBef>
                <a:spcPts val="0"/>
              </a:spcBef>
              <a:spcAft>
                <a:spcPts val="0"/>
              </a:spcAft>
            </a:pPr>
            <a:r>
              <a:rPr lang="en-US" sz="1350" dirty="0">
                <a:solidFill>
                  <a:srgbClr val="222222"/>
                </a:solidFill>
                <a:latin typeface="Arial" panose="020B0604020202020204" pitchFamily="34" charset="0"/>
              </a:rPr>
              <a:t>- Community Focus: A supportive environment designed to empower Black engineers.  </a:t>
            </a:r>
          </a:p>
          <a:p>
            <a:pPr defTabSz="685800" fontAlgn="auto">
              <a:spcBef>
                <a:spcPts val="0"/>
              </a:spcBef>
              <a:spcAft>
                <a:spcPts val="0"/>
              </a:spcAft>
            </a:pPr>
            <a:br>
              <a:rPr lang="en-US" sz="1350" dirty="0">
                <a:solidFill>
                  <a:srgbClr val="222222"/>
                </a:solidFill>
                <a:latin typeface="Arial" panose="020B0604020202020204" pitchFamily="34" charset="0"/>
              </a:rPr>
            </a:br>
            <a:r>
              <a:rPr lang="en-US" sz="1350" dirty="0">
                <a:solidFill>
                  <a:srgbClr val="222222"/>
                </a:solidFill>
                <a:latin typeface="Arial" panose="020B0604020202020204" pitchFamily="34" charset="0"/>
              </a:rPr>
              <a:t>Why Attend:</a:t>
            </a:r>
          </a:p>
          <a:p>
            <a:pPr defTabSz="685800" fontAlgn="auto">
              <a:spcBef>
                <a:spcPts val="0"/>
              </a:spcBef>
              <a:spcAft>
                <a:spcPts val="0"/>
              </a:spcAft>
            </a:pPr>
            <a:r>
              <a:rPr lang="en-US" sz="1350" dirty="0">
                <a:solidFill>
                  <a:srgbClr val="222222"/>
                </a:solidFill>
                <a:latin typeface="Arial" panose="020B0604020202020204" pitchFamily="34" charset="0"/>
              </a:rPr>
              <a:t>- Employers are actively seeking diverse talent.  </a:t>
            </a:r>
          </a:p>
          <a:p>
            <a:pPr defTabSz="685800" fontAlgn="auto">
              <a:spcBef>
                <a:spcPts val="0"/>
              </a:spcBef>
              <a:spcAft>
                <a:spcPts val="0"/>
              </a:spcAft>
            </a:pPr>
            <a:r>
              <a:rPr lang="en-US" sz="1350" dirty="0">
                <a:solidFill>
                  <a:srgbClr val="222222"/>
                </a:solidFill>
                <a:latin typeface="Arial" panose="020B0604020202020204" pitchFamily="34" charset="0"/>
              </a:rPr>
              <a:t>- Great for building connections with industry leaders and finding mentors.  </a:t>
            </a:r>
          </a:p>
          <a:p>
            <a:pPr defTabSz="685800" fontAlgn="auto">
              <a:spcBef>
                <a:spcPts val="0"/>
              </a:spcBef>
              <a:spcAft>
                <a:spcPts val="0"/>
              </a:spcAft>
            </a:pPr>
            <a:br>
              <a:rPr lang="en-US" sz="1350" dirty="0">
                <a:solidFill>
                  <a:srgbClr val="222222"/>
                </a:solidFill>
                <a:latin typeface="Arial" panose="020B0604020202020204" pitchFamily="34" charset="0"/>
              </a:rPr>
            </a:br>
            <a:endParaRPr lang="en-US" sz="1350" dirty="0">
              <a:solidFill>
                <a:srgbClr val="222222"/>
              </a:solidFill>
              <a:latin typeface="Arial" panose="020B0604020202020204" pitchFamily="34" charset="0"/>
            </a:endParaRPr>
          </a:p>
          <a:p>
            <a:pPr defTabSz="685800" fontAlgn="auto">
              <a:spcBef>
                <a:spcPts val="0"/>
              </a:spcBef>
              <a:spcAft>
                <a:spcPts val="0"/>
              </a:spcAft>
            </a:pPr>
            <a:r>
              <a:rPr lang="en-US" sz="1350" dirty="0">
                <a:solidFill>
                  <a:srgbClr val="222222"/>
                </a:solidFill>
                <a:latin typeface="Arial" panose="020B0604020202020204" pitchFamily="34" charset="0"/>
              </a:rPr>
              <a:t>When &amp; Where:</a:t>
            </a:r>
          </a:p>
          <a:p>
            <a:pPr defTabSz="685800" fontAlgn="auto">
              <a:spcBef>
                <a:spcPts val="0"/>
              </a:spcBef>
              <a:spcAft>
                <a:spcPts val="0"/>
              </a:spcAft>
            </a:pPr>
            <a:r>
              <a:rPr lang="en-US" sz="1350" dirty="0">
                <a:solidFill>
                  <a:srgbClr val="222222"/>
                </a:solidFill>
                <a:latin typeface="Arial" panose="020B0604020202020204" pitchFamily="34" charset="0"/>
              </a:rPr>
              <a:t>- Held annually in the spring (e.g., 2024: Atlanta, GA).  </a:t>
            </a:r>
          </a:p>
          <a:p>
            <a:pPr defTabSz="685800" fontAlgn="auto">
              <a:spcBef>
                <a:spcPts val="0"/>
              </a:spcBef>
              <a:spcAft>
                <a:spcPts val="0"/>
              </a:spcAft>
            </a:pPr>
            <a:endParaRPr lang="en-US" sz="1350" dirty="0">
              <a:solidFill>
                <a:prstClr val="black"/>
              </a:solidFill>
              <a:latin typeface="Aptos" panose="02110004020202020204"/>
            </a:endParaRPr>
          </a:p>
        </p:txBody>
      </p:sp>
    </p:spTree>
    <p:extLst>
      <p:ext uri="{BB962C8B-B14F-4D97-AF65-F5344CB8AC3E}">
        <p14:creationId xmlns:p14="http://schemas.microsoft.com/office/powerpoint/2010/main" val="2727727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ptos" panose="02110004020202020204"/>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59150"/>
            <a:ext cx="2468880" cy="24003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latin typeface="Aptos" panose="02110004020202020204"/>
            </a:endParaRPr>
          </a:p>
        </p:txBody>
      </p:sp>
      <p:sp>
        <p:nvSpPr>
          <p:cNvPr id="17" name="Rectangle 1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1" y="1324706"/>
            <a:ext cx="8178790" cy="420591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ptos" panose="02110004020202020204"/>
            </a:endParaRPr>
          </a:p>
        </p:txBody>
      </p:sp>
      <p:sp>
        <p:nvSpPr>
          <p:cNvPr id="3" name="TextBox 2">
            <a:extLst>
              <a:ext uri="{FF2B5EF4-FFF2-40B4-BE49-F238E27FC236}">
                <a16:creationId xmlns:a16="http://schemas.microsoft.com/office/drawing/2014/main" id="{C08EFD87-C6A9-15C0-00F1-8CA765572014}"/>
              </a:ext>
            </a:extLst>
          </p:cNvPr>
          <p:cNvSpPr txBox="1"/>
          <p:nvPr/>
        </p:nvSpPr>
        <p:spPr>
          <a:xfrm>
            <a:off x="543301" y="1307409"/>
            <a:ext cx="8229224" cy="3624069"/>
          </a:xfrm>
          <a:prstGeom prst="rect">
            <a:avLst/>
          </a:prstGeom>
          <a:noFill/>
        </p:spPr>
        <p:txBody>
          <a:bodyPr wrap="square" rtlCol="0">
            <a:spAutoFit/>
          </a:bodyPr>
          <a:lstStyle/>
          <a:p>
            <a:pPr defTabSz="685800" fontAlgn="auto">
              <a:spcBef>
                <a:spcPts val="0"/>
              </a:spcBef>
              <a:spcAft>
                <a:spcPts val="0"/>
              </a:spcAft>
            </a:pPr>
            <a:r>
              <a:rPr lang="en-US" sz="1350" b="1" u="sng" dirty="0">
                <a:solidFill>
                  <a:prstClr val="black"/>
                </a:solidFill>
                <a:latin typeface="Arial" panose="020B0604020202020204" pitchFamily="34" charset="0"/>
                <a:cs typeface="Arial" panose="020B0604020202020204" pitchFamily="34" charset="0"/>
              </a:rPr>
              <a:t>SHPE Career Fair</a:t>
            </a:r>
          </a:p>
          <a:p>
            <a:pPr defTabSz="685800" fontAlgn="auto">
              <a:spcBef>
                <a:spcPts val="0"/>
              </a:spcBef>
              <a:spcAft>
                <a:spcPts val="0"/>
              </a:spcAft>
            </a:pPr>
            <a:r>
              <a:rPr lang="en-US" sz="1350" dirty="0">
                <a:solidFill>
                  <a:prstClr val="black"/>
                </a:solidFill>
                <a:latin typeface="Arial" panose="020B0604020202020204" pitchFamily="34" charset="0"/>
                <a:cs typeface="Arial" panose="020B0604020202020204" pitchFamily="34" charset="0"/>
              </a:rPr>
              <a:t>The SHPE National Convention is the largest event for Hispanic STEM professionals and students. It’s organized by the Society of Hispanic Professional Engineers, which supports Hispanics in engineering, computing, and related fields.  </a:t>
            </a:r>
          </a:p>
          <a:p>
            <a:pPr defTabSz="685800" fontAlgn="auto">
              <a:spcBef>
                <a:spcPts val="0"/>
              </a:spcBef>
              <a:spcAft>
                <a:spcPts val="0"/>
              </a:spcAft>
            </a:pPr>
            <a:endParaRPr lang="en-US" sz="1350" dirty="0">
              <a:solidFill>
                <a:prstClr val="black"/>
              </a:solidFill>
              <a:latin typeface="Arial" panose="020B0604020202020204" pitchFamily="34" charset="0"/>
              <a:cs typeface="Arial" panose="020B0604020202020204" pitchFamily="34" charset="0"/>
            </a:endParaRPr>
          </a:p>
          <a:p>
            <a:pPr defTabSz="685800" fontAlgn="auto">
              <a:spcBef>
                <a:spcPts val="0"/>
              </a:spcBef>
              <a:spcAft>
                <a:spcPts val="0"/>
              </a:spcAft>
            </a:pPr>
            <a:r>
              <a:rPr lang="en-US" sz="1350" dirty="0">
                <a:solidFill>
                  <a:prstClr val="black"/>
                </a:solidFill>
                <a:latin typeface="Arial" panose="020B0604020202020204" pitchFamily="34" charset="0"/>
                <a:cs typeface="Arial" panose="020B0604020202020204" pitchFamily="34" charset="0"/>
              </a:rPr>
              <a:t>Key Features:</a:t>
            </a:r>
          </a:p>
          <a:p>
            <a:pPr defTabSz="685800" fontAlgn="auto">
              <a:spcBef>
                <a:spcPts val="0"/>
              </a:spcBef>
              <a:spcAft>
                <a:spcPts val="0"/>
              </a:spcAft>
            </a:pPr>
            <a:r>
              <a:rPr lang="en-US" sz="1350" dirty="0">
                <a:solidFill>
                  <a:prstClr val="black"/>
                </a:solidFill>
                <a:latin typeface="Arial" panose="020B0604020202020204" pitchFamily="34" charset="0"/>
                <a:cs typeface="Arial" panose="020B0604020202020204" pitchFamily="34" charset="0"/>
              </a:rPr>
              <a:t>- Employer Variety: Includes tech companies, energy firms, aerospace organizations, and government agencies.  </a:t>
            </a:r>
          </a:p>
          <a:p>
            <a:pPr defTabSz="685800" fontAlgn="auto">
              <a:spcBef>
                <a:spcPts val="0"/>
              </a:spcBef>
              <a:spcAft>
                <a:spcPts val="0"/>
              </a:spcAft>
            </a:pPr>
            <a:r>
              <a:rPr lang="en-US" sz="1350" dirty="0">
                <a:solidFill>
                  <a:prstClr val="black"/>
                </a:solidFill>
                <a:latin typeface="Arial" panose="020B0604020202020204" pitchFamily="34" charset="0"/>
                <a:cs typeface="Arial" panose="020B0604020202020204" pitchFamily="34" charset="0"/>
              </a:rPr>
              <a:t>- Scholarship Opportunities: SHPE offers scholarships directly linked to its convention.  </a:t>
            </a:r>
          </a:p>
          <a:p>
            <a:pPr defTabSz="685800" fontAlgn="auto">
              <a:spcBef>
                <a:spcPts val="0"/>
              </a:spcBef>
              <a:spcAft>
                <a:spcPts val="0"/>
              </a:spcAft>
            </a:pPr>
            <a:r>
              <a:rPr lang="en-US" sz="1350" dirty="0">
                <a:solidFill>
                  <a:prstClr val="black"/>
                </a:solidFill>
                <a:latin typeface="Arial" panose="020B0604020202020204" pitchFamily="34" charset="0"/>
                <a:cs typeface="Arial" panose="020B0604020202020204" pitchFamily="34" charset="0"/>
              </a:rPr>
              <a:t>- </a:t>
            </a:r>
            <a:r>
              <a:rPr lang="en-US" sz="1350" dirty="0">
                <a:solidFill>
                  <a:prstClr val="black"/>
                </a:solidFill>
                <a:highlight>
                  <a:srgbClr val="00FF00"/>
                </a:highlight>
                <a:latin typeface="Arial" panose="020B0604020202020204" pitchFamily="34" charset="0"/>
                <a:cs typeface="Arial" panose="020B0604020202020204" pitchFamily="34" charset="0"/>
              </a:rPr>
              <a:t>On-the-Spot Offers</a:t>
            </a:r>
            <a:r>
              <a:rPr lang="en-US" sz="1350" dirty="0">
                <a:solidFill>
                  <a:prstClr val="black"/>
                </a:solidFill>
                <a:latin typeface="Arial" panose="020B0604020202020204" pitchFamily="34" charset="0"/>
                <a:cs typeface="Arial" panose="020B0604020202020204" pitchFamily="34" charset="0"/>
              </a:rPr>
              <a:t>: Similar to NSBE and GHC, many recruiters hire directly during the fair.  </a:t>
            </a:r>
          </a:p>
          <a:p>
            <a:pPr defTabSz="685800" fontAlgn="auto">
              <a:spcBef>
                <a:spcPts val="0"/>
              </a:spcBef>
              <a:spcAft>
                <a:spcPts val="0"/>
              </a:spcAft>
            </a:pPr>
            <a:br>
              <a:rPr lang="en-US" sz="1350" dirty="0">
                <a:solidFill>
                  <a:prstClr val="black"/>
                </a:solidFill>
                <a:latin typeface="Arial" panose="020B0604020202020204" pitchFamily="34" charset="0"/>
                <a:cs typeface="Arial" panose="020B0604020202020204" pitchFamily="34" charset="0"/>
              </a:rPr>
            </a:br>
            <a:r>
              <a:rPr lang="en-US" sz="1350" dirty="0">
                <a:solidFill>
                  <a:prstClr val="black"/>
                </a:solidFill>
                <a:latin typeface="Arial" panose="020B0604020202020204" pitchFamily="34" charset="0"/>
                <a:cs typeface="Arial" panose="020B0604020202020204" pitchFamily="34" charset="0"/>
              </a:rPr>
              <a:t>Why Attend:</a:t>
            </a:r>
          </a:p>
          <a:p>
            <a:pPr defTabSz="685800" fontAlgn="auto">
              <a:spcBef>
                <a:spcPts val="0"/>
              </a:spcBef>
              <a:spcAft>
                <a:spcPts val="0"/>
              </a:spcAft>
            </a:pPr>
            <a:r>
              <a:rPr lang="en-US" sz="1350" dirty="0">
                <a:solidFill>
                  <a:prstClr val="black"/>
                </a:solidFill>
                <a:latin typeface="Arial" panose="020B0604020202020204" pitchFamily="34" charset="0"/>
                <a:cs typeface="Arial" panose="020B0604020202020204" pitchFamily="34" charset="0"/>
              </a:rPr>
              <a:t>- Focus on Hispanic representation in STEM.  </a:t>
            </a:r>
          </a:p>
          <a:p>
            <a:pPr defTabSz="685800" fontAlgn="auto">
              <a:spcBef>
                <a:spcPts val="0"/>
              </a:spcBef>
              <a:spcAft>
                <a:spcPts val="0"/>
              </a:spcAft>
            </a:pPr>
            <a:r>
              <a:rPr lang="en-US" sz="1350" dirty="0">
                <a:solidFill>
                  <a:prstClr val="black"/>
                </a:solidFill>
                <a:latin typeface="Arial" panose="020B0604020202020204" pitchFamily="34" charset="0"/>
                <a:cs typeface="Arial" panose="020B0604020202020204" pitchFamily="34" charset="0"/>
              </a:rPr>
              <a:t>- Networking opportunities with Hispanic leaders in technology and engineering.  </a:t>
            </a:r>
          </a:p>
          <a:p>
            <a:pPr defTabSz="685800" fontAlgn="auto">
              <a:spcBef>
                <a:spcPts val="0"/>
              </a:spcBef>
              <a:spcAft>
                <a:spcPts val="0"/>
              </a:spcAft>
            </a:pPr>
            <a:br>
              <a:rPr lang="en-US" sz="1350" dirty="0">
                <a:solidFill>
                  <a:prstClr val="black"/>
                </a:solidFill>
                <a:latin typeface="Arial" panose="020B0604020202020204" pitchFamily="34" charset="0"/>
                <a:cs typeface="Arial" panose="020B0604020202020204" pitchFamily="34" charset="0"/>
              </a:rPr>
            </a:br>
            <a:r>
              <a:rPr lang="en-US" sz="1350" dirty="0">
                <a:solidFill>
                  <a:prstClr val="black"/>
                </a:solidFill>
                <a:latin typeface="Arial" panose="020B0604020202020204" pitchFamily="34" charset="0"/>
                <a:cs typeface="Arial" panose="020B0604020202020204" pitchFamily="34" charset="0"/>
              </a:rPr>
              <a:t>When &amp; Where:</a:t>
            </a:r>
          </a:p>
          <a:p>
            <a:pPr defTabSz="685800" fontAlgn="auto">
              <a:spcBef>
                <a:spcPts val="0"/>
              </a:spcBef>
              <a:spcAft>
                <a:spcPts val="0"/>
              </a:spcAft>
            </a:pPr>
            <a:r>
              <a:rPr lang="en-US" sz="1350" dirty="0">
                <a:solidFill>
                  <a:prstClr val="black"/>
                </a:solidFill>
                <a:latin typeface="Arial" panose="020B0604020202020204" pitchFamily="34" charset="0"/>
                <a:cs typeface="Arial" panose="020B0604020202020204" pitchFamily="34" charset="0"/>
              </a:rPr>
              <a:t>- Held annually in the fall (e.g., 2024: Denver, CO).</a:t>
            </a:r>
          </a:p>
        </p:txBody>
      </p:sp>
    </p:spTree>
    <p:extLst>
      <p:ext uri="{BB962C8B-B14F-4D97-AF65-F5344CB8AC3E}">
        <p14:creationId xmlns:p14="http://schemas.microsoft.com/office/powerpoint/2010/main" val="2555297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ptos" panose="02110004020202020204"/>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59150"/>
            <a:ext cx="2468880" cy="24003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latin typeface="Aptos" panose="02110004020202020204"/>
            </a:endParaRPr>
          </a:p>
        </p:txBody>
      </p:sp>
      <p:sp>
        <p:nvSpPr>
          <p:cNvPr id="17" name="Rectangle 1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1" y="1324706"/>
            <a:ext cx="8178790" cy="420591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9B06E1D1-DAC5-B615-90A3-E28E20FB2BDC}"/>
              </a:ext>
            </a:extLst>
          </p:cNvPr>
          <p:cNvSpPr txBox="1">
            <a:spLocks/>
          </p:cNvSpPr>
          <p:nvPr/>
        </p:nvSpPr>
        <p:spPr>
          <a:xfrm>
            <a:off x="630935" y="1591214"/>
            <a:ext cx="2558034" cy="568493"/>
          </a:xfrm>
          <a:prstGeom prst="rect">
            <a:avLst/>
          </a:prstGeom>
        </p:spPr>
        <p:txBody>
          <a:bodyPr vert="horz" lIns="68580" tIns="34290" rIns="68580" bIns="3429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fontAlgn="auto">
              <a:spcAft>
                <a:spcPts val="0"/>
              </a:spcAft>
            </a:pPr>
            <a:r>
              <a:rPr lang="en-US" sz="2100">
                <a:solidFill>
                  <a:prstClr val="black"/>
                </a:solidFill>
                <a:latin typeface="Aptos Display" panose="02110004020202020204"/>
              </a:rPr>
              <a:t>Qualcomm Internship</a:t>
            </a:r>
            <a:endParaRPr lang="en-US" sz="2100" dirty="0">
              <a:solidFill>
                <a:prstClr val="black"/>
              </a:solidFill>
              <a:latin typeface="Aptos Display" panose="02110004020202020204"/>
            </a:endParaRPr>
          </a:p>
        </p:txBody>
      </p:sp>
      <p:pic>
        <p:nvPicPr>
          <p:cNvPr id="4" name="Picture 3">
            <a:extLst>
              <a:ext uri="{FF2B5EF4-FFF2-40B4-BE49-F238E27FC236}">
                <a16:creationId xmlns:a16="http://schemas.microsoft.com/office/drawing/2014/main" id="{5F2C81CD-E874-1D29-6103-C4EC1BC70C9F}"/>
              </a:ext>
            </a:extLst>
          </p:cNvPr>
          <p:cNvPicPr>
            <a:picLocks noChangeAspect="1"/>
          </p:cNvPicPr>
          <p:nvPr/>
        </p:nvPicPr>
        <p:blipFill>
          <a:blip r:embed="rId2"/>
          <a:stretch>
            <a:fillRect/>
          </a:stretch>
        </p:blipFill>
        <p:spPr>
          <a:xfrm>
            <a:off x="4371190" y="857250"/>
            <a:ext cx="4772810" cy="4691725"/>
          </a:xfrm>
          <a:prstGeom prst="rect">
            <a:avLst/>
          </a:prstGeom>
        </p:spPr>
      </p:pic>
      <p:pic>
        <p:nvPicPr>
          <p:cNvPr id="5" name="Picture 4">
            <a:extLst>
              <a:ext uri="{FF2B5EF4-FFF2-40B4-BE49-F238E27FC236}">
                <a16:creationId xmlns:a16="http://schemas.microsoft.com/office/drawing/2014/main" id="{3B2B8F52-C9BE-1BD9-BF4D-BE1D242BDA93}"/>
              </a:ext>
            </a:extLst>
          </p:cNvPr>
          <p:cNvPicPr>
            <a:picLocks noChangeAspect="1"/>
          </p:cNvPicPr>
          <p:nvPr/>
        </p:nvPicPr>
        <p:blipFill>
          <a:blip r:embed="rId3"/>
          <a:stretch>
            <a:fillRect/>
          </a:stretch>
        </p:blipFill>
        <p:spPr>
          <a:xfrm>
            <a:off x="512151" y="4089265"/>
            <a:ext cx="3859040" cy="1320198"/>
          </a:xfrm>
          <a:prstGeom prst="rect">
            <a:avLst/>
          </a:prstGeom>
        </p:spPr>
      </p:pic>
      <p:sp>
        <p:nvSpPr>
          <p:cNvPr id="6" name="Content Placeholder 2">
            <a:extLst>
              <a:ext uri="{FF2B5EF4-FFF2-40B4-BE49-F238E27FC236}">
                <a16:creationId xmlns:a16="http://schemas.microsoft.com/office/drawing/2014/main" id="{7735F50D-C603-627E-C432-D2270E832AE2}"/>
              </a:ext>
            </a:extLst>
          </p:cNvPr>
          <p:cNvSpPr txBox="1">
            <a:spLocks/>
          </p:cNvSpPr>
          <p:nvPr/>
        </p:nvSpPr>
        <p:spPr>
          <a:xfrm>
            <a:off x="630937" y="2546903"/>
            <a:ext cx="2559164" cy="943058"/>
          </a:xfrm>
          <a:prstGeom prst="rect">
            <a:avLst/>
          </a:prstGeom>
        </p:spPr>
        <p:txBody>
          <a:bodyPr vert="horz" lIns="68580" tIns="34290" rIns="68580" bIns="34290" rtlCol="0">
            <a:normAutofit fontScale="8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defTabSz="685800" fontAlgn="auto">
              <a:spcBef>
                <a:spcPts val="750"/>
              </a:spcBef>
              <a:spcAft>
                <a:spcPts val="0"/>
              </a:spcAft>
            </a:pPr>
            <a:r>
              <a:rPr lang="en-US" sz="1275">
                <a:solidFill>
                  <a:prstClr val="black"/>
                </a:solidFill>
                <a:latin typeface="Aptos" panose="02110004020202020204"/>
                <a:hlinkClick r:id="rId4"/>
              </a:rPr>
              <a:t>https://careers.qualcomm.com/careers?seniority=Intern&amp;pid=446701742978&amp;domain=qualcomm.com&amp;sort_by=relevance&amp;triggerGoButton=false</a:t>
            </a:r>
            <a:endParaRPr lang="en-US" sz="1275">
              <a:solidFill>
                <a:prstClr val="black"/>
              </a:solidFill>
              <a:latin typeface="Aptos" panose="02110004020202020204"/>
            </a:endParaRPr>
          </a:p>
          <a:p>
            <a:pPr defTabSz="685800" fontAlgn="auto">
              <a:spcBef>
                <a:spcPts val="750"/>
              </a:spcBef>
              <a:spcAft>
                <a:spcPts val="0"/>
              </a:spcAft>
            </a:pPr>
            <a:r>
              <a:rPr lang="en-US" sz="1275">
                <a:solidFill>
                  <a:prstClr val="black"/>
                </a:solidFill>
                <a:latin typeface="Aptos" panose="02110004020202020204"/>
              </a:rPr>
              <a:t>Resumes submitted through referrals get priority.</a:t>
            </a:r>
          </a:p>
          <a:p>
            <a:pPr defTabSz="685800" fontAlgn="auto">
              <a:spcBef>
                <a:spcPts val="750"/>
              </a:spcBef>
              <a:spcAft>
                <a:spcPts val="0"/>
              </a:spcAft>
            </a:pPr>
            <a:endParaRPr lang="en-US" sz="1275" dirty="0">
              <a:solidFill>
                <a:prstClr val="black"/>
              </a:solidFill>
              <a:latin typeface="Aptos" panose="02110004020202020204"/>
            </a:endParaRPr>
          </a:p>
        </p:txBody>
      </p:sp>
    </p:spTree>
    <p:extLst>
      <p:ext uri="{BB962C8B-B14F-4D97-AF65-F5344CB8AC3E}">
        <p14:creationId xmlns:p14="http://schemas.microsoft.com/office/powerpoint/2010/main" val="368132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ptos" panose="02110004020202020204"/>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59150"/>
            <a:ext cx="2468880" cy="24003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latin typeface="Aptos" panose="02110004020202020204"/>
            </a:endParaRPr>
          </a:p>
        </p:txBody>
      </p:sp>
      <p:sp>
        <p:nvSpPr>
          <p:cNvPr id="17" name="Rectangle 1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1" y="1324706"/>
            <a:ext cx="8178790" cy="420591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ptos" panose="02110004020202020204"/>
            </a:endParaRPr>
          </a:p>
        </p:txBody>
      </p:sp>
      <p:sp>
        <p:nvSpPr>
          <p:cNvPr id="4" name="TextBox 3">
            <a:extLst>
              <a:ext uri="{FF2B5EF4-FFF2-40B4-BE49-F238E27FC236}">
                <a16:creationId xmlns:a16="http://schemas.microsoft.com/office/drawing/2014/main" id="{17CF5EBB-B3D5-61DF-D46B-EAB7CC950830}"/>
              </a:ext>
            </a:extLst>
          </p:cNvPr>
          <p:cNvSpPr txBox="1"/>
          <p:nvPr/>
        </p:nvSpPr>
        <p:spPr>
          <a:xfrm>
            <a:off x="609599" y="1308098"/>
            <a:ext cx="7207251" cy="3624069"/>
          </a:xfrm>
          <a:prstGeom prst="rect">
            <a:avLst/>
          </a:prstGeom>
          <a:noFill/>
        </p:spPr>
        <p:txBody>
          <a:bodyPr wrap="square">
            <a:spAutoFit/>
          </a:bodyPr>
          <a:lstStyle/>
          <a:p>
            <a:pPr defTabSz="685800" fontAlgn="auto">
              <a:spcBef>
                <a:spcPts val="0"/>
              </a:spcBef>
              <a:spcAft>
                <a:spcPts val="0"/>
              </a:spcAft>
            </a:pPr>
            <a:r>
              <a:rPr lang="en-US" sz="1350" dirty="0">
                <a:solidFill>
                  <a:srgbClr val="242424"/>
                </a:solidFill>
                <a:latin typeface="Segoe UI" panose="020B0502040204020203" pitchFamily="34" charset="0"/>
              </a:rPr>
              <a:t>The </a:t>
            </a:r>
            <a:r>
              <a:rPr lang="en-US" sz="1350" b="1" dirty="0">
                <a:solidFill>
                  <a:srgbClr val="242424"/>
                </a:solidFill>
                <a:latin typeface="Segoe UI" panose="020B0502040204020203" pitchFamily="34" charset="0"/>
              </a:rPr>
              <a:t>Qualcomm Student Accelerator</a:t>
            </a:r>
            <a:r>
              <a:rPr lang="en-US" sz="1350" dirty="0">
                <a:solidFill>
                  <a:srgbClr val="242424"/>
                </a:solidFill>
                <a:latin typeface="Segoe UI" panose="020B0502040204020203" pitchFamily="34" charset="0"/>
              </a:rPr>
              <a:t> (QSA) is a program designed to connect top students with Qualcomm professionals through a series of workshops, networking events, and career development sessions. Here are some key details:</a:t>
            </a:r>
          </a:p>
          <a:p>
            <a:pPr defTabSz="685800" fontAlgn="auto">
              <a:spcBef>
                <a:spcPts val="0"/>
              </a:spcBef>
              <a:spcAft>
                <a:spcPts val="0"/>
              </a:spcAft>
            </a:pPr>
            <a:endParaRPr lang="en-US" sz="1350" dirty="0">
              <a:solidFill>
                <a:srgbClr val="242424"/>
              </a:solidFill>
              <a:latin typeface="Segoe UI" panose="020B0502040204020203" pitchFamily="34" charset="0"/>
            </a:endParaRPr>
          </a:p>
          <a:p>
            <a:pPr defTabSz="685800" fontAlgn="auto">
              <a:spcBef>
                <a:spcPts val="0"/>
              </a:spcBef>
              <a:spcAft>
                <a:spcPts val="0"/>
              </a:spcAft>
            </a:pPr>
            <a:r>
              <a:rPr lang="en-US" sz="1350" b="1" dirty="0">
                <a:solidFill>
                  <a:srgbClr val="242424"/>
                </a:solidFill>
                <a:latin typeface="Segoe UI" panose="020B0502040204020203" pitchFamily="34" charset="0"/>
              </a:rPr>
              <a:t>Key Features:</a:t>
            </a:r>
          </a:p>
          <a:p>
            <a:pPr defTabSz="685800" fontAlgn="auto">
              <a:spcBef>
                <a:spcPts val="0"/>
              </a:spcBef>
              <a:spcAft>
                <a:spcPts val="0"/>
              </a:spcAft>
              <a:buFont typeface="Arial" panose="020B0604020202020204" pitchFamily="34" charset="0"/>
              <a:buChar char="•"/>
            </a:pPr>
            <a:r>
              <a:rPr lang="en-US" sz="1350" b="1" dirty="0">
                <a:solidFill>
                  <a:srgbClr val="242424"/>
                </a:solidFill>
                <a:latin typeface="Segoe UI" panose="020B0502040204020203" pitchFamily="34" charset="0"/>
              </a:rPr>
              <a:t>Workshops</a:t>
            </a:r>
            <a:r>
              <a:rPr lang="en-US" sz="1350" dirty="0">
                <a:solidFill>
                  <a:srgbClr val="242424"/>
                </a:solidFill>
                <a:latin typeface="Segoe UI" panose="020B0502040204020203" pitchFamily="34" charset="0"/>
              </a:rPr>
              <a:t>: Focus on technical skills, professional development, and industry insights.</a:t>
            </a:r>
          </a:p>
          <a:p>
            <a:pPr defTabSz="685800" fontAlgn="auto">
              <a:spcBef>
                <a:spcPts val="0"/>
              </a:spcBef>
              <a:spcAft>
                <a:spcPts val="0"/>
              </a:spcAft>
              <a:buFont typeface="Arial" panose="020B0604020202020204" pitchFamily="34" charset="0"/>
              <a:buChar char="•"/>
            </a:pPr>
            <a:r>
              <a:rPr lang="en-US" sz="1350" b="1" dirty="0">
                <a:solidFill>
                  <a:srgbClr val="242424"/>
                </a:solidFill>
                <a:latin typeface="Segoe UI" panose="020B0502040204020203" pitchFamily="34" charset="0"/>
              </a:rPr>
              <a:t>Networking</a:t>
            </a:r>
            <a:r>
              <a:rPr lang="en-US" sz="1350" dirty="0">
                <a:solidFill>
                  <a:srgbClr val="242424"/>
                </a:solidFill>
                <a:latin typeface="Segoe UI" panose="020B0502040204020203" pitchFamily="34" charset="0"/>
              </a:rPr>
              <a:t>: Opportunities to connect with Qualcomm employees and other students.</a:t>
            </a:r>
          </a:p>
          <a:p>
            <a:pPr defTabSz="685800" fontAlgn="auto">
              <a:spcBef>
                <a:spcPts val="0"/>
              </a:spcBef>
              <a:spcAft>
                <a:spcPts val="0"/>
              </a:spcAft>
              <a:buFont typeface="Arial" panose="020B0604020202020204" pitchFamily="34" charset="0"/>
              <a:buChar char="•"/>
            </a:pPr>
            <a:r>
              <a:rPr lang="en-US" sz="1350" b="1" dirty="0">
                <a:solidFill>
                  <a:srgbClr val="242424"/>
                </a:solidFill>
                <a:latin typeface="Segoe UI" panose="020B0502040204020203" pitchFamily="34" charset="0"/>
              </a:rPr>
              <a:t>Career Advice</a:t>
            </a:r>
            <a:r>
              <a:rPr lang="en-US" sz="1350" dirty="0">
                <a:solidFill>
                  <a:srgbClr val="242424"/>
                </a:solidFill>
                <a:latin typeface="Segoe UI" panose="020B0502040204020203" pitchFamily="34" charset="0"/>
              </a:rPr>
              <a:t>: Sessions on interview preparation and career planning.</a:t>
            </a:r>
          </a:p>
          <a:p>
            <a:pPr defTabSz="685800" fontAlgn="auto">
              <a:spcBef>
                <a:spcPts val="0"/>
              </a:spcBef>
              <a:spcAft>
                <a:spcPts val="0"/>
              </a:spcAft>
              <a:buFont typeface="Arial" panose="020B0604020202020204" pitchFamily="34" charset="0"/>
              <a:buChar char="•"/>
            </a:pPr>
            <a:r>
              <a:rPr lang="en-US" sz="1350" b="1" dirty="0">
                <a:solidFill>
                  <a:srgbClr val="242424"/>
                </a:solidFill>
                <a:latin typeface="Segoe UI" panose="020B0502040204020203" pitchFamily="34" charset="0"/>
              </a:rPr>
              <a:t>Exposure to Qualcomm</a:t>
            </a:r>
            <a:r>
              <a:rPr lang="en-US" sz="1350" dirty="0">
                <a:solidFill>
                  <a:srgbClr val="242424"/>
                </a:solidFill>
                <a:latin typeface="Segoe UI" panose="020B0502040204020203" pitchFamily="34" charset="0"/>
              </a:rPr>
              <a:t>: Learn about Qualcomm's technologies, projects, and career opportunities.</a:t>
            </a:r>
          </a:p>
          <a:p>
            <a:pPr defTabSz="685800" fontAlgn="auto">
              <a:spcBef>
                <a:spcPts val="0"/>
              </a:spcBef>
              <a:spcAft>
                <a:spcPts val="0"/>
              </a:spcAft>
            </a:pPr>
            <a:endParaRPr lang="en-US" sz="1350" b="1" dirty="0">
              <a:solidFill>
                <a:srgbClr val="242424"/>
              </a:solidFill>
              <a:latin typeface="Segoe UI" panose="020B0502040204020203" pitchFamily="34" charset="0"/>
            </a:endParaRPr>
          </a:p>
          <a:p>
            <a:pPr defTabSz="685800" fontAlgn="auto">
              <a:spcBef>
                <a:spcPts val="0"/>
              </a:spcBef>
              <a:spcAft>
                <a:spcPts val="0"/>
              </a:spcAft>
            </a:pPr>
            <a:r>
              <a:rPr lang="en-US" sz="1350" b="1" dirty="0">
                <a:solidFill>
                  <a:srgbClr val="242424"/>
                </a:solidFill>
                <a:latin typeface="Segoe UI" panose="020B0502040204020203" pitchFamily="34" charset="0"/>
              </a:rPr>
              <a:t>Timing and Location:</a:t>
            </a:r>
          </a:p>
          <a:p>
            <a:pPr defTabSz="685800" fontAlgn="auto">
              <a:spcBef>
                <a:spcPts val="0"/>
              </a:spcBef>
              <a:spcAft>
                <a:spcPts val="0"/>
              </a:spcAft>
              <a:buFont typeface="Arial" panose="020B0604020202020204" pitchFamily="34" charset="0"/>
              <a:buChar char="•"/>
            </a:pPr>
            <a:r>
              <a:rPr lang="en-US" sz="1350" b="1" dirty="0">
                <a:solidFill>
                  <a:srgbClr val="242424"/>
                </a:solidFill>
                <a:latin typeface="Segoe UI" panose="020B0502040204020203" pitchFamily="34" charset="0"/>
              </a:rPr>
              <a:t>When</a:t>
            </a:r>
            <a:r>
              <a:rPr lang="en-US" sz="1350" dirty="0">
                <a:solidFill>
                  <a:srgbClr val="242424"/>
                </a:solidFill>
                <a:latin typeface="Segoe UI" panose="020B0502040204020203" pitchFamily="34" charset="0"/>
              </a:rPr>
              <a:t>: The event typically takes place over a weekend in the fall, often in September or October</a:t>
            </a:r>
          </a:p>
          <a:p>
            <a:pPr defTabSz="685800" fontAlgn="auto">
              <a:spcBef>
                <a:spcPts val="0"/>
              </a:spcBef>
              <a:spcAft>
                <a:spcPts val="0"/>
              </a:spcAft>
              <a:buFont typeface="Arial" panose="020B0604020202020204" pitchFamily="34" charset="0"/>
              <a:buChar char="•"/>
            </a:pPr>
            <a:r>
              <a:rPr lang="en-US" sz="1350" b="1" dirty="0">
                <a:solidFill>
                  <a:srgbClr val="242424"/>
                </a:solidFill>
                <a:latin typeface="Segoe UI" panose="020B0502040204020203" pitchFamily="34" charset="0"/>
              </a:rPr>
              <a:t>Where</a:t>
            </a:r>
            <a:r>
              <a:rPr lang="en-US" sz="1350" dirty="0">
                <a:solidFill>
                  <a:srgbClr val="242424"/>
                </a:solidFill>
                <a:latin typeface="Segoe UI" panose="020B0502040204020203" pitchFamily="34" charset="0"/>
              </a:rPr>
              <a:t>: The event is usually held at Qualcomm's headquarters in San Diego, California</a:t>
            </a:r>
          </a:p>
          <a:p>
            <a:pPr defTabSz="685800" fontAlgn="auto">
              <a:spcBef>
                <a:spcPts val="0"/>
              </a:spcBef>
              <a:spcAft>
                <a:spcPts val="0"/>
              </a:spcAft>
            </a:pPr>
            <a:r>
              <a:rPr lang="en-US" sz="1350" dirty="0">
                <a:solidFill>
                  <a:srgbClr val="242424"/>
                </a:solidFill>
                <a:latin typeface="Segoe UI" panose="020B0502040204020203" pitchFamily="34" charset="0"/>
              </a:rPr>
              <a:t>This program is an excellent opportunity for students to enhance their skills, gain valuable insights, and connect with industry professionals.</a:t>
            </a:r>
          </a:p>
        </p:txBody>
      </p:sp>
    </p:spTree>
    <p:extLst>
      <p:ext uri="{BB962C8B-B14F-4D97-AF65-F5344CB8AC3E}">
        <p14:creationId xmlns:p14="http://schemas.microsoft.com/office/powerpoint/2010/main" val="4185712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ptos" panose="02110004020202020204"/>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59150"/>
            <a:ext cx="2468880" cy="24003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latin typeface="Aptos" panose="02110004020202020204"/>
            </a:endParaRPr>
          </a:p>
        </p:txBody>
      </p:sp>
      <p:sp>
        <p:nvSpPr>
          <p:cNvPr id="17" name="Rectangle 1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1" y="1324706"/>
            <a:ext cx="8178790" cy="420591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ptos" panose="02110004020202020204"/>
            </a:endParaRPr>
          </a:p>
        </p:txBody>
      </p:sp>
      <p:sp>
        <p:nvSpPr>
          <p:cNvPr id="4" name="TextBox 3">
            <a:extLst>
              <a:ext uri="{FF2B5EF4-FFF2-40B4-BE49-F238E27FC236}">
                <a16:creationId xmlns:a16="http://schemas.microsoft.com/office/drawing/2014/main" id="{17CF5EBB-B3D5-61DF-D46B-EAB7CC950830}"/>
              </a:ext>
            </a:extLst>
          </p:cNvPr>
          <p:cNvSpPr txBox="1"/>
          <p:nvPr/>
        </p:nvSpPr>
        <p:spPr>
          <a:xfrm>
            <a:off x="673101" y="1377951"/>
            <a:ext cx="6413500" cy="2169825"/>
          </a:xfrm>
          <a:prstGeom prst="rect">
            <a:avLst/>
          </a:prstGeom>
          <a:noFill/>
        </p:spPr>
        <p:txBody>
          <a:bodyPr wrap="square">
            <a:spAutoFit/>
          </a:bodyPr>
          <a:lstStyle/>
          <a:p>
            <a:pPr defTabSz="685800" fontAlgn="auto">
              <a:spcBef>
                <a:spcPts val="0"/>
              </a:spcBef>
              <a:spcAft>
                <a:spcPts val="0"/>
              </a:spcAft>
            </a:pPr>
            <a:r>
              <a:rPr lang="en-US" sz="1350" b="1" dirty="0">
                <a:solidFill>
                  <a:prstClr val="black"/>
                </a:solidFill>
                <a:latin typeface="Aptos" panose="02110004020202020204"/>
              </a:rPr>
              <a:t>Few Examples of Most Valuable Skills in Today’s Job Market – </a:t>
            </a:r>
            <a:br>
              <a:rPr lang="en-US" sz="1350" dirty="0">
                <a:solidFill>
                  <a:prstClr val="black"/>
                </a:solidFill>
                <a:latin typeface="Aptos" panose="02110004020202020204"/>
              </a:rPr>
            </a:br>
            <a:endParaRPr lang="en-US" sz="1350" dirty="0">
              <a:solidFill>
                <a:prstClr val="black"/>
              </a:solidFill>
              <a:latin typeface="Aptos" panose="02110004020202020204"/>
            </a:endParaRPr>
          </a:p>
          <a:p>
            <a:pPr marL="214313" indent="-214313" defTabSz="685800" fontAlgn="auto">
              <a:spcBef>
                <a:spcPts val="0"/>
              </a:spcBef>
              <a:spcAft>
                <a:spcPts val="0"/>
              </a:spcAft>
              <a:buFont typeface="Arial" panose="020B0604020202020204" pitchFamily="34" charset="0"/>
              <a:buChar char="•"/>
            </a:pPr>
            <a:r>
              <a:rPr lang="en-US" sz="1350" dirty="0">
                <a:solidFill>
                  <a:prstClr val="black"/>
                </a:solidFill>
                <a:latin typeface="Aptos" panose="02110004020202020204"/>
              </a:rPr>
              <a:t>AI, ML</a:t>
            </a:r>
          </a:p>
          <a:p>
            <a:pPr marL="214313" indent="-214313" defTabSz="685800" fontAlgn="auto">
              <a:spcBef>
                <a:spcPts val="0"/>
              </a:spcBef>
              <a:spcAft>
                <a:spcPts val="0"/>
              </a:spcAft>
              <a:buFont typeface="Arial" panose="020B0604020202020204" pitchFamily="34" charset="0"/>
              <a:buChar char="•"/>
            </a:pPr>
            <a:r>
              <a:rPr lang="en-US" sz="1350" dirty="0">
                <a:solidFill>
                  <a:prstClr val="black"/>
                </a:solidFill>
                <a:latin typeface="Aptos" panose="02110004020202020204"/>
              </a:rPr>
              <a:t>Data Science and Analytics</a:t>
            </a:r>
          </a:p>
          <a:p>
            <a:pPr marL="214313" indent="-214313" defTabSz="685800" fontAlgn="auto">
              <a:spcBef>
                <a:spcPts val="0"/>
              </a:spcBef>
              <a:spcAft>
                <a:spcPts val="0"/>
              </a:spcAft>
              <a:buFont typeface="Arial" panose="020B0604020202020204" pitchFamily="34" charset="0"/>
              <a:buChar char="•"/>
            </a:pPr>
            <a:r>
              <a:rPr lang="en-US" sz="1350" dirty="0">
                <a:solidFill>
                  <a:prstClr val="black"/>
                </a:solidFill>
                <a:latin typeface="Aptos" panose="02110004020202020204"/>
              </a:rPr>
              <a:t>Data Engineering</a:t>
            </a:r>
          </a:p>
          <a:p>
            <a:pPr marL="214313" indent="-214313" defTabSz="685800" fontAlgn="auto">
              <a:spcBef>
                <a:spcPts val="0"/>
              </a:spcBef>
              <a:spcAft>
                <a:spcPts val="0"/>
              </a:spcAft>
              <a:buFont typeface="Arial" panose="020B0604020202020204" pitchFamily="34" charset="0"/>
              <a:buChar char="•"/>
            </a:pPr>
            <a:r>
              <a:rPr lang="en-US" sz="1350" dirty="0">
                <a:solidFill>
                  <a:prstClr val="black"/>
                </a:solidFill>
                <a:latin typeface="Aptos" panose="02110004020202020204"/>
              </a:rPr>
              <a:t>Data Visualization</a:t>
            </a:r>
          </a:p>
          <a:p>
            <a:pPr marL="214313" indent="-214313" defTabSz="685800" fontAlgn="auto">
              <a:spcBef>
                <a:spcPts val="0"/>
              </a:spcBef>
              <a:spcAft>
                <a:spcPts val="0"/>
              </a:spcAft>
              <a:buFont typeface="Arial" panose="020B0604020202020204" pitchFamily="34" charset="0"/>
              <a:buChar char="•"/>
            </a:pPr>
            <a:r>
              <a:rPr lang="en-US" sz="1350" dirty="0">
                <a:solidFill>
                  <a:prstClr val="black"/>
                </a:solidFill>
                <a:latin typeface="Aptos" panose="02110004020202020204"/>
              </a:rPr>
              <a:t>Cybersecurity</a:t>
            </a:r>
          </a:p>
          <a:p>
            <a:pPr marL="214313" indent="-214313" defTabSz="685800" fontAlgn="auto">
              <a:spcBef>
                <a:spcPts val="0"/>
              </a:spcBef>
              <a:spcAft>
                <a:spcPts val="0"/>
              </a:spcAft>
              <a:buFont typeface="Arial" panose="020B0604020202020204" pitchFamily="34" charset="0"/>
              <a:buChar char="•"/>
            </a:pPr>
            <a:r>
              <a:rPr lang="en-US" sz="1350" dirty="0">
                <a:solidFill>
                  <a:prstClr val="black"/>
                </a:solidFill>
                <a:latin typeface="Aptos" panose="02110004020202020204"/>
              </a:rPr>
              <a:t>Cloud Computing</a:t>
            </a:r>
          </a:p>
          <a:p>
            <a:pPr defTabSz="685800" fontAlgn="auto">
              <a:spcBef>
                <a:spcPts val="0"/>
              </a:spcBef>
              <a:spcAft>
                <a:spcPts val="0"/>
              </a:spcAft>
            </a:pPr>
            <a:br>
              <a:rPr lang="en-US" sz="1350" dirty="0">
                <a:solidFill>
                  <a:prstClr val="black"/>
                </a:solidFill>
                <a:latin typeface="Aptos" panose="02110004020202020204"/>
              </a:rPr>
            </a:br>
            <a:endParaRPr lang="en-US" sz="1350" dirty="0">
              <a:solidFill>
                <a:srgbClr val="242424"/>
              </a:solidFill>
              <a:latin typeface="Segoe UI" panose="020B0502040204020203" pitchFamily="34" charset="0"/>
            </a:endParaRPr>
          </a:p>
        </p:txBody>
      </p:sp>
    </p:spTree>
    <p:extLst>
      <p:ext uri="{BB962C8B-B14F-4D97-AF65-F5344CB8AC3E}">
        <p14:creationId xmlns:p14="http://schemas.microsoft.com/office/powerpoint/2010/main" val="3437655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28600" y="685800"/>
            <a:ext cx="8685211" cy="59327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lvl="0" indent="-163513" fontAlgn="auto">
              <a:spcBef>
                <a:spcPts val="0"/>
              </a:spcBef>
              <a:spcAft>
                <a:spcPts val="600"/>
              </a:spcAft>
              <a:buFont typeface="Arial" panose="020B0604020202020204" pitchFamily="34" charset="0"/>
              <a:buChar char="•"/>
              <a:tabLst>
                <a:tab pos="2290763" algn="l"/>
                <a:tab pos="4113213" algn="l"/>
              </a:tabLst>
              <a:defRPr/>
            </a:pPr>
            <a:r>
              <a:rPr lang="en-US" sz="1800" b="1" dirty="0">
                <a:solidFill>
                  <a:srgbClr val="000000"/>
                </a:solidFill>
                <a:latin typeface="Arial"/>
              </a:rPr>
              <a:t>A software engineer applies mathematical analysis and the principles of computer science in order to design and develop computer software.</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The software engineering market (2024) has definitely slowed due to the economy, but it is still as competitive as it has ever been because there is a shortage of experienced senior developers who can quickly bring applications to market.</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lang="en-US" sz="1800" b="1" dirty="0">
                <a:solidFill>
                  <a:srgbClr val="000000"/>
                </a:solidFill>
                <a:latin typeface="Arial"/>
              </a:rPr>
              <a:t>Electrical and computer engineers often work on embedded systems.</a:t>
            </a:r>
          </a:p>
          <a:p>
            <a:pPr marL="173038" indent="-163513" fontAlgn="auto">
              <a:spcBef>
                <a:spcPts val="0"/>
              </a:spcBef>
              <a:spcAft>
                <a:spcPts val="600"/>
              </a:spcAft>
              <a:buFont typeface="Arial" panose="020B0604020202020204" pitchFamily="34" charset="0"/>
              <a:buChar char="•"/>
              <a:tabLst>
                <a:tab pos="2290763" algn="l"/>
                <a:tab pos="4113213" algn="l"/>
              </a:tabLst>
              <a:defRPr/>
            </a:pPr>
            <a:r>
              <a:rPr lang="en-US" sz="1800" b="1" dirty="0">
                <a:solidFill>
                  <a:srgbClr val="000000"/>
                </a:solidFill>
                <a:latin typeface="Arial"/>
              </a:rPr>
              <a:t>Embedded Software Engineering is the process of controlling various devices and machines that are different from traditional computers, using software engineering. Integrating software engineering with non-computer devices leads to the formation of embedded systems. A typical embedded system requires a wide range of programming tools, microprocessors and operating systems. Embedded software engineering, performed by embedded software engineers, needs to be tailored to the needs of the hardware that it has to control and run on.</a:t>
            </a:r>
          </a:p>
          <a:p>
            <a:pPr marL="173038" indent="-163513" fontAlgn="auto">
              <a:spcBef>
                <a:spcPts val="0"/>
              </a:spcBef>
              <a:spcAft>
                <a:spcPts val="600"/>
              </a:spcAft>
              <a:buFont typeface="Arial" panose="020B0604020202020204" pitchFamily="34" charset="0"/>
              <a:buChar char="•"/>
              <a:tabLst>
                <a:tab pos="2290763" algn="l"/>
                <a:tab pos="4113213" algn="l"/>
              </a:tabLst>
              <a:defRPr/>
            </a:pPr>
            <a:r>
              <a:rPr lang="en-US" sz="1800" b="1" dirty="0">
                <a:solidFill>
                  <a:srgbClr val="000000"/>
                </a:solidFill>
                <a:latin typeface="Arial"/>
              </a:rPr>
              <a:t>Updating your skills regularly is critical in a rapidly evolving field like software engineering. Look for jobs that provide training or allow you to develop code using leading-edge tools.</a:t>
            </a:r>
          </a:p>
          <a:p>
            <a:pPr marL="173038" indent="-163513" fontAlgn="auto">
              <a:spcBef>
                <a:spcPts val="0"/>
              </a:spcBef>
              <a:spcAft>
                <a:spcPts val="600"/>
              </a:spcAft>
              <a:buFont typeface="Arial" panose="020B0604020202020204" pitchFamily="34" charset="0"/>
              <a:buChar char="•"/>
              <a:tabLst>
                <a:tab pos="2290763" algn="l"/>
                <a:tab pos="4113213" algn="l"/>
              </a:tabLst>
              <a:defRPr/>
            </a:pPr>
            <a:r>
              <a:rPr lang="en-US" sz="1800" b="1" dirty="0">
                <a:solidFill>
                  <a:srgbClr val="000000"/>
                </a:solidFill>
                <a:latin typeface="Arial"/>
              </a:rPr>
              <a:t>DevOps, Full-Stack Development and Real-time Operating Systems are just a few of the many opportunities that are in great demand.</a:t>
            </a:r>
          </a:p>
        </p:txBody>
      </p:sp>
    </p:spTree>
    <p:extLst>
      <p:ext uri="{BB962C8B-B14F-4D97-AF65-F5344CB8AC3E}">
        <p14:creationId xmlns:p14="http://schemas.microsoft.com/office/powerpoint/2010/main" val="4125599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A7895A40-19A4-42D6-9D30-DBC1E80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857250"/>
            <a:ext cx="9143999" cy="5143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ptos" panose="02110004020202020204"/>
            </a:endParaRPr>
          </a:p>
        </p:txBody>
      </p:sp>
      <p:sp>
        <p:nvSpPr>
          <p:cNvPr id="34" name="Rectangle 33">
            <a:extLst>
              <a:ext uri="{FF2B5EF4-FFF2-40B4-BE49-F238E27FC236}">
                <a16:creationId xmlns:a16="http://schemas.microsoft.com/office/drawing/2014/main" id="{02F429C4-ABC9-46FC-818A-B5429CDE4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52744" y="3384205"/>
            <a:ext cx="24003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ptos" panose="02110004020202020204"/>
            </a:endParaRPr>
          </a:p>
        </p:txBody>
      </p:sp>
      <p:sp>
        <p:nvSpPr>
          <p:cNvPr id="31" name="Rectangle 30">
            <a:extLst>
              <a:ext uri="{FF2B5EF4-FFF2-40B4-BE49-F238E27FC236}">
                <a16:creationId xmlns:a16="http://schemas.microsoft.com/office/drawing/2014/main" id="{2CEF98E4-3709-4952-8F42-2305CCE34F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780857" y="1637603"/>
            <a:ext cx="5143502" cy="358278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latin typeface="Aptos" panose="02110004020202020204"/>
            </a:endParaRPr>
          </a:p>
        </p:txBody>
      </p:sp>
      <p:sp>
        <p:nvSpPr>
          <p:cNvPr id="33" name="Rectangle 32">
            <a:extLst>
              <a:ext uri="{FF2B5EF4-FFF2-40B4-BE49-F238E27FC236}">
                <a16:creationId xmlns:a16="http://schemas.microsoft.com/office/drawing/2014/main" id="{F10BCCF5-D685-47FF-B675-647EAEB72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0936" y="1500590"/>
            <a:ext cx="8300268" cy="390669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ptos" panose="02110004020202020204"/>
            </a:endParaRPr>
          </a:p>
        </p:txBody>
      </p:sp>
      <p:sp>
        <p:nvSpPr>
          <p:cNvPr id="2" name="Title 1">
            <a:extLst>
              <a:ext uri="{FF2B5EF4-FFF2-40B4-BE49-F238E27FC236}">
                <a16:creationId xmlns:a16="http://schemas.microsoft.com/office/drawing/2014/main" id="{E017CDA4-D80D-D909-48F8-DA8562E16075}"/>
              </a:ext>
            </a:extLst>
          </p:cNvPr>
          <p:cNvSpPr>
            <a:spLocks noGrp="1"/>
          </p:cNvSpPr>
          <p:nvPr>
            <p:ph type="ctrTitle"/>
          </p:nvPr>
        </p:nvSpPr>
        <p:spPr>
          <a:xfrm>
            <a:off x="740767" y="3160638"/>
            <a:ext cx="7432722" cy="1942520"/>
          </a:xfrm>
        </p:spPr>
        <p:txBody>
          <a:bodyPr anchor="t">
            <a:normAutofit/>
          </a:bodyPr>
          <a:lstStyle/>
          <a:p>
            <a:pPr algn="l"/>
            <a:r>
              <a:rPr lang="en-US" sz="6000" dirty="0"/>
              <a:t>Jobs! Jobs! Jobs!</a:t>
            </a:r>
          </a:p>
        </p:txBody>
      </p:sp>
      <p:sp>
        <p:nvSpPr>
          <p:cNvPr id="35" name="Rectangle 34">
            <a:extLst>
              <a:ext uri="{FF2B5EF4-FFF2-40B4-BE49-F238E27FC236}">
                <a16:creationId xmlns:a16="http://schemas.microsoft.com/office/drawing/2014/main" id="{B0EE8A42-107A-4D4C-8D56-BBAE95C7F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43007" y="3381844"/>
            <a:ext cx="24003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ptos" panose="02110004020202020204"/>
            </a:endParaRPr>
          </a:p>
        </p:txBody>
      </p:sp>
      <p:sp>
        <p:nvSpPr>
          <p:cNvPr id="4" name="TextBox 3">
            <a:extLst>
              <a:ext uri="{FF2B5EF4-FFF2-40B4-BE49-F238E27FC236}">
                <a16:creationId xmlns:a16="http://schemas.microsoft.com/office/drawing/2014/main" id="{7CAA2645-1E21-029A-2FD6-965C719C7CEA}"/>
              </a:ext>
            </a:extLst>
          </p:cNvPr>
          <p:cNvSpPr txBox="1"/>
          <p:nvPr/>
        </p:nvSpPr>
        <p:spPr>
          <a:xfrm>
            <a:off x="4604096" y="4594995"/>
            <a:ext cx="3778250" cy="415498"/>
          </a:xfrm>
          <a:prstGeom prst="rect">
            <a:avLst/>
          </a:prstGeom>
          <a:noFill/>
        </p:spPr>
        <p:txBody>
          <a:bodyPr wrap="square" rtlCol="0">
            <a:spAutoFit/>
          </a:bodyPr>
          <a:lstStyle/>
          <a:p>
            <a:pPr defTabSz="685800" fontAlgn="auto">
              <a:spcBef>
                <a:spcPts val="0"/>
              </a:spcBef>
              <a:spcAft>
                <a:spcPts val="0"/>
              </a:spcAft>
            </a:pPr>
            <a:r>
              <a:rPr lang="en-US" sz="2100" b="1" dirty="0">
                <a:solidFill>
                  <a:srgbClr val="0E2841">
                    <a:lumMod val="75000"/>
                    <a:lumOff val="25000"/>
                  </a:srgbClr>
                </a:solidFill>
                <a:latin typeface="Aptos" panose="02110004020202020204"/>
              </a:rPr>
              <a:t>Speaker: Shivali Srivastava</a:t>
            </a:r>
          </a:p>
        </p:txBody>
      </p:sp>
    </p:spTree>
    <p:extLst>
      <p:ext uri="{BB962C8B-B14F-4D97-AF65-F5344CB8AC3E}">
        <p14:creationId xmlns:p14="http://schemas.microsoft.com/office/powerpoint/2010/main" val="882364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ptos" panose="02110004020202020204"/>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59150"/>
            <a:ext cx="2468880" cy="24003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latin typeface="Aptos" panose="02110004020202020204"/>
            </a:endParaRPr>
          </a:p>
        </p:txBody>
      </p:sp>
      <p:sp>
        <p:nvSpPr>
          <p:cNvPr id="17" name="Rectangle 1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1" y="1324706"/>
            <a:ext cx="8178790" cy="420591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ptos" panose="02110004020202020204"/>
            </a:endParaRPr>
          </a:p>
        </p:txBody>
      </p:sp>
      <p:sp>
        <p:nvSpPr>
          <p:cNvPr id="3" name="TextBox 2">
            <a:extLst>
              <a:ext uri="{FF2B5EF4-FFF2-40B4-BE49-F238E27FC236}">
                <a16:creationId xmlns:a16="http://schemas.microsoft.com/office/drawing/2014/main" id="{1737C222-00E7-F81A-625B-FECFF0D50D2E}"/>
              </a:ext>
            </a:extLst>
          </p:cNvPr>
          <p:cNvSpPr txBox="1"/>
          <p:nvPr/>
        </p:nvSpPr>
        <p:spPr>
          <a:xfrm>
            <a:off x="648136" y="1419226"/>
            <a:ext cx="6513881" cy="1708160"/>
          </a:xfrm>
          <a:prstGeom prst="rect">
            <a:avLst/>
          </a:prstGeom>
          <a:noFill/>
        </p:spPr>
        <p:txBody>
          <a:bodyPr wrap="square" rtlCol="0">
            <a:spAutoFit/>
          </a:bodyPr>
          <a:lstStyle/>
          <a:p>
            <a:pPr marL="342900" indent="-342900" defTabSz="685800" fontAlgn="auto">
              <a:spcBef>
                <a:spcPts val="0"/>
              </a:spcBef>
              <a:spcAft>
                <a:spcPts val="0"/>
              </a:spcAft>
              <a:buFont typeface="Arial" panose="020B0604020202020204" pitchFamily="34" charset="0"/>
              <a:buChar char="•"/>
            </a:pPr>
            <a:r>
              <a:rPr lang="en-US" sz="2100" dirty="0">
                <a:solidFill>
                  <a:prstClr val="black"/>
                </a:solidFill>
                <a:latin typeface="Aptos" panose="02110004020202020204"/>
              </a:rPr>
              <a:t>How could I get a job interview?</a:t>
            </a:r>
          </a:p>
          <a:p>
            <a:pPr defTabSz="685800" fontAlgn="auto">
              <a:spcBef>
                <a:spcPts val="0"/>
              </a:spcBef>
              <a:spcAft>
                <a:spcPts val="0"/>
              </a:spcAft>
            </a:pPr>
            <a:endParaRPr lang="en-US" sz="2100" dirty="0">
              <a:solidFill>
                <a:prstClr val="black"/>
              </a:solidFill>
              <a:latin typeface="Aptos" panose="02110004020202020204"/>
            </a:endParaRPr>
          </a:p>
          <a:p>
            <a:pPr marL="342900" indent="-342900" defTabSz="685800" fontAlgn="auto">
              <a:spcBef>
                <a:spcPts val="0"/>
              </a:spcBef>
              <a:spcAft>
                <a:spcPts val="0"/>
              </a:spcAft>
              <a:buFont typeface="Arial" panose="020B0604020202020204" pitchFamily="34" charset="0"/>
              <a:buChar char="•"/>
            </a:pPr>
            <a:r>
              <a:rPr lang="en-US" sz="2100" dirty="0">
                <a:solidFill>
                  <a:prstClr val="black"/>
                </a:solidFill>
                <a:latin typeface="Aptos" panose="02110004020202020204"/>
              </a:rPr>
              <a:t>How could I survive a job interview?</a:t>
            </a:r>
          </a:p>
          <a:p>
            <a:pPr defTabSz="685800" fontAlgn="auto">
              <a:spcBef>
                <a:spcPts val="0"/>
              </a:spcBef>
              <a:spcAft>
                <a:spcPts val="0"/>
              </a:spcAft>
            </a:pPr>
            <a:endParaRPr lang="en-US" sz="2100" dirty="0">
              <a:solidFill>
                <a:prstClr val="black"/>
              </a:solidFill>
              <a:latin typeface="Aptos" panose="02110004020202020204"/>
            </a:endParaRPr>
          </a:p>
          <a:p>
            <a:pPr marL="342900" indent="-342900" defTabSz="685800" fontAlgn="auto">
              <a:spcBef>
                <a:spcPts val="0"/>
              </a:spcBef>
              <a:spcAft>
                <a:spcPts val="0"/>
              </a:spcAft>
              <a:buFont typeface="Arial" panose="020B0604020202020204" pitchFamily="34" charset="0"/>
              <a:buChar char="•"/>
            </a:pPr>
            <a:r>
              <a:rPr lang="en-US" sz="2100" dirty="0">
                <a:solidFill>
                  <a:prstClr val="black"/>
                </a:solidFill>
                <a:latin typeface="Aptos" panose="02110004020202020204"/>
              </a:rPr>
              <a:t>How can I get my foot in the door?</a:t>
            </a:r>
          </a:p>
        </p:txBody>
      </p:sp>
      <p:pic>
        <p:nvPicPr>
          <p:cNvPr id="6" name="Picture 5" descr="A person and person sitting at a table talking">
            <a:extLst>
              <a:ext uri="{FF2B5EF4-FFF2-40B4-BE49-F238E27FC236}">
                <a16:creationId xmlns:a16="http://schemas.microsoft.com/office/drawing/2014/main" id="{7E5B31E5-80E7-4015-2223-A49230F78FA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638950" y="1683993"/>
            <a:ext cx="2836069" cy="1420310"/>
          </a:xfrm>
          <a:prstGeom prst="rect">
            <a:avLst/>
          </a:prstGeom>
        </p:spPr>
      </p:pic>
      <p:pic>
        <p:nvPicPr>
          <p:cNvPr id="20" name="Picture 19" descr="A group of people sitting on chairs&#10;&#10;Description automatically generated">
            <a:extLst>
              <a:ext uri="{FF2B5EF4-FFF2-40B4-BE49-F238E27FC236}">
                <a16:creationId xmlns:a16="http://schemas.microsoft.com/office/drawing/2014/main" id="{22B5E199-94BD-5A35-C340-B76CC7037FE8}"/>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43345" y="3331717"/>
            <a:ext cx="2971493" cy="2107058"/>
          </a:xfrm>
          <a:prstGeom prst="rect">
            <a:avLst/>
          </a:prstGeom>
        </p:spPr>
      </p:pic>
    </p:spTree>
    <p:extLst>
      <p:ext uri="{BB962C8B-B14F-4D97-AF65-F5344CB8AC3E}">
        <p14:creationId xmlns:p14="http://schemas.microsoft.com/office/powerpoint/2010/main" val="274713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ptos" panose="02110004020202020204"/>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59150"/>
            <a:ext cx="2468880" cy="24003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latin typeface="Aptos" panose="02110004020202020204"/>
            </a:endParaRPr>
          </a:p>
        </p:txBody>
      </p:sp>
      <p:sp>
        <p:nvSpPr>
          <p:cNvPr id="17" name="Rectangle 1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1" y="1324706"/>
            <a:ext cx="8178790" cy="420591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ptos" panose="02110004020202020204"/>
            </a:endParaRPr>
          </a:p>
        </p:txBody>
      </p:sp>
      <p:sp>
        <p:nvSpPr>
          <p:cNvPr id="2" name="TextBox 1">
            <a:extLst>
              <a:ext uri="{FF2B5EF4-FFF2-40B4-BE49-F238E27FC236}">
                <a16:creationId xmlns:a16="http://schemas.microsoft.com/office/drawing/2014/main" id="{122681A4-C404-4BC1-61C4-C7C648094935}"/>
              </a:ext>
            </a:extLst>
          </p:cNvPr>
          <p:cNvSpPr txBox="1"/>
          <p:nvPr/>
        </p:nvSpPr>
        <p:spPr>
          <a:xfrm>
            <a:off x="481330" y="1351552"/>
            <a:ext cx="4986020" cy="3647152"/>
          </a:xfrm>
          <a:prstGeom prst="rect">
            <a:avLst/>
          </a:prstGeom>
          <a:noFill/>
        </p:spPr>
        <p:txBody>
          <a:bodyPr wrap="square" rtlCol="0">
            <a:spAutoFit/>
          </a:bodyPr>
          <a:lstStyle/>
          <a:p>
            <a:pPr marL="342900" indent="-342900" defTabSz="685800" fontAlgn="auto">
              <a:spcBef>
                <a:spcPts val="0"/>
              </a:spcBef>
              <a:spcAft>
                <a:spcPts val="0"/>
              </a:spcAft>
              <a:buFont typeface="Arial" panose="020B0604020202020204" pitchFamily="34" charset="0"/>
              <a:buChar char="•"/>
            </a:pPr>
            <a:r>
              <a:rPr lang="en-US" sz="1650" dirty="0">
                <a:solidFill>
                  <a:prstClr val="black"/>
                </a:solidFill>
                <a:latin typeface="Aptos" panose="02110004020202020204"/>
              </a:rPr>
              <a:t>What does our college education gives us?</a:t>
            </a:r>
          </a:p>
          <a:p>
            <a:pPr marL="685800" lvl="1" indent="-342900" defTabSz="685800" fontAlgn="auto">
              <a:spcBef>
                <a:spcPts val="0"/>
              </a:spcBef>
              <a:spcAft>
                <a:spcPts val="0"/>
              </a:spcAft>
              <a:buFont typeface="Arial" panose="020B0604020202020204" pitchFamily="34" charset="0"/>
              <a:buChar char="•"/>
            </a:pPr>
            <a:r>
              <a:rPr lang="en-US" sz="1650" dirty="0">
                <a:solidFill>
                  <a:prstClr val="black"/>
                </a:solidFill>
                <a:latin typeface="Aptos" panose="02110004020202020204"/>
              </a:rPr>
              <a:t>Diploma</a:t>
            </a:r>
          </a:p>
          <a:p>
            <a:pPr marL="685800" lvl="1" indent="-342900" defTabSz="685800" fontAlgn="auto">
              <a:spcBef>
                <a:spcPts val="0"/>
              </a:spcBef>
              <a:spcAft>
                <a:spcPts val="0"/>
              </a:spcAft>
              <a:buFont typeface="Arial" panose="020B0604020202020204" pitchFamily="34" charset="0"/>
              <a:buChar char="•"/>
            </a:pPr>
            <a:r>
              <a:rPr lang="en-US" sz="1650" dirty="0">
                <a:solidFill>
                  <a:prstClr val="black"/>
                </a:solidFill>
                <a:latin typeface="Aptos" panose="02110004020202020204"/>
              </a:rPr>
              <a:t>Ability to learn</a:t>
            </a:r>
          </a:p>
          <a:p>
            <a:pPr marL="685800" lvl="1" indent="-342900" defTabSz="685800" fontAlgn="auto">
              <a:spcBef>
                <a:spcPts val="0"/>
              </a:spcBef>
              <a:spcAft>
                <a:spcPts val="0"/>
              </a:spcAft>
              <a:buFont typeface="Arial" panose="020B0604020202020204" pitchFamily="34" charset="0"/>
              <a:buChar char="•"/>
            </a:pPr>
            <a:endParaRPr lang="en-US" sz="1650" dirty="0">
              <a:solidFill>
                <a:prstClr val="black"/>
              </a:solidFill>
              <a:latin typeface="Aptos" panose="02110004020202020204"/>
            </a:endParaRPr>
          </a:p>
          <a:p>
            <a:pPr marL="342900" indent="-342900" defTabSz="685800" fontAlgn="auto">
              <a:spcBef>
                <a:spcPts val="0"/>
              </a:spcBef>
              <a:spcAft>
                <a:spcPts val="0"/>
              </a:spcAft>
              <a:buFont typeface="Arial" panose="020B0604020202020204" pitchFamily="34" charset="0"/>
              <a:buChar char="•"/>
            </a:pPr>
            <a:r>
              <a:rPr lang="en-US" sz="1650" dirty="0">
                <a:solidFill>
                  <a:prstClr val="black"/>
                </a:solidFill>
                <a:latin typeface="Aptos" panose="02110004020202020204"/>
              </a:rPr>
              <a:t>What does our college education gives to our employer?</a:t>
            </a:r>
          </a:p>
          <a:p>
            <a:pPr marL="685800" lvl="1" indent="-342900" defTabSz="685800" fontAlgn="auto">
              <a:spcBef>
                <a:spcPts val="0"/>
              </a:spcBef>
              <a:spcAft>
                <a:spcPts val="0"/>
              </a:spcAft>
              <a:buFont typeface="Arial" panose="020B0604020202020204" pitchFamily="34" charset="0"/>
              <a:buChar char="•"/>
            </a:pPr>
            <a:r>
              <a:rPr lang="en-US" sz="1650" dirty="0">
                <a:solidFill>
                  <a:prstClr val="black"/>
                </a:solidFill>
                <a:latin typeface="Aptos" panose="02110004020202020204"/>
              </a:rPr>
              <a:t>Specialized technical knowledge and expertise necessary for the job</a:t>
            </a:r>
          </a:p>
          <a:p>
            <a:pPr marL="685800" lvl="1" indent="-342900" defTabSz="685800" fontAlgn="auto">
              <a:spcBef>
                <a:spcPts val="0"/>
              </a:spcBef>
              <a:spcAft>
                <a:spcPts val="0"/>
              </a:spcAft>
              <a:buFont typeface="Arial" panose="020B0604020202020204" pitchFamily="34" charset="0"/>
              <a:buChar char="•"/>
            </a:pPr>
            <a:r>
              <a:rPr lang="en-US" sz="1650" dirty="0">
                <a:solidFill>
                  <a:prstClr val="black"/>
                </a:solidFill>
                <a:latin typeface="Aptos" panose="02110004020202020204"/>
              </a:rPr>
              <a:t>Seen as a signal of a candidate’s ability to learn complex information and develop critical thinking skills</a:t>
            </a:r>
          </a:p>
          <a:p>
            <a:pPr marL="685800" lvl="1" indent="-342900" defTabSz="685800" fontAlgn="auto">
              <a:spcBef>
                <a:spcPts val="0"/>
              </a:spcBef>
              <a:spcAft>
                <a:spcPts val="0"/>
              </a:spcAft>
              <a:buFont typeface="Arial" panose="020B0604020202020204" pitchFamily="34" charset="0"/>
              <a:buChar char="•"/>
            </a:pPr>
            <a:r>
              <a:rPr lang="en-US" sz="1650" dirty="0">
                <a:solidFill>
                  <a:prstClr val="black"/>
                </a:solidFill>
                <a:latin typeface="Aptos" panose="02110004020202020204"/>
              </a:rPr>
              <a:t>Demonstrates commitment to completing tasks and having relevant soft skills like communication and teamwork</a:t>
            </a:r>
          </a:p>
        </p:txBody>
      </p:sp>
      <p:pic>
        <p:nvPicPr>
          <p:cNvPr id="5" name="Picture 4" descr="A group of people throwing graduation caps in the air">
            <a:extLst>
              <a:ext uri="{FF2B5EF4-FFF2-40B4-BE49-F238E27FC236}">
                <a16:creationId xmlns:a16="http://schemas.microsoft.com/office/drawing/2014/main" id="{B0E97D4A-D239-F6B3-0801-C4ABFBF8A24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18584" y="3146338"/>
            <a:ext cx="3090301" cy="2059652"/>
          </a:xfrm>
          <a:prstGeom prst="rect">
            <a:avLst/>
          </a:prstGeom>
        </p:spPr>
      </p:pic>
      <p:pic>
        <p:nvPicPr>
          <p:cNvPr id="10" name="Picture 9" descr="A graduation cap and diploma&#10;&#10;Description automatically generated">
            <a:extLst>
              <a:ext uri="{FF2B5EF4-FFF2-40B4-BE49-F238E27FC236}">
                <a16:creationId xmlns:a16="http://schemas.microsoft.com/office/drawing/2014/main" id="{DCD94B6E-AD8A-0F6B-9BC6-7DF6A512CEE2}"/>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748269" y="1352001"/>
            <a:ext cx="2630931" cy="1751590"/>
          </a:xfrm>
          <a:prstGeom prst="rect">
            <a:avLst/>
          </a:prstGeom>
        </p:spPr>
      </p:pic>
      <p:sp>
        <p:nvSpPr>
          <p:cNvPr id="11" name="TextBox 10">
            <a:extLst>
              <a:ext uri="{FF2B5EF4-FFF2-40B4-BE49-F238E27FC236}">
                <a16:creationId xmlns:a16="http://schemas.microsoft.com/office/drawing/2014/main" id="{804B877D-0518-1C7C-79C6-6C0E37A2F1FB}"/>
              </a:ext>
            </a:extLst>
          </p:cNvPr>
          <p:cNvSpPr txBox="1"/>
          <p:nvPr/>
        </p:nvSpPr>
        <p:spPr>
          <a:xfrm>
            <a:off x="5803900" y="6996834"/>
            <a:ext cx="2630931" cy="196208"/>
          </a:xfrm>
          <a:prstGeom prst="rect">
            <a:avLst/>
          </a:prstGeom>
          <a:noFill/>
        </p:spPr>
        <p:txBody>
          <a:bodyPr wrap="square" rtlCol="0">
            <a:spAutoFit/>
          </a:bodyPr>
          <a:lstStyle/>
          <a:p>
            <a:pPr defTabSz="685800" fontAlgn="auto">
              <a:spcBef>
                <a:spcPts val="0"/>
              </a:spcBef>
              <a:spcAft>
                <a:spcPts val="0"/>
              </a:spcAft>
            </a:pPr>
            <a:r>
              <a:rPr lang="en-US" sz="675">
                <a:solidFill>
                  <a:prstClr val="black"/>
                </a:solidFill>
                <a:latin typeface="Aptos" panose="02110004020202020204"/>
                <a:hlinkClick r:id="rId5" tooltip="https://scherlund.blogspot.com/2015/04/no-online-classes-are-not-going-to-help.html"/>
              </a:rPr>
              <a:t>This Photo</a:t>
            </a:r>
            <a:r>
              <a:rPr lang="en-US" sz="675">
                <a:solidFill>
                  <a:prstClr val="black"/>
                </a:solidFill>
                <a:latin typeface="Aptos" panose="02110004020202020204"/>
              </a:rPr>
              <a:t> by Unknown Author is licensed under </a:t>
            </a:r>
            <a:r>
              <a:rPr lang="en-US" sz="675">
                <a:solidFill>
                  <a:prstClr val="black"/>
                </a:solidFill>
                <a:latin typeface="Aptos" panose="02110004020202020204"/>
                <a:hlinkClick r:id="rId6" tooltip="https://creativecommons.org/licenses/by/3.0/"/>
              </a:rPr>
              <a:t>CC BY</a:t>
            </a:r>
            <a:endParaRPr lang="en-US" sz="675">
              <a:solidFill>
                <a:prstClr val="black"/>
              </a:solidFill>
              <a:latin typeface="Aptos" panose="02110004020202020204"/>
            </a:endParaRPr>
          </a:p>
        </p:txBody>
      </p:sp>
    </p:spTree>
    <p:extLst>
      <p:ext uri="{BB962C8B-B14F-4D97-AF65-F5344CB8AC3E}">
        <p14:creationId xmlns:p14="http://schemas.microsoft.com/office/powerpoint/2010/main" val="2868248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ptos" panose="02110004020202020204"/>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59150"/>
            <a:ext cx="2468880" cy="24003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latin typeface="Aptos" panose="02110004020202020204"/>
            </a:endParaRPr>
          </a:p>
        </p:txBody>
      </p:sp>
      <p:sp>
        <p:nvSpPr>
          <p:cNvPr id="17" name="Rectangle 1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1" y="1324706"/>
            <a:ext cx="8178790" cy="420591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ptos" panose="02110004020202020204"/>
            </a:endParaRPr>
          </a:p>
        </p:txBody>
      </p:sp>
      <p:sp>
        <p:nvSpPr>
          <p:cNvPr id="3" name="TextBox 2">
            <a:extLst>
              <a:ext uri="{FF2B5EF4-FFF2-40B4-BE49-F238E27FC236}">
                <a16:creationId xmlns:a16="http://schemas.microsoft.com/office/drawing/2014/main" id="{83619AFB-0670-D34D-4873-ED181D12C099}"/>
              </a:ext>
            </a:extLst>
          </p:cNvPr>
          <p:cNvSpPr txBox="1"/>
          <p:nvPr/>
        </p:nvSpPr>
        <p:spPr>
          <a:xfrm>
            <a:off x="648136" y="1400176"/>
            <a:ext cx="4685864" cy="2354491"/>
          </a:xfrm>
          <a:prstGeom prst="rect">
            <a:avLst/>
          </a:prstGeom>
          <a:noFill/>
        </p:spPr>
        <p:txBody>
          <a:bodyPr wrap="square" rtlCol="0">
            <a:spAutoFit/>
          </a:bodyPr>
          <a:lstStyle/>
          <a:p>
            <a:pPr marL="342900" indent="-342900" defTabSz="685800" fontAlgn="auto">
              <a:spcBef>
                <a:spcPts val="0"/>
              </a:spcBef>
              <a:spcAft>
                <a:spcPts val="0"/>
              </a:spcAft>
              <a:buFont typeface="Arial" panose="020B0604020202020204" pitchFamily="34" charset="0"/>
              <a:buChar char="•"/>
            </a:pPr>
            <a:r>
              <a:rPr lang="en-US" sz="2100" dirty="0">
                <a:solidFill>
                  <a:prstClr val="black"/>
                </a:solidFill>
                <a:latin typeface="Aptos" panose="02110004020202020204"/>
              </a:rPr>
              <a:t>Apply online?</a:t>
            </a:r>
          </a:p>
          <a:p>
            <a:pPr marL="685800" lvl="1" indent="-342900" defTabSz="685800" fontAlgn="auto">
              <a:spcBef>
                <a:spcPts val="0"/>
              </a:spcBef>
              <a:spcAft>
                <a:spcPts val="0"/>
              </a:spcAft>
              <a:buFont typeface="Arial" panose="020B0604020202020204" pitchFamily="34" charset="0"/>
              <a:buChar char="•"/>
            </a:pPr>
            <a:r>
              <a:rPr lang="en-US" sz="2100" dirty="0">
                <a:solidFill>
                  <a:prstClr val="black"/>
                </a:solidFill>
                <a:latin typeface="Aptos" panose="02110004020202020204"/>
              </a:rPr>
              <a:t>Immediately rejected</a:t>
            </a:r>
          </a:p>
          <a:p>
            <a:pPr marL="685800" lvl="1" indent="-342900" defTabSz="685800" fontAlgn="auto">
              <a:spcBef>
                <a:spcPts val="0"/>
              </a:spcBef>
              <a:spcAft>
                <a:spcPts val="0"/>
              </a:spcAft>
              <a:buFont typeface="Arial" panose="020B0604020202020204" pitchFamily="34" charset="0"/>
              <a:buChar char="•"/>
            </a:pPr>
            <a:r>
              <a:rPr lang="en-US" sz="2100" dirty="0">
                <a:solidFill>
                  <a:prstClr val="black"/>
                </a:solidFill>
                <a:latin typeface="Aptos" panose="02110004020202020204"/>
              </a:rPr>
              <a:t>AI doesn’t work in candidate’s favor most of the times. Resulting frequently in auto reject.</a:t>
            </a:r>
          </a:p>
          <a:p>
            <a:pPr defTabSz="685800" fontAlgn="auto">
              <a:spcBef>
                <a:spcPts val="0"/>
              </a:spcBef>
              <a:spcAft>
                <a:spcPts val="0"/>
              </a:spcAft>
            </a:pPr>
            <a:endParaRPr lang="en-US" sz="2100" dirty="0">
              <a:solidFill>
                <a:prstClr val="black"/>
              </a:solidFill>
              <a:latin typeface="Aptos" panose="02110004020202020204"/>
            </a:endParaRPr>
          </a:p>
        </p:txBody>
      </p:sp>
      <p:pic>
        <p:nvPicPr>
          <p:cNvPr id="6" name="Picture 5" descr="A person typing on a computer&#10;&#10;Description automatically generated">
            <a:extLst>
              <a:ext uri="{FF2B5EF4-FFF2-40B4-BE49-F238E27FC236}">
                <a16:creationId xmlns:a16="http://schemas.microsoft.com/office/drawing/2014/main" id="{C21466B2-117E-C91E-DB9C-D519767EB65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526195" y="1411267"/>
            <a:ext cx="2889250" cy="1706584"/>
          </a:xfrm>
          <a:prstGeom prst="rect">
            <a:avLst/>
          </a:prstGeom>
        </p:spPr>
      </p:pic>
      <p:pic>
        <p:nvPicPr>
          <p:cNvPr id="13" name="Picture 12" descr="A red stamp with black background">
            <a:extLst>
              <a:ext uri="{FF2B5EF4-FFF2-40B4-BE49-F238E27FC236}">
                <a16:creationId xmlns:a16="http://schemas.microsoft.com/office/drawing/2014/main" id="{F7574B97-47BD-CB18-4196-21D48A7DA1A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301754" y="3449583"/>
            <a:ext cx="2232859" cy="1041629"/>
          </a:xfrm>
          <a:prstGeom prst="rect">
            <a:avLst/>
          </a:prstGeom>
        </p:spPr>
      </p:pic>
    </p:spTree>
    <p:extLst>
      <p:ext uri="{BB962C8B-B14F-4D97-AF65-F5344CB8AC3E}">
        <p14:creationId xmlns:p14="http://schemas.microsoft.com/office/powerpoint/2010/main" val="236669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ptos" panose="02110004020202020204"/>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59150"/>
            <a:ext cx="2468880" cy="24003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latin typeface="Aptos" panose="02110004020202020204"/>
            </a:endParaRPr>
          </a:p>
        </p:txBody>
      </p:sp>
      <p:sp>
        <p:nvSpPr>
          <p:cNvPr id="17" name="Rectangle 1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1" y="1324706"/>
            <a:ext cx="8178790" cy="420591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ptos" panose="02110004020202020204"/>
            </a:endParaRPr>
          </a:p>
        </p:txBody>
      </p:sp>
      <p:pic>
        <p:nvPicPr>
          <p:cNvPr id="4" name="Picture 3">
            <a:extLst>
              <a:ext uri="{FF2B5EF4-FFF2-40B4-BE49-F238E27FC236}">
                <a16:creationId xmlns:a16="http://schemas.microsoft.com/office/drawing/2014/main" id="{2AB1519D-D9FB-7AE0-6491-09584DE67F57}"/>
              </a:ext>
            </a:extLst>
          </p:cNvPr>
          <p:cNvPicPr>
            <a:picLocks noChangeAspect="1"/>
          </p:cNvPicPr>
          <p:nvPr/>
        </p:nvPicPr>
        <p:blipFill>
          <a:blip r:embed="rId2"/>
          <a:stretch>
            <a:fillRect/>
          </a:stretch>
        </p:blipFill>
        <p:spPr>
          <a:xfrm>
            <a:off x="541756" y="1324707"/>
            <a:ext cx="5648204" cy="3636095"/>
          </a:xfrm>
          <a:prstGeom prst="rect">
            <a:avLst/>
          </a:prstGeom>
        </p:spPr>
      </p:pic>
      <p:sp>
        <p:nvSpPr>
          <p:cNvPr id="3" name="TextBox 2">
            <a:extLst>
              <a:ext uri="{FF2B5EF4-FFF2-40B4-BE49-F238E27FC236}">
                <a16:creationId xmlns:a16="http://schemas.microsoft.com/office/drawing/2014/main" id="{9253A948-D226-BBB6-630D-800DD4D8095D}"/>
              </a:ext>
            </a:extLst>
          </p:cNvPr>
          <p:cNvSpPr txBox="1"/>
          <p:nvPr/>
        </p:nvSpPr>
        <p:spPr>
          <a:xfrm>
            <a:off x="481330" y="5066275"/>
            <a:ext cx="6208547" cy="507831"/>
          </a:xfrm>
          <a:prstGeom prst="rect">
            <a:avLst/>
          </a:prstGeom>
          <a:noFill/>
        </p:spPr>
        <p:txBody>
          <a:bodyPr wrap="square">
            <a:spAutoFit/>
          </a:bodyPr>
          <a:lstStyle/>
          <a:p>
            <a:pPr defTabSz="685800" fontAlgn="auto">
              <a:spcBef>
                <a:spcPts val="0"/>
              </a:spcBef>
              <a:spcAft>
                <a:spcPts val="0"/>
              </a:spcAft>
            </a:pPr>
            <a:r>
              <a:rPr lang="en-US" sz="1350" b="1" dirty="0">
                <a:solidFill>
                  <a:srgbClr val="242424"/>
                </a:solidFill>
                <a:latin typeface="Segoe UI" panose="020B0502040204020203" pitchFamily="34" charset="0"/>
              </a:rPr>
              <a:t>Networking is often the most effective way to secure job interviews, followed by online job portals and company websites.</a:t>
            </a:r>
            <a:endParaRPr lang="en-US" sz="1350" b="1" dirty="0">
              <a:solidFill>
                <a:prstClr val="black"/>
              </a:solidFill>
              <a:latin typeface="Aptos" panose="02110004020202020204"/>
            </a:endParaRPr>
          </a:p>
        </p:txBody>
      </p:sp>
      <p:sp>
        <p:nvSpPr>
          <p:cNvPr id="15" name="Arrow: Left 14">
            <a:extLst>
              <a:ext uri="{FF2B5EF4-FFF2-40B4-BE49-F238E27FC236}">
                <a16:creationId xmlns:a16="http://schemas.microsoft.com/office/drawing/2014/main" id="{CEED97B3-6D81-256C-5C0E-6AD6F6B167E8}"/>
              </a:ext>
            </a:extLst>
          </p:cNvPr>
          <p:cNvSpPr/>
          <p:nvPr/>
        </p:nvSpPr>
        <p:spPr>
          <a:xfrm rot="7126082">
            <a:off x="1678238" y="2715246"/>
            <a:ext cx="950327" cy="14677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ptos" panose="02110004020202020204"/>
            </a:endParaRPr>
          </a:p>
        </p:txBody>
      </p:sp>
      <p:sp>
        <p:nvSpPr>
          <p:cNvPr id="16" name="Arrow: Left 15">
            <a:extLst>
              <a:ext uri="{FF2B5EF4-FFF2-40B4-BE49-F238E27FC236}">
                <a16:creationId xmlns:a16="http://schemas.microsoft.com/office/drawing/2014/main" id="{5A26EE1C-D0E1-E1E0-6497-C89615426886}"/>
              </a:ext>
            </a:extLst>
          </p:cNvPr>
          <p:cNvSpPr/>
          <p:nvPr/>
        </p:nvSpPr>
        <p:spPr>
          <a:xfrm rot="1365063">
            <a:off x="2112930" y="4070467"/>
            <a:ext cx="1193800" cy="16453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ptos" panose="02110004020202020204"/>
            </a:endParaRPr>
          </a:p>
        </p:txBody>
      </p:sp>
    </p:spTree>
    <p:extLst>
      <p:ext uri="{BB962C8B-B14F-4D97-AF65-F5344CB8AC3E}">
        <p14:creationId xmlns:p14="http://schemas.microsoft.com/office/powerpoint/2010/main" val="2902237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ptos" panose="02110004020202020204"/>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59150"/>
            <a:ext cx="2468880" cy="24003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latin typeface="Aptos" panose="02110004020202020204"/>
            </a:endParaRPr>
          </a:p>
        </p:txBody>
      </p:sp>
      <p:sp>
        <p:nvSpPr>
          <p:cNvPr id="17" name="Rectangle 1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1" y="1324706"/>
            <a:ext cx="8178790" cy="420591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ptos" panose="02110004020202020204"/>
            </a:endParaRPr>
          </a:p>
        </p:txBody>
      </p:sp>
      <p:sp>
        <p:nvSpPr>
          <p:cNvPr id="5" name="TextBox 4">
            <a:extLst>
              <a:ext uri="{FF2B5EF4-FFF2-40B4-BE49-F238E27FC236}">
                <a16:creationId xmlns:a16="http://schemas.microsoft.com/office/drawing/2014/main" id="{8CD70688-A69B-CFF3-A207-13E7718923CF}"/>
              </a:ext>
            </a:extLst>
          </p:cNvPr>
          <p:cNvSpPr txBox="1"/>
          <p:nvPr/>
        </p:nvSpPr>
        <p:spPr>
          <a:xfrm>
            <a:off x="481330" y="925742"/>
            <a:ext cx="6513881" cy="415498"/>
          </a:xfrm>
          <a:prstGeom prst="rect">
            <a:avLst/>
          </a:prstGeom>
          <a:noFill/>
        </p:spPr>
        <p:txBody>
          <a:bodyPr wrap="square" rtlCol="0">
            <a:spAutoFit/>
          </a:bodyPr>
          <a:lstStyle/>
          <a:p>
            <a:pPr defTabSz="685800" fontAlgn="auto">
              <a:spcBef>
                <a:spcPts val="0"/>
              </a:spcBef>
              <a:spcAft>
                <a:spcPts val="0"/>
              </a:spcAft>
            </a:pPr>
            <a:r>
              <a:rPr lang="en-US" sz="2100" dirty="0">
                <a:solidFill>
                  <a:prstClr val="black"/>
                </a:solidFill>
                <a:latin typeface="Aptos" panose="02110004020202020204"/>
              </a:rPr>
              <a:t>Online Job Portals:</a:t>
            </a:r>
          </a:p>
        </p:txBody>
      </p:sp>
      <p:sp>
        <p:nvSpPr>
          <p:cNvPr id="8" name="TextBox 7">
            <a:extLst>
              <a:ext uri="{FF2B5EF4-FFF2-40B4-BE49-F238E27FC236}">
                <a16:creationId xmlns:a16="http://schemas.microsoft.com/office/drawing/2014/main" id="{A73A199C-E0D5-8A79-C27F-4C94EFE536ED}"/>
              </a:ext>
            </a:extLst>
          </p:cNvPr>
          <p:cNvSpPr txBox="1"/>
          <p:nvPr/>
        </p:nvSpPr>
        <p:spPr>
          <a:xfrm>
            <a:off x="650082" y="1318158"/>
            <a:ext cx="7408069" cy="4247317"/>
          </a:xfrm>
          <a:prstGeom prst="rect">
            <a:avLst/>
          </a:prstGeom>
          <a:noFill/>
        </p:spPr>
        <p:txBody>
          <a:bodyPr wrap="square" rtlCol="0">
            <a:spAutoFit/>
          </a:bodyPr>
          <a:lstStyle/>
          <a:p>
            <a:pPr defTabSz="685800" fontAlgn="auto">
              <a:spcBef>
                <a:spcPts val="0"/>
              </a:spcBef>
              <a:spcAft>
                <a:spcPts val="0"/>
              </a:spcAft>
            </a:pPr>
            <a:r>
              <a:rPr lang="en-US" sz="1350" b="1" dirty="0">
                <a:solidFill>
                  <a:srgbClr val="242424"/>
                </a:solidFill>
                <a:latin typeface="Segoe UI" panose="020B0502040204020203" pitchFamily="34" charset="0"/>
              </a:rPr>
              <a:t>Indeed</a:t>
            </a:r>
            <a:r>
              <a:rPr lang="en-US" sz="1350" dirty="0">
                <a:solidFill>
                  <a:srgbClr val="242424"/>
                </a:solidFill>
                <a:latin typeface="Segoe UI" panose="020B0502040204020203" pitchFamily="34" charset="0"/>
              </a:rPr>
              <a:t>: Known for its extensive job listings and user-friendly interface, Indeed is one of the most popular job search engines</a:t>
            </a:r>
          </a:p>
          <a:p>
            <a:pPr defTabSz="685800" fontAlgn="auto">
              <a:spcBef>
                <a:spcPts val="0"/>
              </a:spcBef>
              <a:spcAft>
                <a:spcPts val="0"/>
              </a:spcAft>
            </a:pPr>
            <a:endParaRPr lang="en-US" sz="1350" dirty="0">
              <a:solidFill>
                <a:srgbClr val="242424"/>
              </a:solidFill>
              <a:latin typeface="Segoe UI" panose="020B0502040204020203" pitchFamily="34" charset="0"/>
            </a:endParaRPr>
          </a:p>
          <a:p>
            <a:pPr defTabSz="685800" fontAlgn="auto">
              <a:spcBef>
                <a:spcPts val="0"/>
              </a:spcBef>
              <a:spcAft>
                <a:spcPts val="0"/>
              </a:spcAft>
            </a:pPr>
            <a:r>
              <a:rPr lang="en-US" sz="1350" b="1" dirty="0">
                <a:solidFill>
                  <a:srgbClr val="242424"/>
                </a:solidFill>
                <a:latin typeface="Segoe UI" panose="020B0502040204020203" pitchFamily="34" charset="0"/>
              </a:rPr>
              <a:t>LinkedIn</a:t>
            </a:r>
            <a:r>
              <a:rPr lang="en-US" sz="1350" dirty="0">
                <a:solidFill>
                  <a:srgbClr val="242424"/>
                </a:solidFill>
                <a:latin typeface="Segoe UI" panose="020B0502040204020203" pitchFamily="34" charset="0"/>
              </a:rPr>
              <a:t>: Great for networking and job searching, LinkedIn allows you to connect with professionals and apply for jobs directly through the platform</a:t>
            </a:r>
          </a:p>
          <a:p>
            <a:pPr defTabSz="685800" fontAlgn="auto">
              <a:spcBef>
                <a:spcPts val="0"/>
              </a:spcBef>
              <a:spcAft>
                <a:spcPts val="0"/>
              </a:spcAft>
            </a:pPr>
            <a:endParaRPr lang="en-US" sz="1350" dirty="0">
              <a:solidFill>
                <a:srgbClr val="242424"/>
              </a:solidFill>
              <a:latin typeface="Segoe UI" panose="020B0502040204020203" pitchFamily="34" charset="0"/>
            </a:endParaRPr>
          </a:p>
          <a:p>
            <a:pPr defTabSz="685800" fontAlgn="auto">
              <a:spcBef>
                <a:spcPts val="0"/>
              </a:spcBef>
              <a:spcAft>
                <a:spcPts val="0"/>
              </a:spcAft>
            </a:pPr>
            <a:r>
              <a:rPr lang="en-US" sz="1350" b="1" dirty="0">
                <a:solidFill>
                  <a:srgbClr val="242424"/>
                </a:solidFill>
                <a:latin typeface="Segoe UI" panose="020B0502040204020203" pitchFamily="34" charset="0"/>
              </a:rPr>
              <a:t>Glassdoor</a:t>
            </a:r>
            <a:r>
              <a:rPr lang="en-US" sz="1350" dirty="0">
                <a:solidFill>
                  <a:srgbClr val="242424"/>
                </a:solidFill>
                <a:latin typeface="Segoe UI" panose="020B0502040204020203" pitchFamily="34" charset="0"/>
              </a:rPr>
              <a:t>: Offers job listings along with company reviews, salary information, and insights into company culture</a:t>
            </a:r>
          </a:p>
          <a:p>
            <a:pPr defTabSz="685800" fontAlgn="auto">
              <a:spcBef>
                <a:spcPts val="0"/>
              </a:spcBef>
              <a:spcAft>
                <a:spcPts val="0"/>
              </a:spcAft>
            </a:pPr>
            <a:endParaRPr lang="en-US" sz="1350" dirty="0">
              <a:solidFill>
                <a:srgbClr val="242424"/>
              </a:solidFill>
              <a:latin typeface="Segoe UI" panose="020B0502040204020203" pitchFamily="34" charset="0"/>
            </a:endParaRPr>
          </a:p>
          <a:p>
            <a:pPr defTabSz="685800" fontAlgn="auto">
              <a:spcBef>
                <a:spcPts val="0"/>
              </a:spcBef>
              <a:spcAft>
                <a:spcPts val="0"/>
              </a:spcAft>
            </a:pPr>
            <a:r>
              <a:rPr lang="en-US" sz="1350" b="1" dirty="0">
                <a:solidFill>
                  <a:srgbClr val="242424"/>
                </a:solidFill>
                <a:latin typeface="Segoe UI" panose="020B0502040204020203" pitchFamily="34" charset="0"/>
              </a:rPr>
              <a:t>ZipRecruiter</a:t>
            </a:r>
            <a:r>
              <a:rPr lang="en-US" sz="1350" dirty="0">
                <a:solidFill>
                  <a:srgbClr val="242424"/>
                </a:solidFill>
                <a:latin typeface="Segoe UI" panose="020B0502040204020203" pitchFamily="34" charset="0"/>
              </a:rPr>
              <a:t>: Uses AI technology to match job seekers with employers and offers a mobile app for job searching on the go</a:t>
            </a:r>
          </a:p>
          <a:p>
            <a:pPr defTabSz="685800" fontAlgn="auto">
              <a:spcBef>
                <a:spcPts val="0"/>
              </a:spcBef>
              <a:spcAft>
                <a:spcPts val="0"/>
              </a:spcAft>
            </a:pPr>
            <a:endParaRPr lang="en-US" sz="1350" dirty="0">
              <a:solidFill>
                <a:srgbClr val="242424"/>
              </a:solidFill>
              <a:latin typeface="Segoe UI" panose="020B0502040204020203" pitchFamily="34" charset="0"/>
            </a:endParaRPr>
          </a:p>
          <a:p>
            <a:pPr defTabSz="685800" fontAlgn="auto">
              <a:spcBef>
                <a:spcPts val="0"/>
              </a:spcBef>
              <a:spcAft>
                <a:spcPts val="0"/>
              </a:spcAft>
            </a:pPr>
            <a:r>
              <a:rPr lang="en-US" sz="1350" b="1" dirty="0">
                <a:solidFill>
                  <a:srgbClr val="242424"/>
                </a:solidFill>
                <a:latin typeface="Segoe UI" panose="020B0502040204020203" pitchFamily="34" charset="0"/>
              </a:rPr>
              <a:t>CareerBuilder</a:t>
            </a:r>
            <a:r>
              <a:rPr lang="en-US" sz="1350" dirty="0">
                <a:solidFill>
                  <a:srgbClr val="242424"/>
                </a:solidFill>
                <a:latin typeface="Segoe UI" panose="020B0502040204020203" pitchFamily="34" charset="0"/>
              </a:rPr>
              <a:t>: Provides a wide range of job listings and tools to help you create a strong resume and apply for jobs quickly</a:t>
            </a:r>
          </a:p>
          <a:p>
            <a:pPr defTabSz="685800" fontAlgn="auto">
              <a:spcBef>
                <a:spcPts val="0"/>
              </a:spcBef>
              <a:spcAft>
                <a:spcPts val="0"/>
              </a:spcAft>
            </a:pPr>
            <a:endParaRPr lang="en-US" sz="1350" dirty="0">
              <a:solidFill>
                <a:srgbClr val="242424"/>
              </a:solidFill>
              <a:latin typeface="Segoe UI" panose="020B0502040204020203" pitchFamily="34" charset="0"/>
            </a:endParaRPr>
          </a:p>
          <a:p>
            <a:pPr defTabSz="685800" fontAlgn="auto">
              <a:spcBef>
                <a:spcPts val="0"/>
              </a:spcBef>
              <a:spcAft>
                <a:spcPts val="0"/>
              </a:spcAft>
            </a:pPr>
            <a:r>
              <a:rPr lang="en-US" sz="1350" b="1" dirty="0" err="1">
                <a:solidFill>
                  <a:srgbClr val="242424"/>
                </a:solidFill>
                <a:latin typeface="Segoe UI" panose="020B0502040204020203" pitchFamily="34" charset="0"/>
              </a:rPr>
              <a:t>SimplyHired</a:t>
            </a:r>
            <a:r>
              <a:rPr lang="en-US" sz="1350" dirty="0">
                <a:solidFill>
                  <a:srgbClr val="242424"/>
                </a:solidFill>
                <a:latin typeface="Segoe UI" panose="020B0502040204020203" pitchFamily="34" charset="0"/>
              </a:rPr>
              <a:t>: Aggregates job listings from various sources and offers tools like a resume builder and salary estimator</a:t>
            </a:r>
          </a:p>
          <a:p>
            <a:pPr defTabSz="685800" fontAlgn="auto">
              <a:spcBef>
                <a:spcPts val="0"/>
              </a:spcBef>
              <a:spcAft>
                <a:spcPts val="0"/>
              </a:spcAft>
            </a:pPr>
            <a:endParaRPr lang="en-US" sz="1350" dirty="0">
              <a:solidFill>
                <a:srgbClr val="242424"/>
              </a:solidFill>
              <a:latin typeface="Segoe UI" panose="020B0502040204020203" pitchFamily="34" charset="0"/>
            </a:endParaRPr>
          </a:p>
          <a:p>
            <a:pPr defTabSz="685800" fontAlgn="auto">
              <a:spcBef>
                <a:spcPts val="0"/>
              </a:spcBef>
              <a:spcAft>
                <a:spcPts val="0"/>
              </a:spcAft>
            </a:pPr>
            <a:r>
              <a:rPr lang="en-US" sz="1350" b="1" dirty="0">
                <a:solidFill>
                  <a:srgbClr val="242424"/>
                </a:solidFill>
                <a:latin typeface="Segoe UI" panose="020B0502040204020203" pitchFamily="34" charset="0"/>
              </a:rPr>
              <a:t>Monster</a:t>
            </a:r>
            <a:r>
              <a:rPr lang="en-US" sz="1350" dirty="0">
                <a:solidFill>
                  <a:srgbClr val="242424"/>
                </a:solidFill>
                <a:latin typeface="Segoe UI" panose="020B0502040204020203" pitchFamily="34" charset="0"/>
              </a:rPr>
              <a:t>: One of the oldest job search engines, Monster offers job listings, career advice, and resume services</a:t>
            </a:r>
          </a:p>
        </p:txBody>
      </p:sp>
    </p:spTree>
    <p:extLst>
      <p:ext uri="{BB962C8B-B14F-4D97-AF65-F5344CB8AC3E}">
        <p14:creationId xmlns:p14="http://schemas.microsoft.com/office/powerpoint/2010/main" val="2743532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ptos" panose="02110004020202020204"/>
            </a:endParaRPr>
          </a:p>
        </p:txBody>
      </p:sp>
      <p:sp>
        <p:nvSpPr>
          <p:cNvPr id="9" name="Right Triangle 8">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432540" y="3359150"/>
            <a:ext cx="2468880" cy="24003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dirty="0">
              <a:solidFill>
                <a:prstClr val="white"/>
              </a:solidFill>
              <a:latin typeface="Aptos" panose="02110004020202020204"/>
            </a:endParaRPr>
          </a:p>
        </p:txBody>
      </p:sp>
      <p:sp>
        <p:nvSpPr>
          <p:cNvPr id="17" name="Rectangle 16">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331" y="1324706"/>
            <a:ext cx="8178790" cy="420591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latin typeface="Aptos" panose="02110004020202020204"/>
            </a:endParaRPr>
          </a:p>
        </p:txBody>
      </p:sp>
      <p:sp>
        <p:nvSpPr>
          <p:cNvPr id="5" name="TextBox 4">
            <a:extLst>
              <a:ext uri="{FF2B5EF4-FFF2-40B4-BE49-F238E27FC236}">
                <a16:creationId xmlns:a16="http://schemas.microsoft.com/office/drawing/2014/main" id="{8CD70688-A69B-CFF3-A207-13E7718923CF}"/>
              </a:ext>
            </a:extLst>
          </p:cNvPr>
          <p:cNvSpPr txBox="1"/>
          <p:nvPr/>
        </p:nvSpPr>
        <p:spPr>
          <a:xfrm>
            <a:off x="481330" y="932291"/>
            <a:ext cx="6513881" cy="415498"/>
          </a:xfrm>
          <a:prstGeom prst="rect">
            <a:avLst/>
          </a:prstGeom>
          <a:noFill/>
        </p:spPr>
        <p:txBody>
          <a:bodyPr wrap="square" rtlCol="0">
            <a:spAutoFit/>
          </a:bodyPr>
          <a:lstStyle/>
          <a:p>
            <a:pPr defTabSz="685800" fontAlgn="auto">
              <a:spcBef>
                <a:spcPts val="0"/>
              </a:spcBef>
              <a:spcAft>
                <a:spcPts val="0"/>
              </a:spcAft>
            </a:pPr>
            <a:r>
              <a:rPr lang="en-US" sz="2100" b="1" dirty="0">
                <a:solidFill>
                  <a:prstClr val="black"/>
                </a:solidFill>
                <a:latin typeface="Aptos" panose="02110004020202020204"/>
              </a:rPr>
              <a:t>What Many Companies are Actually Doing?</a:t>
            </a:r>
          </a:p>
        </p:txBody>
      </p:sp>
      <p:sp>
        <p:nvSpPr>
          <p:cNvPr id="3" name="TextBox 2">
            <a:extLst>
              <a:ext uri="{FF2B5EF4-FFF2-40B4-BE49-F238E27FC236}">
                <a16:creationId xmlns:a16="http://schemas.microsoft.com/office/drawing/2014/main" id="{C08EFD87-C6A9-15C0-00F1-8CA765572014}"/>
              </a:ext>
            </a:extLst>
          </p:cNvPr>
          <p:cNvSpPr txBox="1"/>
          <p:nvPr/>
        </p:nvSpPr>
        <p:spPr>
          <a:xfrm>
            <a:off x="551547" y="1907484"/>
            <a:ext cx="8229224" cy="2169825"/>
          </a:xfrm>
          <a:prstGeom prst="rect">
            <a:avLst/>
          </a:prstGeom>
          <a:noFill/>
        </p:spPr>
        <p:txBody>
          <a:bodyPr wrap="square" rtlCol="0">
            <a:spAutoFit/>
          </a:bodyPr>
          <a:lstStyle/>
          <a:p>
            <a:pPr defTabSz="685800" fontAlgn="auto">
              <a:spcBef>
                <a:spcPts val="0"/>
              </a:spcBef>
              <a:spcAft>
                <a:spcPts val="0"/>
              </a:spcAft>
            </a:pPr>
            <a:r>
              <a:rPr lang="en-US" sz="1800" b="1" u="sng" dirty="0">
                <a:solidFill>
                  <a:prstClr val="black"/>
                </a:solidFill>
                <a:latin typeface="Aptos" panose="02110004020202020204"/>
              </a:rPr>
              <a:t>DEI conferences</a:t>
            </a:r>
            <a:r>
              <a:rPr lang="en-US" sz="1800" dirty="0">
                <a:solidFill>
                  <a:prstClr val="black"/>
                </a:solidFill>
                <a:latin typeface="Aptos" panose="02110004020202020204"/>
              </a:rPr>
              <a:t>: GHC, SHPE and NSBE</a:t>
            </a:r>
          </a:p>
          <a:p>
            <a:pPr defTabSz="685800" fontAlgn="auto">
              <a:spcBef>
                <a:spcPts val="0"/>
              </a:spcBef>
              <a:spcAft>
                <a:spcPts val="0"/>
              </a:spcAft>
            </a:pPr>
            <a:endParaRPr lang="en-US" sz="1800" dirty="0">
              <a:solidFill>
                <a:prstClr val="black"/>
              </a:solidFill>
              <a:latin typeface="Aptos" panose="02110004020202020204"/>
            </a:endParaRPr>
          </a:p>
          <a:p>
            <a:pPr defTabSz="685800" fontAlgn="auto">
              <a:spcBef>
                <a:spcPts val="0"/>
              </a:spcBef>
              <a:spcAft>
                <a:spcPts val="0"/>
              </a:spcAft>
            </a:pPr>
            <a:r>
              <a:rPr lang="en-US" sz="1800" b="1" u="sng" dirty="0">
                <a:solidFill>
                  <a:prstClr val="black"/>
                </a:solidFill>
                <a:latin typeface="Aptos" panose="02110004020202020204"/>
              </a:rPr>
              <a:t>Returning interns</a:t>
            </a:r>
            <a:r>
              <a:rPr lang="en-US" sz="1800" dirty="0">
                <a:solidFill>
                  <a:prstClr val="black"/>
                </a:solidFill>
                <a:latin typeface="Aptos" panose="02110004020202020204"/>
              </a:rPr>
              <a:t>: Returning interns are given priorities as they have good feedback from their respective teams where they previously interned.</a:t>
            </a:r>
          </a:p>
          <a:p>
            <a:pPr defTabSz="685800" fontAlgn="auto">
              <a:spcBef>
                <a:spcPts val="0"/>
              </a:spcBef>
              <a:spcAft>
                <a:spcPts val="0"/>
              </a:spcAft>
            </a:pPr>
            <a:endParaRPr lang="en-US" sz="1800" dirty="0">
              <a:solidFill>
                <a:prstClr val="black"/>
              </a:solidFill>
              <a:latin typeface="Aptos" panose="02110004020202020204"/>
            </a:endParaRPr>
          </a:p>
          <a:p>
            <a:pPr defTabSz="685800" fontAlgn="auto">
              <a:spcBef>
                <a:spcPts val="0"/>
              </a:spcBef>
              <a:spcAft>
                <a:spcPts val="0"/>
              </a:spcAft>
            </a:pPr>
            <a:r>
              <a:rPr lang="en-US" sz="1800" b="1" u="sng" dirty="0">
                <a:solidFill>
                  <a:prstClr val="black"/>
                </a:solidFill>
                <a:latin typeface="Aptos" panose="02110004020202020204"/>
              </a:rPr>
              <a:t>Employee Referrals</a:t>
            </a:r>
            <a:r>
              <a:rPr lang="en-US" sz="1800" dirty="0">
                <a:solidFill>
                  <a:prstClr val="black"/>
                </a:solidFill>
                <a:latin typeface="Aptos" panose="02110004020202020204"/>
              </a:rPr>
              <a:t>: Resumes submitted through employee referrals get priority.</a:t>
            </a:r>
            <a:endParaRPr lang="en-US" sz="1800" dirty="0">
              <a:solidFill>
                <a:srgbClr val="242424"/>
              </a:solidFill>
              <a:latin typeface="Segoe UI" panose="020B0502040204020203" pitchFamily="34" charset="0"/>
            </a:endParaRPr>
          </a:p>
          <a:p>
            <a:pPr defTabSz="685800" fontAlgn="auto">
              <a:spcBef>
                <a:spcPts val="0"/>
              </a:spcBef>
              <a:spcAft>
                <a:spcPts val="0"/>
              </a:spcAft>
            </a:pPr>
            <a:endParaRPr lang="en-US" sz="1350" dirty="0">
              <a:solidFill>
                <a:srgbClr val="242424"/>
              </a:solidFill>
              <a:latin typeface="Segoe UI" panose="020B0502040204020203" pitchFamily="34" charset="0"/>
            </a:endParaRPr>
          </a:p>
          <a:p>
            <a:pPr defTabSz="685800" fontAlgn="auto">
              <a:spcBef>
                <a:spcPts val="0"/>
              </a:spcBef>
              <a:spcAft>
                <a:spcPts val="0"/>
              </a:spcAft>
            </a:pPr>
            <a:endParaRPr lang="en-US" sz="1350" dirty="0">
              <a:solidFill>
                <a:prstClr val="black"/>
              </a:solidFill>
              <a:latin typeface="Aptos" panose="02110004020202020204"/>
            </a:endParaRPr>
          </a:p>
        </p:txBody>
      </p:sp>
    </p:spTree>
    <p:extLst>
      <p:ext uri="{BB962C8B-B14F-4D97-AF65-F5344CB8AC3E}">
        <p14:creationId xmlns:p14="http://schemas.microsoft.com/office/powerpoint/2010/main" val="3952877745"/>
      </p:ext>
    </p:extLst>
  </p:cSld>
  <p:clrMapOvr>
    <a:masterClrMapping/>
  </p:clrMapOvr>
</p:sld>
</file>

<file path=ppt/theme/theme1.xml><?xml version="1.0" encoding="utf-8"?>
<a:theme xmlns:a="http://schemas.openxmlformats.org/drawingml/2006/main" name="1_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7666</TotalTime>
  <Words>1347</Words>
  <Application>Microsoft Macintosh PowerPoint</Application>
  <PresentationFormat>Letter Paper (8.5x11 in)</PresentationFormat>
  <Paragraphs>121</Paragraphs>
  <Slides>16</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Aptos</vt:lpstr>
      <vt:lpstr>Aptos Display</vt:lpstr>
      <vt:lpstr>Arial</vt:lpstr>
      <vt:lpstr>Segoe UI</vt:lpstr>
      <vt:lpstr>Times New Roman</vt:lpstr>
      <vt:lpstr>1_lecture_title</vt:lpstr>
      <vt:lpstr>1_isip_default</vt:lpstr>
      <vt:lpstr>Office Theme</vt:lpstr>
      <vt:lpstr>PowerPoint Presentation</vt:lpstr>
      <vt:lpstr>PowerPoint Presentation</vt:lpstr>
      <vt:lpstr>Jobs! Jobs! Jobs!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433</cp:revision>
  <dcterms:created xsi:type="dcterms:W3CDTF">2002-09-12T17:13:32Z</dcterms:created>
  <dcterms:modified xsi:type="dcterms:W3CDTF">2024-12-10T03:55:28Z</dcterms:modified>
</cp:coreProperties>
</file>