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  <p:sldMasterId id="2147483702" r:id="rId3"/>
  </p:sldMasterIdLst>
  <p:notesMasterIdLst>
    <p:notesMasterId r:id="rId50"/>
  </p:notesMasterIdLst>
  <p:handoutMasterIdLst>
    <p:handoutMasterId r:id="rId51"/>
  </p:handoutMasterIdLst>
  <p:sldIdLst>
    <p:sldId id="311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213" autoAdjust="0"/>
    <p:restoredTop sz="96327" autoAdjust="0"/>
  </p:normalViewPr>
  <p:slideViewPr>
    <p:cSldViewPr snapToGrid="0">
      <p:cViewPr varScale="1">
        <p:scale>
          <a:sx n="124" d="100"/>
          <a:sy n="124" d="100"/>
        </p:scale>
        <p:origin x="1752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61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641F30-EF98-954F-BC02-93015769DEB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24DD5B-5CB9-4278-8304-53E47D6138F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F7779-E88B-4ED1-91F2-39C19F1AC89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F7779-E88B-4ED1-91F2-39C19F1AC89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0E8A20-7B47-48C2-8566-E78CF092480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092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415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7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python.org/" TargetMode="External"/><Relationship Id="rId3" Type="http://schemas.openxmlformats.org/officeDocument/2006/relationships/hyperlink" Target="https://docs.python.org/3/tutorial/datastructures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utorialspoint.com/functional_programming/index.htm" TargetMode="External"/><Relationship Id="rId5" Type="http://schemas.openxmlformats.org/officeDocument/2006/relationships/hyperlink" Target="http://www.bogotobogo.com/python/python_fncs_map_filter_reduce.php" TargetMode="External"/><Relationship Id="rId4" Type="http://schemas.openxmlformats.org/officeDocument/2006/relationships/hyperlink" Target="https://www.tutorialspoint.com/python_data_structure/index.htm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637381"/>
            <a:ext cx="4026757" cy="39414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Lists, Stacks, Queues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Tuples and Sequences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Sets and 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Looping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 Comprehension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Functional Programming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Python.org: </a:t>
            </a:r>
            <a:r>
              <a:rPr lang="en-US" sz="1800" b="1" dirty="0">
                <a:solidFill>
                  <a:schemeClr val="tx2"/>
                </a:solidFill>
                <a:hlinkClick r:id="rId3"/>
              </a:rPr>
              <a:t>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TutorialsPoint: </a:t>
            </a:r>
            <a:r>
              <a:rPr lang="en-US" sz="1800" b="1" dirty="0">
                <a:solidFill>
                  <a:schemeClr val="tx2"/>
                </a:solidFill>
                <a:hlinkClick r:id="rId4"/>
              </a:rPr>
              <a:t>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BogotoBogo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Map, Reduce, Filter</a:t>
            </a:r>
            <a:br>
              <a:rPr lang="en-US" sz="1800" b="1" dirty="0">
                <a:solidFill>
                  <a:srgbClr val="004000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TutorialsPoint: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36: Python – Data Structures and 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  <a:endParaRPr kumimoji="0" lang="nn-NO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for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i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range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(x)):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if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(x[i] % 2):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y[i] = x[i] *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else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y[i] = x[i]</a:t>
            </a:r>
            <a:endParaRPr kumimoji="0" lang="nn-NO" sz="1600" b="0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map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v : v *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filter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u : u %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x))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[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4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import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functools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[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4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ans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functools.reduce(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[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4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ans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reduce(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def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factorial(n, r=1)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n &lt;= 1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else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def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factorial(n):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n==0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else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import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functools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def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log(message, subsystem):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print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'%s: %s'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% (subsystem, message))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server_log = functools.partial(log, subsystem=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'server'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server_log(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'Unable to open socket'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0C3555-6952-7840-AB99-0A7EBD31E745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F#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OCaml</a:t>
            </a: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C#/.NET</a:t>
            </a: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94" y="629330"/>
            <a:ext cx="8685211" cy="63159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Lists, Stacks, Queues, Tuples, Sets, Dictionaries: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Python has a rich inventory of data structures that make programming much easier and faster.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Looping Revisited: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We can loop over data structures in an abstract way, or explicitly by index or key.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 Comprehension: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functional programming tool that allows efficient implementation of iterative operations (e.g., iterating over a list and computing some function for each element)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Functional Programming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: a programming paradigm where programs are constructed by applying and composing functions.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var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mutable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x =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 marL="0" marR="0" lvl="0" indent="0" algn="l" defTabSz="914400" rtl="0" eaLnBrk="1" fontAlgn="base" latinLnBrk="0" hangingPunct="1">
              <a:lnSpc>
                <a:spcPct val="103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x,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x,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x,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Add(x,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(x,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add(x,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 x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;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z = x +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z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+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x +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 x y = x +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-&gt;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-&gt;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Func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&lt;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&gt;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FFFFE2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/>
                  <a:ea typeface="+mn-ea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/>
                  <a:ea typeface="+mn-ea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/>
                  <a:ea typeface="+mn-ea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/>
                  <a:ea typeface="+mn-ea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x,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var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z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z;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x,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 + y;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types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camel case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parens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commas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curly braces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semi colons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and equals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instead of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var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return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filteredNumbers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filter 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 -&gt; n &gt; 1) numbers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filteredNumbers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numbers |&gt; filter 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 -&gt; n &gt; 1)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filteredNumbers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numbers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  |&gt; filter 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 -&gt; n &gt; 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|&gt; filter (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 -&gt; n &lt; 3)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filter (condition: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-&gt;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bool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(items: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6A90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//normal version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addTwoParameters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 y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x +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//explicitly curried version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addTwoParameters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  =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only one parameter!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let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subFunction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x + y              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new function with one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param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subFunction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   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return the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subfunction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now use it step by step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x = 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y = 99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intermediateFn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addTwoParameters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return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with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                           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x "baked in"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result 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intermediateFn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// normal version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let result  =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addTwoParameters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x y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printTwoParameters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-&gt; (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Returns </a:t>
              </a:r>
              <a:r>
                <a:rPr kumimoji="0" lang="en-A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int</a:t>
              </a: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Returns </a:t>
              </a:r>
              <a:r>
                <a:rPr kumimoji="0" lang="en-A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int</a:t>
              </a: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-&gt; </a:t>
              </a:r>
              <a:r>
                <a:rPr kumimoji="0" lang="en-A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int</a:t>
              </a:r>
              <a:endPara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let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AU" sz="15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addOne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Returns </a:t>
                </a:r>
                <a:r>
                  <a:rPr kumimoji="0" lang="en-AU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int</a:t>
                </a: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-&gt; </a:t>
                </a:r>
                <a:r>
                  <a:rPr kumimoji="0" lang="en-AU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int</a:t>
                </a:r>
                <a:endPara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let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result = </a:t>
              </a:r>
              <a:r>
                <a:rPr kumimoji="0" lang="en-AU" sz="15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addOne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Returns </a:t>
                </a:r>
                <a:r>
                  <a:rPr kumimoji="0" lang="en-AU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int</a:t>
                </a: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let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result = </a:t>
              </a:r>
              <a:r>
                <a:rPr kumimoji="0" lang="en-AU" sz="15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addOne</a:t>
              </a:r>
              <a:r>
                <a:rPr kumimoji="0" lang="en-AU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Returns </a:t>
                </a:r>
                <a:r>
                  <a:rPr kumimoji="0" lang="en-AU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int</a:t>
                </a:r>
                <a:r>
                  <a:rPr kumimoji="0" lang="en-A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addOne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addTwo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addThree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addOne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&gt;&gt;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addTwo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Returns</a:t>
              </a: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AU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int</a:t>
              </a: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let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 = </a:t>
            </a: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addThree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[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1..10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]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.filter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%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2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=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0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.map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+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3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.sum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Menlo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[|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1.0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2.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3.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4.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5.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6.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7.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8.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9.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10.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|]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.filter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%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2.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=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0.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.map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+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3.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.sum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Menlo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sumEvensPlusThree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=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.filter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%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=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 &gt;&gt;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.map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+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  &gt;&gt;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Array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.sum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sumEvensPlusThree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[|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1..10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let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plus_3 x = x +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3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let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list_plus_3 =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.map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plus_3 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let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filtered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=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.filter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(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fun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9695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-&gt;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x %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2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=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0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)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[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1..10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]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filtered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|&gt; list_plus_3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</a:b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 |&gt;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64A4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List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.sum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Menlo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[|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57D00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1..10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|] |&gt;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Menlo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sumEvensPlusThree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nlo Regular"/>
                <a:ea typeface="+mn-ea"/>
                <a:cs typeface="Menlo Regular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Menlo Regular"/>
              <a:ea typeface="+mn-ea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Imperative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 Oriented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Declarative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Fewer Bugs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Code Simpler/More Maintainable Code 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 Side Effects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Easy to Parallelize &amp; Scale 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Mathematically Provable</a:t>
            </a:r>
          </a:p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Immutable Data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First Class Functions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Tail Call Optimization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Mapping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Reducing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Pipelining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Recursion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Currying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Higher Order Functions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Lazy Evaluation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Arial"/>
                <a:ea typeface="+mn-ea"/>
                <a:cs typeface="+mn-cs"/>
              </a:rPr>
              <a:t>Monad: “A Monad is just a monoid in the category of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Arial"/>
                <a:ea typeface="+mn-ea"/>
                <a:cs typeface="+mn-cs"/>
              </a:rPr>
              <a:t>endofunctors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Arial"/>
                <a:ea typeface="+mn-ea"/>
                <a:cs typeface="+mn-cs"/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a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b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sum =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def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add():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global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sum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sum = a +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def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add(a, b):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return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  <a:endParaRPr kumimoji="0" lang="nn-NO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for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i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range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(x)):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y[i] = x[i] *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map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v : v *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filter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u : u %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x))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  <a:endParaRPr kumimoji="0" lang="nn-NO" sz="16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for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i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range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len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(x)):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if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(x[i] % 2):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y[i] = x[i] *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       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else</a:t>
            </a: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y[i] = x[i]</a:t>
            </a:r>
            <a:endParaRPr kumimoji="0" lang="nn-NO" sz="1600" b="0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x = np.random.rand(10,)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=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map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v : v *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5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	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filter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lambda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 u : u %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2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Consolas" panose="020B0609020204030204" pitchFamily="49" charset="0"/>
              </a:rPr>
              <a:t>, x))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7505</TotalTime>
  <Words>2774</Words>
  <Application>Microsoft Macintosh PowerPoint</Application>
  <PresentationFormat>Letter Paper (8.5x11 in)</PresentationFormat>
  <Paragraphs>466</Paragraphs>
  <Slides>46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Menlo</vt:lpstr>
      <vt:lpstr>Menlo Regular</vt:lpstr>
      <vt:lpstr>Times New Roman</vt:lpstr>
      <vt:lpstr>Wingdings</vt:lpstr>
      <vt:lpstr>lecture_title</vt:lpstr>
      <vt:lpstr>1_isip_default</vt:lpstr>
      <vt:lpstr>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432</cp:revision>
  <dcterms:created xsi:type="dcterms:W3CDTF">2002-09-12T17:13:32Z</dcterms:created>
  <dcterms:modified xsi:type="dcterms:W3CDTF">2024-11-20T15:58:30Z</dcterms:modified>
</cp:coreProperties>
</file>