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4" r:id="rId1"/>
    <p:sldMasterId id="2147483700" r:id="rId2"/>
  </p:sldMasterIdLst>
  <p:notesMasterIdLst>
    <p:notesMasterId r:id="rId5"/>
  </p:notesMasterIdLst>
  <p:handoutMasterIdLst>
    <p:handoutMasterId r:id="rId6"/>
  </p:handoutMasterIdLst>
  <p:sldIdLst>
    <p:sldId id="311" r:id="rId3"/>
    <p:sldId id="313" r:id="rId4"/>
  </p:sldIdLst>
  <p:sldSz cx="9144000" cy="6858000" type="letter"/>
  <p:notesSz cx="7302500" cy="9588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46">
          <p15:clr>
            <a:srgbClr val="A4A3A4"/>
          </p15:clr>
        </p15:guide>
        <p15:guide id="2" pos="14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19">
          <p15:clr>
            <a:srgbClr val="A4A3A4"/>
          </p15:clr>
        </p15:guide>
        <p15:guide id="2" pos="23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92034"/>
    <a:srgbClr val="EFF755"/>
    <a:srgbClr val="CC6600"/>
    <a:srgbClr val="6666FF"/>
    <a:srgbClr val="008000"/>
    <a:srgbClr val="000080"/>
    <a:srgbClr val="004000"/>
    <a:srgbClr val="9966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956" autoAdjust="0"/>
    <p:restoredTop sz="95170" autoAdjust="0"/>
  </p:normalViewPr>
  <p:slideViewPr>
    <p:cSldViewPr snapToGrid="0">
      <p:cViewPr varScale="1">
        <p:scale>
          <a:sx n="117" d="100"/>
          <a:sy n="117" d="100"/>
        </p:scale>
        <p:origin x="1064" y="176"/>
      </p:cViewPr>
      <p:guideLst>
        <p:guide orient="horz" pos="1846"/>
        <p:guide pos="14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4" d="100"/>
          <a:sy n="74" d="100"/>
        </p:scale>
        <p:origin x="-1836" y="-96"/>
      </p:cViewPr>
      <p:guideLst>
        <p:guide orient="horz" pos="3019"/>
        <p:guide pos="23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66158826-EADE-4792-AB13-43381F09B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2543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4538"/>
            <a:ext cx="535305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CC53042-5A96-4DBC-B738-B843823BA6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7555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CC53042-5A96-4DBC-B738-B843823BA6D7}" type="slidenum">
              <a:rPr lang="en-US" smtClean="0"/>
              <a:pPr>
                <a:defRPr/>
              </a:pPr>
              <a:t>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5577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620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CC53042-5A96-4DBC-B738-B843823BA6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6202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17382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00304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79425" y="130175"/>
            <a:ext cx="3821113" cy="366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8443 – Pattern Recognition</a:t>
            </a:r>
          </a:p>
        </p:txBody>
      </p:sp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 userDrawn="1"/>
        </p:nvSpPr>
        <p:spPr bwMode="auto">
          <a:xfrm>
            <a:off x="519529" y="189885"/>
            <a:ext cx="4450035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tIns="0" bIns="0" anchor="ctr" anchorCtr="1">
            <a:spAutoFit/>
          </a:bodyPr>
          <a:lstStyle/>
          <a:p>
            <a:pPr>
              <a:spcBef>
                <a:spcPts val="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1111 – Engineering Computation I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892034"/>
                </a:solidFill>
              </a:rPr>
              <a:t>ECE 1111: Lecture 22, 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1689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image.slidesharecdn.com/cfileio-120312091846-phpapp01/95/c-file-io-7-728.jpg?cb=1331544482" TargetMode="External"/><Relationship Id="rId3" Type="http://schemas.openxmlformats.org/officeDocument/2006/relationships/hyperlink" Target="https://www.codingunit.com/c-tutorial-binary-file-io" TargetMode="External"/><Relationship Id="rId7" Type="http://schemas.openxmlformats.org/officeDocument/2006/relationships/image" Target="../media/image2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image.slidesharecdn.com/unit10-150319182647-conversion-gate01/95/file-handling-in-c-4-638.jpg?cb=1426807738" TargetMode="External"/><Relationship Id="rId5" Type="http://schemas.openxmlformats.org/officeDocument/2006/relationships/hyperlink" Target="http://www.lynda.com/C-tutorials/C-Essential-Training/164457-2.html?srchtrk=index:1%0alinktypeid:2%0aq:Make+files+Unix%0apage:1%0as:relevance%0asa:true%0aproducttypeid:2" TargetMode="External"/><Relationship Id="rId4" Type="http://schemas.openxmlformats.org/officeDocument/2006/relationships/hyperlink" Target="https://www.tutorialspoint.com/c_standard_library/c_function_fread.htm" TargetMode="External"/><Relationship Id="rId9" Type="http://schemas.openxmlformats.org/officeDocument/2006/relationships/image" Target="../media/image3.tif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9">
            <a:extLst>
              <a:ext uri="{FF2B5EF4-FFF2-40B4-BE49-F238E27FC236}">
                <a16:creationId xmlns:a16="http://schemas.microsoft.com/office/drawing/2014/main" id="{550A0CBD-DCDA-894D-87FA-1D6B16791E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575" y="552450"/>
            <a:ext cx="84677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chemeClr val="accent1"/>
                </a:solidFill>
              </a:rPr>
              <a:t>Lecture 22</a:t>
            </a:r>
            <a:r>
              <a:rPr lang="en-US" b="1">
                <a:solidFill>
                  <a:schemeClr val="accent1"/>
                </a:solidFill>
              </a:rPr>
              <a:t>: C – Binary </a:t>
            </a:r>
            <a:r>
              <a:rPr lang="en-US" b="1" dirty="0">
                <a:solidFill>
                  <a:schemeClr val="accent1"/>
                </a:solidFill>
              </a:rPr>
              <a:t>File I/O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FA63B8D6-614E-9A4C-A37D-16AB923E4C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8585" y="1266278"/>
            <a:ext cx="4305690" cy="251504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marR="0" lvl="0" indent="-176213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>
                <a:tab pos="4513263" algn="l"/>
              </a:tabLst>
              <a:defRPr/>
            </a:pPr>
            <a:r>
              <a:rPr lang="en-US" b="1" dirty="0">
                <a:solidFill>
                  <a:schemeClr val="accent1"/>
                </a:solidFill>
              </a:rPr>
              <a:t>Topics: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Bits and Bytes Revisited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File Pointers Revisited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Arrays Revisited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 err="1">
                <a:solidFill>
                  <a:schemeClr val="tx2"/>
                </a:solidFill>
              </a:rPr>
              <a:t>fread</a:t>
            </a:r>
            <a:r>
              <a:rPr lang="en-US" sz="1800" b="1" dirty="0">
                <a:solidFill>
                  <a:schemeClr val="tx2"/>
                </a:solidFill>
              </a:rPr>
              <a:t>() and </a:t>
            </a:r>
            <a:r>
              <a:rPr lang="en-US" sz="1800" b="1" dirty="0" err="1">
                <a:solidFill>
                  <a:schemeClr val="tx2"/>
                </a:solidFill>
              </a:rPr>
              <a:t>fwrite</a:t>
            </a:r>
            <a:r>
              <a:rPr lang="en-US" sz="1800" b="1" dirty="0">
                <a:solidFill>
                  <a:schemeClr val="tx2"/>
                </a:solidFill>
              </a:rPr>
              <a:t>()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>
                <a:solidFill>
                  <a:schemeClr val="tx2"/>
                </a:solidFill>
              </a:rPr>
              <a:t>rewind</a:t>
            </a:r>
            <a:r>
              <a:rPr lang="en-US" sz="1800" b="1" dirty="0">
                <a:solidFill>
                  <a:schemeClr val="tx2"/>
                </a:solidFill>
              </a:rPr>
              <a:t>()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 err="1">
                <a:solidFill>
                  <a:schemeClr val="tx2"/>
                </a:solidFill>
              </a:rPr>
              <a:t>ftell</a:t>
            </a:r>
            <a:r>
              <a:rPr lang="en-US" sz="1800" b="1" dirty="0">
                <a:solidFill>
                  <a:schemeClr val="tx2"/>
                </a:solidFill>
              </a:rPr>
              <a:t>()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endParaRPr lang="en-US" sz="1800" b="1" dirty="0">
              <a:solidFill>
                <a:schemeClr val="tx2"/>
              </a:solidFill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endParaRPr lang="en-US" sz="1800" b="1" dirty="0">
              <a:solidFill>
                <a:schemeClr val="tx2"/>
              </a:solidFill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endParaRPr lang="en-US" sz="1800" b="1" dirty="0">
              <a:solidFill>
                <a:schemeClr val="tx2"/>
              </a:solidFill>
            </a:endParaRP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B9BCE8DB-475E-E84B-93CC-1A8D459417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8584" y="4052251"/>
            <a:ext cx="4380641" cy="230502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indent="-176213" fontAlgn="auto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b="1" dirty="0">
                <a:solidFill>
                  <a:schemeClr val="accent1"/>
                </a:solidFill>
                <a:latin typeface="+mn-lt"/>
              </a:rPr>
              <a:t>Resources: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 err="1">
                <a:solidFill>
                  <a:schemeClr val="tx2"/>
                </a:solidFill>
              </a:rPr>
              <a:t>CodingUnit</a:t>
            </a:r>
            <a:r>
              <a:rPr lang="en-US" sz="1800" b="1" dirty="0">
                <a:solidFill>
                  <a:schemeClr val="tx2"/>
                </a:solidFill>
              </a:rPr>
              <a:t>: </a:t>
            </a:r>
            <a:r>
              <a:rPr lang="en-US" sz="1800" b="1" dirty="0">
                <a:solidFill>
                  <a:schemeClr val="tx2"/>
                </a:solidFill>
                <a:hlinkClick r:id="rId3"/>
              </a:rPr>
              <a:t>Binary FIle I/O</a:t>
            </a:r>
            <a:endParaRPr lang="en-US" sz="1800" b="1" dirty="0">
              <a:solidFill>
                <a:schemeClr val="tx2"/>
              </a:solidFill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 err="1">
                <a:solidFill>
                  <a:schemeClr val="tx2"/>
                </a:solidFill>
              </a:rPr>
              <a:t>TutorialsPoint</a:t>
            </a:r>
            <a:r>
              <a:rPr lang="en-US" sz="1800" b="1" dirty="0">
                <a:solidFill>
                  <a:schemeClr val="tx2"/>
                </a:solidFill>
              </a:rPr>
              <a:t>: </a:t>
            </a:r>
            <a:r>
              <a:rPr lang="en-US" sz="1800" b="1" dirty="0">
                <a:solidFill>
                  <a:schemeClr val="tx2"/>
                </a:solidFill>
                <a:hlinkClick r:id="rId4"/>
              </a:rPr>
              <a:t>fread() Tutorial</a:t>
            </a:r>
            <a:endParaRPr lang="en-US" sz="1800" b="1" dirty="0">
              <a:solidFill>
                <a:schemeClr val="tx2"/>
              </a:solidFill>
              <a:hlinkClick r:id="rId5" invalidUrl="http://www.lynda.com/C-tutorials/C-Essential-Training/164457-2.html?srchtrk=index:1&#10;linktypeid:2&#10;q:Make+files+Unix&#10;page:1&#10;s:relevance&#10;sa:true&#10;producttypeid:2"/>
            </a:endParaRPr>
          </a:p>
        </p:txBody>
      </p:sp>
      <p:pic>
        <p:nvPicPr>
          <p:cNvPr id="4" name="Picture 3">
            <a:hlinkClick r:id="rId6"/>
            <a:extLst>
              <a:ext uri="{FF2B5EF4-FFF2-40B4-BE49-F238E27FC236}">
                <a16:creationId xmlns:a16="http://schemas.microsoft.com/office/drawing/2014/main" id="{52B1FA28-4324-7B49-8530-4D4BC3DFAF4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9925" y="1266278"/>
            <a:ext cx="3562350" cy="2678667"/>
          </a:xfrm>
          <a:prstGeom prst="rect">
            <a:avLst/>
          </a:prstGeom>
        </p:spPr>
      </p:pic>
      <p:pic>
        <p:nvPicPr>
          <p:cNvPr id="6" name="Picture 5">
            <a:hlinkClick r:id="rId8"/>
            <a:extLst>
              <a:ext uri="{FF2B5EF4-FFF2-40B4-BE49-F238E27FC236}">
                <a16:creationId xmlns:a16="http://schemas.microsoft.com/office/drawing/2014/main" id="{679EA0E1-28F6-EF45-82FD-386A2C2B263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3098" y="3781323"/>
            <a:ext cx="3356003" cy="251700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">
            <a:extLst>
              <a:ext uri="{FF2B5EF4-FFF2-40B4-BE49-F238E27FC236}">
                <a16:creationId xmlns:a16="http://schemas.microsoft.com/office/drawing/2014/main" id="{68AF696A-0988-F641-91E4-E4ECC1EE76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7150"/>
            <a:ext cx="868521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892034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Summary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474805C2-7122-3046-9764-1DF58A357B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539" y="609600"/>
            <a:ext cx="8677272" cy="600891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3038" marR="0" lvl="0" indent="-1635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File Open/Close: 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binary files and text, or ASCII, files, are handled the same way using the stream I/O library.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173038" marR="0" lvl="0" indent="-1635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333399"/>
                </a:solidFill>
                <a:latin typeface="Arial"/>
              </a:rPr>
              <a:t>File Read/Write: 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instead of </a:t>
            </a:r>
            <a:r>
              <a:rPr lang="en-US" sz="1800" b="1" i="1" dirty="0" err="1">
                <a:solidFill>
                  <a:srgbClr val="000000"/>
                </a:solidFill>
                <a:latin typeface="Arial"/>
              </a:rPr>
              <a:t>fscanf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, which requires a format specification, use:</a:t>
            </a:r>
          </a:p>
          <a:p>
            <a:pPr marL="466725">
              <a:spcAft>
                <a:spcPts val="600"/>
              </a:spcAft>
            </a:pPr>
            <a:r>
              <a:rPr lang="en-US" sz="1400" dirty="0" err="1"/>
              <a:t>size_t</a:t>
            </a:r>
            <a:r>
              <a:rPr lang="en-US" sz="1400" dirty="0"/>
              <a:t> </a:t>
            </a:r>
            <a:r>
              <a:rPr lang="en-US" sz="1400" b="1" dirty="0" err="1"/>
              <a:t>fread</a:t>
            </a:r>
            <a:r>
              <a:rPr lang="en-US" sz="1400" dirty="0"/>
              <a:t>(const void *restrict </a:t>
            </a:r>
            <a:r>
              <a:rPr lang="en-US" sz="1400" dirty="0" err="1"/>
              <a:t>ptr</a:t>
            </a:r>
            <a:r>
              <a:rPr lang="en-US" sz="1400" dirty="0"/>
              <a:t>, </a:t>
            </a:r>
            <a:r>
              <a:rPr lang="en-US" sz="1400" dirty="0" err="1"/>
              <a:t>size_t</a:t>
            </a:r>
            <a:r>
              <a:rPr lang="en-US" sz="1400" dirty="0"/>
              <a:t> size, </a:t>
            </a:r>
            <a:r>
              <a:rPr lang="en-US" sz="1400" dirty="0" err="1"/>
              <a:t>size_t</a:t>
            </a:r>
            <a:r>
              <a:rPr lang="en-US" sz="1400" dirty="0"/>
              <a:t> </a:t>
            </a:r>
            <a:r>
              <a:rPr lang="en-US" sz="1400" dirty="0" err="1"/>
              <a:t>nitems</a:t>
            </a:r>
            <a:r>
              <a:rPr lang="en-US" sz="1400" dirty="0"/>
              <a:t>, FILE *restrict stream);</a:t>
            </a:r>
          </a:p>
          <a:p>
            <a:pPr marL="466725">
              <a:spcAft>
                <a:spcPts val="1200"/>
              </a:spcAft>
            </a:pPr>
            <a:r>
              <a:rPr lang="en-US" sz="1400" dirty="0" err="1"/>
              <a:t>size_t</a:t>
            </a:r>
            <a:r>
              <a:rPr lang="en-US" sz="1400" dirty="0"/>
              <a:t> </a:t>
            </a:r>
            <a:r>
              <a:rPr lang="en-US" sz="1400" b="1" dirty="0" err="1"/>
              <a:t>fwrite</a:t>
            </a:r>
            <a:r>
              <a:rPr lang="en-US" sz="1400" dirty="0"/>
              <a:t>(const void *restrict </a:t>
            </a:r>
            <a:r>
              <a:rPr lang="en-US" sz="1400" dirty="0" err="1"/>
              <a:t>ptr</a:t>
            </a:r>
            <a:r>
              <a:rPr lang="en-US" sz="1400" dirty="0"/>
              <a:t>, </a:t>
            </a:r>
            <a:r>
              <a:rPr lang="en-US" sz="1400" dirty="0" err="1"/>
              <a:t>size_t</a:t>
            </a:r>
            <a:r>
              <a:rPr lang="en-US" sz="1400" dirty="0"/>
              <a:t> size, </a:t>
            </a:r>
            <a:r>
              <a:rPr lang="en-US" sz="1400" dirty="0" err="1"/>
              <a:t>size_t</a:t>
            </a:r>
            <a:r>
              <a:rPr lang="en-US" sz="1400" dirty="0"/>
              <a:t> </a:t>
            </a:r>
            <a:r>
              <a:rPr lang="en-US" sz="1400" dirty="0" err="1"/>
              <a:t>nitems</a:t>
            </a:r>
            <a:r>
              <a:rPr lang="en-US" sz="1400" dirty="0"/>
              <a:t>, FILE *restrict stream);</a:t>
            </a:r>
          </a:p>
          <a:p>
            <a:pPr marL="173038" indent="-163513" fontAlgn="auto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333399"/>
                </a:solidFill>
                <a:latin typeface="Arial"/>
              </a:rPr>
              <a:t>Return Values: 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returns the number of items successfully read or written (e.g. a return value of 0 indicates an end of file has been reached for </a:t>
            </a:r>
            <a:r>
              <a:rPr lang="en-US" sz="1800" b="1" dirty="0" err="1">
                <a:solidFill>
                  <a:srgbClr val="000000"/>
                </a:solidFill>
                <a:latin typeface="Arial"/>
              </a:rPr>
              <a:t>fread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).</a:t>
            </a:r>
          </a:p>
          <a:p>
            <a:pPr marL="173038" indent="-163513" fontAlgn="auto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333399"/>
                </a:solidFill>
                <a:latin typeface="Arial"/>
              </a:rPr>
              <a:t>Streams: 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the file pointer is advanced by the number of bytes written to the file. The position can be manipulated using </a:t>
            </a:r>
            <a:r>
              <a:rPr lang="en-US" sz="1800" b="1" i="1" dirty="0" err="1">
                <a:solidFill>
                  <a:srgbClr val="000000"/>
                </a:solidFill>
                <a:latin typeface="Arial"/>
              </a:rPr>
              <a:t>fseek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; the position can be determined using </a:t>
            </a:r>
            <a:r>
              <a:rPr lang="en-US" sz="1800" b="1" i="1" dirty="0" err="1">
                <a:solidFill>
                  <a:srgbClr val="000000"/>
                </a:solidFill>
                <a:latin typeface="Arial"/>
              </a:rPr>
              <a:t>ftell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.</a:t>
            </a:r>
          </a:p>
          <a:p>
            <a:pPr marL="173038" marR="0" lvl="0" indent="-1635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333399"/>
                </a:solidFill>
                <a:latin typeface="Arial"/>
              </a:rPr>
              <a:t>Binary Data: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the exact bytes used to represent the data in computer memory are written to the file. The representation is exact and more efficient than text-based I/O.</a:t>
            </a:r>
          </a:p>
          <a:p>
            <a:pPr marL="173038" indent="-163513" fontAlgn="auto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333399"/>
                </a:solidFill>
                <a:latin typeface="Arial"/>
              </a:rPr>
              <a:t>Binary I/O: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 much faster and much more efficient (e.g., requires fewer bytes to represent the same data).</a:t>
            </a:r>
          </a:p>
          <a:p>
            <a:pPr marL="173038" marR="0" lvl="0" indent="-1635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333399"/>
                </a:solidFill>
                <a:latin typeface="Arial"/>
              </a:rPr>
              <a:t>Machine Portability: 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you must ensure that the data formats (e.g., byte ordering, floating-point formats) are compatible between the machine used to create the data and the machine used to read the data.</a:t>
            </a:r>
          </a:p>
        </p:txBody>
      </p:sp>
    </p:spTree>
    <p:extLst>
      <p:ext uri="{BB962C8B-B14F-4D97-AF65-F5344CB8AC3E}">
        <p14:creationId xmlns:p14="http://schemas.microsoft.com/office/powerpoint/2010/main" val="3889876922"/>
      </p:ext>
    </p:extLst>
  </p:cSld>
  <p:clrMapOvr>
    <a:masterClrMapping/>
  </p:clrMapOvr>
</p:sld>
</file>

<file path=ppt/theme/theme1.xml><?xml version="1.0" encoding="utf-8"?>
<a:theme xmlns:a="http://schemas.openxmlformats.org/drawingml/2006/main" name="lecture_title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isip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7217</TotalTime>
  <Words>308</Words>
  <Application>Microsoft Macintosh PowerPoint</Application>
  <PresentationFormat>Letter Paper (8.5x11 in)</PresentationFormat>
  <Paragraphs>24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Times New Roman</vt:lpstr>
      <vt:lpstr>lecture_title</vt:lpstr>
      <vt:lpstr>1_isip_default</vt:lpstr>
      <vt:lpstr>PowerPoint Presentation</vt:lpstr>
      <vt:lpstr>PowerPoint Presentation</vt:lpstr>
    </vt:vector>
  </TitlesOfParts>
  <Company>Gateway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Valued Gateway Client</dc:creator>
  <cp:lastModifiedBy>Joseph Picone</cp:lastModifiedBy>
  <cp:revision>411</cp:revision>
  <dcterms:created xsi:type="dcterms:W3CDTF">2002-09-12T17:13:32Z</dcterms:created>
  <dcterms:modified xsi:type="dcterms:W3CDTF">2024-11-11T03:58:00Z</dcterms:modified>
</cp:coreProperties>
</file>