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1"/>
  </p:notesMasterIdLst>
  <p:sldIdLst>
    <p:sldId id="257" r:id="rId5"/>
    <p:sldId id="258" r:id="rId6"/>
    <p:sldId id="410" r:id="rId7"/>
    <p:sldId id="414" r:id="rId8"/>
    <p:sldId id="400" r:id="rId9"/>
    <p:sldId id="40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AE797B-E25B-A911-766D-F89DF306A29E}" name="Emma Coughlin" initials="EC" userId="S::tuk04409@temple.edu::a792240a-acb7-4539-90eb-fbc766af16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640F1F-EAEB-486E-9F07-8DEEF42FB03E}" v="21" dt="2024-10-09T01:31:16.7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3EC42-C97E-455C-9151-B4F62C723D30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17D62-EE9C-4F38-818C-E9865FF54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50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Lloyd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3A999-5E0E-42CA-8400-604AE921F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09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Sarah and Lillian in the ethics</a:t>
            </a:r>
          </a:p>
          <a:p>
            <a:r>
              <a:rPr lang="en-US" err="1"/>
              <a:t>Shazad</a:t>
            </a:r>
            <a:r>
              <a:rPr lang="en-US"/>
              <a:t> and Sahil in the Sumo bots</a:t>
            </a:r>
          </a:p>
          <a:p>
            <a:r>
              <a:rPr lang="en-US"/>
              <a:t>Stephanie and Chris presented their project with </a:t>
            </a:r>
            <a:r>
              <a:rPr lang="en-US" err="1"/>
              <a:t>minipuppers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86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6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56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7157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73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32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68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9175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76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93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0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629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959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97288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5295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0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97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/>
              <a:t>Team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61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16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182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1814" y="1730231"/>
            <a:ext cx="3623092" cy="3812316"/>
          </a:xfrm>
        </p:spPr>
        <p:txBody>
          <a:bodyPr anchor="b" anchorCtr="0">
            <a:normAutofit fontScale="90000"/>
          </a:bodyPr>
          <a:lstStyle/>
          <a:p>
            <a:r>
              <a:rPr lang="en-US" dirty="0"/>
              <a:t>Institute of Electrical and Electronics Engineers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u="sng" dirty="0"/>
              <a:t>ECE 1111 Class</a:t>
            </a:r>
          </a:p>
        </p:txBody>
      </p:sp>
      <p:pic>
        <p:nvPicPr>
          <p:cNvPr id="14" name="Picture Placeholder 13" descr="Data Points Digital background">
            <a:extLst>
              <a:ext uri="{FF2B5EF4-FFF2-40B4-BE49-F238E27FC236}">
                <a16:creationId xmlns:a16="http://schemas.microsoft.com/office/drawing/2014/main" id="{9A8AD548-922D-4E1D-B19C-5F6E808B8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452360" cy="68580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37D974-3F16-6702-C187-74B8C51C7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849" y="2303388"/>
            <a:ext cx="4028661" cy="226612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3D4C-9526-67D4-B087-53044652D0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IEEE?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F061BF-89C4-B3A5-A8DB-DCD572E15E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9499" y="3781425"/>
            <a:ext cx="2518833" cy="365760"/>
          </a:xfrm>
        </p:spPr>
        <p:txBody>
          <a:bodyPr/>
          <a:lstStyle/>
          <a:p>
            <a:pPr algn="ctr"/>
            <a:r>
              <a:rPr lang="en-US" b="0" dirty="0"/>
              <a:t>Global Organization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76DF10-081F-462D-CAA1-8D9E8FB8B7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78732" y="4232949"/>
            <a:ext cx="2518833" cy="638175"/>
          </a:xfrm>
        </p:spPr>
        <p:txBody>
          <a:bodyPr>
            <a:noAutofit/>
          </a:bodyPr>
          <a:lstStyle/>
          <a:p>
            <a:pPr marL="0" indent="0"/>
            <a:r>
              <a:rPr lang="en-US" dirty="0"/>
              <a:t>IEEE has 400,000+ members across 160+ countries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45091E-F263-1CD9-568C-F7CE12A55BD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43283" y="3788686"/>
            <a:ext cx="2518833" cy="365760"/>
          </a:xfrm>
        </p:spPr>
        <p:txBody>
          <a:bodyPr/>
          <a:lstStyle/>
          <a:p>
            <a:pPr algn="ctr"/>
            <a:r>
              <a:rPr lang="en-US" b="0" dirty="0"/>
              <a:t>Networking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211F5BC-3B04-F0A6-EFD2-971FC78768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43283" y="4232949"/>
            <a:ext cx="2518833" cy="638175"/>
          </a:xfrm>
        </p:spPr>
        <p:txBody>
          <a:bodyPr/>
          <a:lstStyle/>
          <a:p>
            <a:pPr marL="0" indent="0"/>
            <a:r>
              <a:rPr lang="en-US" dirty="0"/>
              <a:t>Members can access a vast network of professionals, form engineers to tech innovators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ADA6F1E-6DC5-996C-529C-46E5323461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96654" y="3781425"/>
            <a:ext cx="2518833" cy="365760"/>
          </a:xfrm>
        </p:spPr>
        <p:txBody>
          <a:bodyPr/>
          <a:lstStyle/>
          <a:p>
            <a:pPr algn="ctr"/>
            <a:r>
              <a:rPr lang="en-US" b="0" dirty="0"/>
              <a:t>Career Development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0BB3B84-6540-1BE7-FCD9-3DAD46736D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96654" y="4232950"/>
            <a:ext cx="2518832" cy="638175"/>
          </a:xfrm>
        </p:spPr>
        <p:txBody>
          <a:bodyPr/>
          <a:lstStyle/>
          <a:p>
            <a:pPr marL="0" indent="0"/>
            <a:r>
              <a:rPr lang="en-US" dirty="0"/>
              <a:t>IEEE provides resources for career growth including conferences, publications, and training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29C223-8FA1-33B2-B4DB-625EB6EB0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AA4E66-DC4C-959C-5B09-BF3BC02BA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54E891-77EB-7D51-23C9-FFE90CC15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2</a:t>
            </a:fld>
            <a:endParaRPr lang="en-US"/>
          </a:p>
        </p:txBody>
      </p:sp>
      <p:pic>
        <p:nvPicPr>
          <p:cNvPr id="36" name="Graphic 35" descr="World with solid fill">
            <a:extLst>
              <a:ext uri="{FF2B5EF4-FFF2-40B4-BE49-F238E27FC236}">
                <a16:creationId xmlns:a16="http://schemas.microsoft.com/office/drawing/2014/main" id="{A98807D5-7E91-BC74-1F2E-2FBF51A32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4104" y="2234110"/>
            <a:ext cx="1208087" cy="1208087"/>
          </a:xfrm>
          <a:prstGeom prst="rect">
            <a:avLst/>
          </a:prstGeom>
        </p:spPr>
      </p:pic>
      <p:pic>
        <p:nvPicPr>
          <p:cNvPr id="38" name="Graphic 37" descr="Cycle with people with solid fill">
            <a:extLst>
              <a:ext uri="{FF2B5EF4-FFF2-40B4-BE49-F238E27FC236}">
                <a16:creationId xmlns:a16="http://schemas.microsoft.com/office/drawing/2014/main" id="{93CA89CC-CF21-4374-4EFB-947113BE8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8655" y="2234110"/>
            <a:ext cx="1208087" cy="1208087"/>
          </a:xfrm>
          <a:prstGeom prst="rect">
            <a:avLst/>
          </a:prstGeom>
        </p:spPr>
      </p:pic>
      <p:pic>
        <p:nvPicPr>
          <p:cNvPr id="40" name="Graphic 39" descr="Briefcase with solid fill">
            <a:extLst>
              <a:ext uri="{FF2B5EF4-FFF2-40B4-BE49-F238E27FC236}">
                <a16:creationId xmlns:a16="http://schemas.microsoft.com/office/drawing/2014/main" id="{6E1EE4BF-C11B-BCB4-2259-DA4817CD4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929" y="2234111"/>
            <a:ext cx="1208086" cy="120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3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4F632-3444-D085-C7C6-E8C84F138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 sz="4000" dirty="0"/>
              <a:t>Temple IEEE Student Chapter Events</a:t>
            </a:r>
          </a:p>
        </p:txBody>
      </p:sp>
      <p:sp>
        <p:nvSpPr>
          <p:cNvPr id="1082" name="Content Placeholder 1081">
            <a:extLst>
              <a:ext uri="{FF2B5EF4-FFF2-40B4-BE49-F238E27FC236}">
                <a16:creationId xmlns:a16="http://schemas.microsoft.com/office/drawing/2014/main" id="{FA2EEEBE-E05E-8622-01D2-234C0A8FD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4165600" cy="3415519"/>
          </a:xfr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en-US" sz="2000" dirty="0"/>
              <a:t>Toured the mechanical/electrical components of the PGW headquarters</a:t>
            </a:r>
          </a:p>
          <a:p>
            <a:r>
              <a:rPr lang="en-US" sz="2000" dirty="0"/>
              <a:t>Git/</a:t>
            </a:r>
            <a:r>
              <a:rPr lang="en-US" sz="2000" dirty="0" err="1"/>
              <a:t>Github</a:t>
            </a:r>
            <a:r>
              <a:rPr lang="en-US" sz="2000" dirty="0"/>
              <a:t> workshop with Dr. Obeid</a:t>
            </a:r>
          </a:p>
          <a:p>
            <a:r>
              <a:rPr lang="en-US" sz="2000" dirty="0"/>
              <a:t>PCB design/soldering workshop</a:t>
            </a:r>
          </a:p>
          <a:p>
            <a:r>
              <a:rPr lang="en-US" sz="2000" dirty="0"/>
              <a:t>Arduino workshops 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631649-517C-C11F-94B2-7B2E12454654}"/>
              </a:ext>
            </a:extLst>
          </p:cNvPr>
          <p:cNvGrpSpPr/>
          <p:nvPr/>
        </p:nvGrpSpPr>
        <p:grpSpPr>
          <a:xfrm>
            <a:off x="6361211" y="4074786"/>
            <a:ext cx="4165599" cy="2677531"/>
            <a:chOff x="6684995" y="537851"/>
            <a:chExt cx="4819177" cy="2999434"/>
          </a:xfrm>
        </p:grpSpPr>
        <p:pic>
          <p:nvPicPr>
            <p:cNvPr id="4" name="Picture 3" descr="A person pointing at a meter&#10;&#10;Description automatically generated">
              <a:extLst>
                <a:ext uri="{FF2B5EF4-FFF2-40B4-BE49-F238E27FC236}">
                  <a16:creationId xmlns:a16="http://schemas.microsoft.com/office/drawing/2014/main" id="{86AA1053-03D2-193D-1E63-E5A248309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60" b="2741"/>
            <a:stretch/>
          </p:blipFill>
          <p:spPr>
            <a:xfrm>
              <a:off x="6745705" y="549275"/>
              <a:ext cx="4758467" cy="2988010"/>
            </a:xfrm>
            <a:custGeom>
              <a:avLst/>
              <a:gdLst/>
              <a:ahLst/>
              <a:cxnLst/>
              <a:rect l="l" t="t" r="r" b="b"/>
              <a:pathLst>
                <a:path w="2434045" h="2435676">
                  <a:moveTo>
                    <a:pt x="0" y="0"/>
                  </a:moveTo>
                  <a:lnTo>
                    <a:pt x="2434045" y="0"/>
                  </a:lnTo>
                  <a:lnTo>
                    <a:pt x="2434045" y="2435676"/>
                  </a:lnTo>
                  <a:lnTo>
                    <a:pt x="0" y="2435676"/>
                  </a:lnTo>
                  <a:close/>
                </a:path>
              </a:pathLst>
            </a:custGeom>
          </p:spPr>
        </p:pic>
        <p:pic>
          <p:nvPicPr>
            <p:cNvPr id="1026" name="Picture 2" descr="Thank You, Philadelphia! | PGW (Philadelphia Gas Works)">
              <a:extLst>
                <a:ext uri="{FF2B5EF4-FFF2-40B4-BE49-F238E27FC236}">
                  <a16:creationId xmlns:a16="http://schemas.microsoft.com/office/drawing/2014/main" id="{AC968CF3-38D6-B51D-E428-83C1793F3B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6" b="4797"/>
            <a:stretch/>
          </p:blipFill>
          <p:spPr bwMode="auto">
            <a:xfrm>
              <a:off x="6684995" y="537851"/>
              <a:ext cx="826911" cy="769581"/>
            </a:xfrm>
            <a:custGeom>
              <a:avLst/>
              <a:gdLst/>
              <a:ahLst/>
              <a:cxnLst/>
              <a:rect l="l" t="t" r="r" b="b"/>
              <a:pathLst>
                <a:path w="2434045" h="2435676">
                  <a:moveTo>
                    <a:pt x="0" y="0"/>
                  </a:moveTo>
                  <a:lnTo>
                    <a:pt x="2434045" y="0"/>
                  </a:lnTo>
                  <a:lnTo>
                    <a:pt x="2434045" y="2435676"/>
                  </a:lnTo>
                  <a:lnTo>
                    <a:pt x="0" y="2435676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84DE595-D779-3ED2-92C3-F6F14500DF39}"/>
              </a:ext>
            </a:extLst>
          </p:cNvPr>
          <p:cNvGrpSpPr/>
          <p:nvPr/>
        </p:nvGrpSpPr>
        <p:grpSpPr>
          <a:xfrm>
            <a:off x="8561106" y="538588"/>
            <a:ext cx="3322777" cy="3415518"/>
            <a:chOff x="6557147" y="523688"/>
            <a:chExt cx="5083992" cy="4747652"/>
          </a:xfrm>
        </p:grpSpPr>
        <p:pic>
          <p:nvPicPr>
            <p:cNvPr id="3" name="Content Placeholder 16" descr="A group of people sitting at tables in a room with a projector screen&#10;&#10;Description automatically generated">
              <a:extLst>
                <a:ext uri="{FF2B5EF4-FFF2-40B4-BE49-F238E27FC236}">
                  <a16:creationId xmlns:a16="http://schemas.microsoft.com/office/drawing/2014/main" id="{018299D6-B95E-8D6D-4F5C-6A7902DE8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0103" b="4352"/>
            <a:stretch/>
          </p:blipFill>
          <p:spPr>
            <a:xfrm>
              <a:off x="6557147" y="523688"/>
              <a:ext cx="5083992" cy="2880518"/>
            </a:xfrm>
            <a:custGeom>
              <a:avLst/>
              <a:gdLst/>
              <a:ahLst/>
              <a:cxnLst/>
              <a:rect l="l" t="t" r="r" b="b"/>
              <a:pathLst>
                <a:path w="5083992" h="2880518">
                  <a:moveTo>
                    <a:pt x="0" y="0"/>
                  </a:moveTo>
                  <a:lnTo>
                    <a:pt x="5083992" y="0"/>
                  </a:lnTo>
                  <a:lnTo>
                    <a:pt x="5083992" y="2880518"/>
                  </a:lnTo>
                  <a:lnTo>
                    <a:pt x="0" y="2880518"/>
                  </a:lnTo>
                  <a:close/>
                </a:path>
              </a:pathLst>
            </a:custGeom>
          </p:spPr>
        </p:pic>
        <p:pic>
          <p:nvPicPr>
            <p:cNvPr id="5" name="Picture 4" descr="A black and white poster with text and images&#10;&#10;Description automatically generated">
              <a:extLst>
                <a:ext uri="{FF2B5EF4-FFF2-40B4-BE49-F238E27FC236}">
                  <a16:creationId xmlns:a16="http://schemas.microsoft.com/office/drawing/2014/main" id="{AC7CD659-F784-FA8E-54B6-8AF925684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6" t="30512" r="7" b="41046"/>
            <a:stretch/>
          </p:blipFill>
          <p:spPr>
            <a:xfrm>
              <a:off x="6557147" y="3404205"/>
              <a:ext cx="5059991" cy="1867135"/>
            </a:xfrm>
            <a:custGeom>
              <a:avLst/>
              <a:gdLst/>
              <a:ahLst/>
              <a:cxnLst/>
              <a:rect l="l" t="t" r="r" b="b"/>
              <a:pathLst>
                <a:path w="5083992" h="2880518">
                  <a:moveTo>
                    <a:pt x="0" y="0"/>
                  </a:moveTo>
                  <a:lnTo>
                    <a:pt x="5083992" y="0"/>
                  </a:lnTo>
                  <a:lnTo>
                    <a:pt x="5083992" y="2880518"/>
                  </a:lnTo>
                  <a:lnTo>
                    <a:pt x="0" y="2880518"/>
                  </a:lnTo>
                  <a:close/>
                </a:path>
              </a:pathLst>
            </a:cu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254DF1-8B9C-6280-4BAB-8C03576CED95}"/>
              </a:ext>
            </a:extLst>
          </p:cNvPr>
          <p:cNvGrpSpPr/>
          <p:nvPr/>
        </p:nvGrpSpPr>
        <p:grpSpPr>
          <a:xfrm>
            <a:off x="5358309" y="545551"/>
            <a:ext cx="2200731" cy="3410333"/>
            <a:chOff x="5940301" y="2247089"/>
            <a:chExt cx="2900311" cy="4467375"/>
          </a:xfrm>
        </p:grpSpPr>
        <p:pic>
          <p:nvPicPr>
            <p:cNvPr id="8" name="Picture 7" descr="A group of people standing in front of a table&#10;&#10;Description automatically generated">
              <a:extLst>
                <a:ext uri="{FF2B5EF4-FFF2-40B4-BE49-F238E27FC236}">
                  <a16:creationId xmlns:a16="http://schemas.microsoft.com/office/drawing/2014/main" id="{E299FF16-C89C-D722-43AA-B041C2379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1176" r="-1" b="11509"/>
            <a:stretch/>
          </p:blipFill>
          <p:spPr>
            <a:xfrm>
              <a:off x="5940301" y="2247089"/>
              <a:ext cx="2900310" cy="2603072"/>
            </a:xfrm>
            <a:custGeom>
              <a:avLst/>
              <a:gdLst/>
              <a:ahLst/>
              <a:cxnLst/>
              <a:rect l="l" t="t" r="r" b="b"/>
              <a:pathLst>
                <a:path w="3820550" h="3429001">
                  <a:moveTo>
                    <a:pt x="0" y="0"/>
                  </a:moveTo>
                  <a:lnTo>
                    <a:pt x="3820550" y="0"/>
                  </a:lnTo>
                  <a:lnTo>
                    <a:pt x="3820550" y="3429001"/>
                  </a:lnTo>
                  <a:lnTo>
                    <a:pt x="0" y="3429001"/>
                  </a:lnTo>
                  <a:close/>
                </a:path>
              </a:pathLst>
            </a:custGeom>
          </p:spPr>
        </p:pic>
        <p:pic>
          <p:nvPicPr>
            <p:cNvPr id="10" name="Picture 9" descr="A green piece of electronic device&#10;&#10;Description automatically generated">
              <a:extLst>
                <a:ext uri="{FF2B5EF4-FFF2-40B4-BE49-F238E27FC236}">
                  <a16:creationId xmlns:a16="http://schemas.microsoft.com/office/drawing/2014/main" id="{7C667286-5D30-B5DE-956A-3EB155538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856" r="1557" b="-1"/>
            <a:stretch/>
          </p:blipFill>
          <p:spPr>
            <a:xfrm>
              <a:off x="5940302" y="4850161"/>
              <a:ext cx="2900310" cy="999326"/>
            </a:xfrm>
            <a:custGeom>
              <a:avLst/>
              <a:gdLst/>
              <a:ahLst/>
              <a:cxnLst/>
              <a:rect l="l" t="t" r="r" b="b"/>
              <a:pathLst>
                <a:path w="3820550" h="3429001">
                  <a:moveTo>
                    <a:pt x="0" y="0"/>
                  </a:moveTo>
                  <a:lnTo>
                    <a:pt x="3820550" y="0"/>
                  </a:lnTo>
                  <a:lnTo>
                    <a:pt x="3820550" y="3429001"/>
                  </a:lnTo>
                  <a:lnTo>
                    <a:pt x="0" y="3429001"/>
                  </a:lnTo>
                  <a:close/>
                </a:path>
              </a:pathLst>
            </a:custGeom>
          </p:spPr>
        </p:pic>
        <p:pic>
          <p:nvPicPr>
            <p:cNvPr id="11" name="Picture 10" descr="A green object with white text and a white owl on it&#10;&#10;Description automatically generated">
              <a:extLst>
                <a:ext uri="{FF2B5EF4-FFF2-40B4-BE49-F238E27FC236}">
                  <a16:creationId xmlns:a16="http://schemas.microsoft.com/office/drawing/2014/main" id="{4BC9C4F7-4BEB-96FC-AC28-372E09424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40301" y="5849487"/>
              <a:ext cx="2897369" cy="8649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4981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02185-B517-3198-1E81-378D4D67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64" y="-28472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IEEE R1/R2 Student Activities Conference</a:t>
            </a:r>
          </a:p>
        </p:txBody>
      </p:sp>
      <p:pic>
        <p:nvPicPr>
          <p:cNvPr id="1032" name="Picture 8" descr="No alt text provided for this image">
            <a:extLst>
              <a:ext uri="{FF2B5EF4-FFF2-40B4-BE49-F238E27FC236}">
                <a16:creationId xmlns:a16="http://schemas.microsoft.com/office/drawing/2014/main" id="{8A0356FF-BD89-45A9-F327-E2E0F5921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" r="13119"/>
          <a:stretch/>
        </p:blipFill>
        <p:spPr bwMode="auto">
          <a:xfrm>
            <a:off x="4550897" y="1"/>
            <a:ext cx="2983020" cy="2677305"/>
          </a:xfrm>
          <a:custGeom>
            <a:avLst/>
            <a:gdLst/>
            <a:ahLst/>
            <a:cxnLst/>
            <a:rect l="l" t="t" r="r" b="b"/>
            <a:pathLst>
              <a:path w="3820550" h="3429001">
                <a:moveTo>
                  <a:pt x="0" y="0"/>
                </a:moveTo>
                <a:lnTo>
                  <a:pt x="3820550" y="0"/>
                </a:lnTo>
                <a:lnTo>
                  <a:pt x="3820550" y="3429001"/>
                </a:lnTo>
                <a:lnTo>
                  <a:pt x="0" y="342900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alt text provided for this image">
            <a:extLst>
              <a:ext uri="{FF2B5EF4-FFF2-40B4-BE49-F238E27FC236}">
                <a16:creationId xmlns:a16="http://schemas.microsoft.com/office/drawing/2014/main" id="{9298A1FD-C204-7FD2-34DB-5EFD54072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r="11764"/>
          <a:stretch/>
        </p:blipFill>
        <p:spPr bwMode="auto">
          <a:xfrm>
            <a:off x="9104242" y="11"/>
            <a:ext cx="3087759" cy="2771302"/>
          </a:xfrm>
          <a:custGeom>
            <a:avLst/>
            <a:gdLst/>
            <a:ahLst/>
            <a:cxnLst/>
            <a:rect l="l" t="t" r="r" b="b"/>
            <a:pathLst>
              <a:path w="3820550" h="3429001">
                <a:moveTo>
                  <a:pt x="0" y="0"/>
                </a:moveTo>
                <a:lnTo>
                  <a:pt x="3820550" y="0"/>
                </a:lnTo>
                <a:lnTo>
                  <a:pt x="3820550" y="3429001"/>
                </a:lnTo>
                <a:lnTo>
                  <a:pt x="0" y="342900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 alt text provided for this image">
            <a:extLst>
              <a:ext uri="{FF2B5EF4-FFF2-40B4-BE49-F238E27FC236}">
                <a16:creationId xmlns:a16="http://schemas.microsoft.com/office/drawing/2014/main" id="{0FAC2A79-968E-D443-C66E-2F29B4AA7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r="6365"/>
          <a:stretch/>
        </p:blipFill>
        <p:spPr bwMode="auto">
          <a:xfrm>
            <a:off x="4550897" y="4055860"/>
            <a:ext cx="3122112" cy="2802142"/>
          </a:xfrm>
          <a:custGeom>
            <a:avLst/>
            <a:gdLst/>
            <a:ahLst/>
            <a:cxnLst/>
            <a:rect l="l" t="t" r="r" b="b"/>
            <a:pathLst>
              <a:path w="3820550" h="3429001">
                <a:moveTo>
                  <a:pt x="0" y="0"/>
                </a:moveTo>
                <a:lnTo>
                  <a:pt x="3820550" y="0"/>
                </a:lnTo>
                <a:lnTo>
                  <a:pt x="3820550" y="3429001"/>
                </a:lnTo>
                <a:lnTo>
                  <a:pt x="0" y="342900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o alt text provided for this image">
            <a:extLst>
              <a:ext uri="{FF2B5EF4-FFF2-40B4-BE49-F238E27FC236}">
                <a16:creationId xmlns:a16="http://schemas.microsoft.com/office/drawing/2014/main" id="{203219A4-5F52-D8EE-10E8-62D1B18B9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r="9885"/>
          <a:stretch/>
        </p:blipFill>
        <p:spPr bwMode="auto">
          <a:xfrm>
            <a:off x="9290600" y="4253948"/>
            <a:ext cx="2901401" cy="2604051"/>
          </a:xfrm>
          <a:custGeom>
            <a:avLst/>
            <a:gdLst/>
            <a:ahLst/>
            <a:cxnLst/>
            <a:rect l="l" t="t" r="r" b="b"/>
            <a:pathLst>
              <a:path w="3820550" h="3429001">
                <a:moveTo>
                  <a:pt x="0" y="0"/>
                </a:moveTo>
                <a:lnTo>
                  <a:pt x="3820550" y="0"/>
                </a:lnTo>
                <a:lnTo>
                  <a:pt x="3820550" y="3429001"/>
                </a:lnTo>
                <a:lnTo>
                  <a:pt x="0" y="342900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24020A0-8C0F-7283-A31C-DB6D500B427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98863" y="1921306"/>
            <a:ext cx="3565525" cy="3415519"/>
          </a:xfrm>
        </p:spPr>
        <p:txBody>
          <a:bodyPr vert="horz" wrap="square" lIns="0" tIns="0" rIns="0" bIns="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/>
              <a:t>Last conference was held at Villanova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/>
              <a:t>Next year will be at Stony Brook University (New York)</a:t>
            </a:r>
            <a:endParaRPr lang="en-US" sz="1600">
              <a:solidFill>
                <a:srgbClr val="FFFFFF">
                  <a:alpha val="60000"/>
                </a:srgb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/>
              <a:t>Great opportunity to meet other students in EE and ECE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/>
              <a:t>Compete in competitions and win prizes (money and awards)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/>
              <a:t>Temple competed in the </a:t>
            </a:r>
            <a:r>
              <a:rPr lang="en-US" sz="1600" err="1"/>
              <a:t>Sumobot</a:t>
            </a:r>
            <a:r>
              <a:rPr lang="en-US" sz="1600"/>
              <a:t>, Ethics, and Presentation Competitions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047D9-4E0B-65B6-4D1E-DCDE3DB7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ABD233-968A-CC62-A3E7-82C4BD31CA60}"/>
              </a:ext>
            </a:extLst>
          </p:cNvPr>
          <p:cNvSpPr txBox="1"/>
          <p:nvPr/>
        </p:nvSpPr>
        <p:spPr>
          <a:xfrm>
            <a:off x="160379" y="5228884"/>
            <a:ext cx="4124739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u="sng" dirty="0"/>
              <a:t>*All expenses paid with an IEEE National membership</a:t>
            </a:r>
          </a:p>
        </p:txBody>
      </p:sp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id="{11277E1D-5AB9-30E5-7901-11519CCE66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/>
          <a:srcRect l="19539" r="24211"/>
          <a:stretch/>
        </p:blipFill>
        <p:spPr>
          <a:xfrm>
            <a:off x="7477881" y="2511519"/>
            <a:ext cx="2002224" cy="2002224"/>
          </a:xfrm>
          <a:custGeom>
            <a:avLst/>
            <a:gdLst/>
            <a:ahLst/>
            <a:cxnLst/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2258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405F5-7702-6111-2BBF-D75954B6B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62" y="381275"/>
            <a:ext cx="11097551" cy="1332000"/>
          </a:xfrm>
        </p:spPr>
        <p:txBody>
          <a:bodyPr/>
          <a:lstStyle/>
          <a:p>
            <a:r>
              <a:rPr lang="en-US"/>
              <a:t>Benefits of National Membership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5365C-2831-5393-011A-776A76029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5" y="1414464"/>
            <a:ext cx="6777155" cy="4533396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>
                <a:solidFill>
                  <a:srgbClr val="FFFFFF"/>
                </a:solidFill>
              </a:rPr>
              <a:t>Priority Access to Temple IEEE Events, Student Activity Conference</a:t>
            </a:r>
          </a:p>
          <a:p>
            <a:r>
              <a:rPr lang="en-US">
                <a:solidFill>
                  <a:srgbClr val="FFFFFF"/>
                </a:solidFill>
              </a:rPr>
              <a:t>More funding for Temple IEEE events</a:t>
            </a:r>
          </a:p>
          <a:p>
            <a:r>
              <a:rPr lang="en-US">
                <a:solidFill>
                  <a:srgbClr val="FFFFFF"/>
                </a:solidFill>
              </a:rPr>
              <a:t>Global network of over 400,000 peers</a:t>
            </a:r>
          </a:p>
          <a:p>
            <a:r>
              <a:rPr lang="en-US">
                <a:solidFill>
                  <a:srgbClr val="FFFFFF"/>
                </a:solidFill>
              </a:rPr>
              <a:t>Access to IEEE scholarships</a:t>
            </a:r>
          </a:p>
          <a:p>
            <a:r>
              <a:rPr lang="en-US">
                <a:solidFill>
                  <a:srgbClr val="FFFFFF"/>
                </a:solidFill>
              </a:rPr>
              <a:t>Ability to be nominated for various awards for outstanding achievements</a:t>
            </a:r>
          </a:p>
          <a:p>
            <a:r>
              <a:rPr lang="en-US">
                <a:solidFill>
                  <a:srgbClr val="FFFFFF"/>
                </a:solidFill>
              </a:rPr>
              <a:t>Networking opportunities with IEEE members (professionals and students)</a:t>
            </a:r>
          </a:p>
          <a:p>
            <a:r>
              <a:rPr lang="en-US">
                <a:solidFill>
                  <a:srgbClr val="FFFFFF"/>
                </a:solidFill>
              </a:rPr>
              <a:t>Subscriptions to various professional magazines</a:t>
            </a:r>
          </a:p>
          <a:p>
            <a:r>
              <a:rPr lang="en-US">
                <a:solidFill>
                  <a:srgbClr val="FFFFFF"/>
                </a:solidFill>
              </a:rPr>
              <a:t>Ability to be nominated for various honor societies and affinity groups</a:t>
            </a:r>
          </a:p>
          <a:p>
            <a:r>
              <a:rPr lang="en-US">
                <a:solidFill>
                  <a:srgbClr val="FFFFFF"/>
                </a:solidFill>
              </a:rPr>
              <a:t>Continuing education benefits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1ECF238-0770-D9A9-B289-57609DD0D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5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78FB50-CFD6-A20B-B5C7-B73D97279531}"/>
              </a:ext>
            </a:extLst>
          </p:cNvPr>
          <p:cNvSpPr/>
          <p:nvPr/>
        </p:nvSpPr>
        <p:spPr>
          <a:xfrm>
            <a:off x="8079829" y="4033999"/>
            <a:ext cx="3557384" cy="1754326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Sign up at</a:t>
            </a:r>
          </a:p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IEEE.ORG</a:t>
            </a:r>
          </a:p>
        </p:txBody>
      </p:sp>
      <p:pic>
        <p:nvPicPr>
          <p:cNvPr id="3" name="Picture 2" descr="A qr code with black dots&#10;&#10;Description automatically generated">
            <a:extLst>
              <a:ext uri="{FF2B5EF4-FFF2-40B4-BE49-F238E27FC236}">
                <a16:creationId xmlns:a16="http://schemas.microsoft.com/office/drawing/2014/main" id="{CF8088AA-DCDC-03EB-0A28-0C757BD10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600" y="1713600"/>
            <a:ext cx="2230800" cy="22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05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0D6DA-B262-5E23-5B1F-8A1A01834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7050" y="1051551"/>
            <a:ext cx="4586061" cy="1089221"/>
          </a:xfrm>
        </p:spPr>
        <p:txBody>
          <a:bodyPr/>
          <a:lstStyle/>
          <a:p>
            <a:pPr algn="ctr"/>
            <a:r>
              <a:rPr lang="en-US" sz="5400"/>
              <a:t>THANK YOU!</a:t>
            </a:r>
          </a:p>
        </p:txBody>
      </p:sp>
      <p:pic>
        <p:nvPicPr>
          <p:cNvPr id="7" name="Picture Placeholder 13" descr="Data Points Digital background">
            <a:extLst>
              <a:ext uri="{FF2B5EF4-FFF2-40B4-BE49-F238E27FC236}">
                <a16:creationId xmlns:a16="http://schemas.microsoft.com/office/drawing/2014/main" id="{9294EC43-8D27-3A6D-3448-F8ACDF7FF3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452360" cy="6858000"/>
          </a:xfr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5FE23A9-091E-93F5-3667-728AE1D08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849" y="2303388"/>
            <a:ext cx="4028661" cy="226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A13956-C877-BC4D-F974-D41ACEBE1992}"/>
              </a:ext>
            </a:extLst>
          </p:cNvPr>
          <p:cNvSpPr txBox="1"/>
          <p:nvPr/>
        </p:nvSpPr>
        <p:spPr>
          <a:xfrm>
            <a:off x="7842193" y="2461720"/>
            <a:ext cx="3955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Please Scan this to join the email list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8CEB34-E60B-91E0-ED70-E17FC8D9B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136" y="3152000"/>
            <a:ext cx="3095885" cy="309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453039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29945B594F254CBE0E1972B37151A0" ma:contentTypeVersion="14" ma:contentTypeDescription="Create a new document." ma:contentTypeScope="" ma:versionID="deeb173232753732e11de9eb5764dc37">
  <xsd:schema xmlns:xsd="http://www.w3.org/2001/XMLSchema" xmlns:xs="http://www.w3.org/2001/XMLSchema" xmlns:p="http://schemas.microsoft.com/office/2006/metadata/properties" xmlns:ns2="806b4afb-9f8b-4c39-9239-25b05c1f6555" xmlns:ns3="d106529b-b3e0-4ba9-ada3-72634f18b8ca" targetNamespace="http://schemas.microsoft.com/office/2006/metadata/properties" ma:root="true" ma:fieldsID="64ea827bbde83895494d826eb8da0452" ns2:_="" ns3:_="">
    <xsd:import namespace="806b4afb-9f8b-4c39-9239-25b05c1f6555"/>
    <xsd:import namespace="d106529b-b3e0-4ba9-ada3-72634f18b8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6b4afb-9f8b-4c39-9239-25b05c1f65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46aeeafc-10b8-45d8-a1af-5ed376f9e1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06529b-b3e0-4ba9-ada3-72634f18b8ca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349e672-f90f-4c72-b559-6ea3d02b9d80}" ma:internalName="TaxCatchAll" ma:showField="CatchAllData" ma:web="d106529b-b3e0-4ba9-ada3-72634f18b8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106529b-b3e0-4ba9-ada3-72634f18b8ca" xsi:nil="true"/>
    <lcf76f155ced4ddcb4097134ff3c332f xmlns="806b4afb-9f8b-4c39-9239-25b05c1f655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4D802D-86AB-490C-83E4-50B5DF9E5D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6b4afb-9f8b-4c39-9239-25b05c1f6555"/>
    <ds:schemaRef ds:uri="d106529b-b3e0-4ba9-ada3-72634f18b8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7A4080E-0F2C-4DFA-9493-F7DFA501BE3E}">
  <ds:schemaRefs>
    <ds:schemaRef ds:uri="http://schemas.microsoft.com/office/2006/metadata/properties"/>
    <ds:schemaRef ds:uri="http://schemas.microsoft.com/office/infopath/2007/PartnerControls"/>
    <ds:schemaRef ds:uri="d106529b-b3e0-4ba9-ada3-72634f18b8ca"/>
    <ds:schemaRef ds:uri="806b4afb-9f8b-4c39-9239-25b05c1f6555"/>
  </ds:schemaRefs>
</ds:datastoreItem>
</file>

<file path=customXml/itemProps3.xml><?xml version="1.0" encoding="utf-8"?>
<ds:datastoreItem xmlns:ds="http://schemas.openxmlformats.org/officeDocument/2006/customXml" ds:itemID="{0ECD5EE0-2CB6-4B73-A4D4-46E264D7EB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280</Words>
  <Application>Microsoft Office PowerPoint</Application>
  <PresentationFormat>Widescreen</PresentationFormat>
  <Paragraphs>53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Arial</vt:lpstr>
      <vt:lpstr>Calibri</vt:lpstr>
      <vt:lpstr>Gill Sans MT</vt:lpstr>
      <vt:lpstr>Walbaum Display</vt:lpstr>
      <vt:lpstr>3DFloatVTI</vt:lpstr>
      <vt:lpstr>Institute of Electrical and Electronics Engineers    ECE 1111 Class</vt:lpstr>
      <vt:lpstr>What is IEEE?</vt:lpstr>
      <vt:lpstr>Temple IEEE Student Chapter Events</vt:lpstr>
      <vt:lpstr>IEEE R1/R2 Student Activities Conference</vt:lpstr>
      <vt:lpstr>Benefits of National Membership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Jacob M Grinshpun</dc:creator>
  <cp:lastModifiedBy>Jacob M Grinshpun</cp:lastModifiedBy>
  <cp:revision>1</cp:revision>
  <dcterms:created xsi:type="dcterms:W3CDTF">2024-10-09T00:29:41Z</dcterms:created>
  <dcterms:modified xsi:type="dcterms:W3CDTF">2024-10-09T15:00:20Z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0x010100CC29945B594F254CBE0E1972B37151A0</vt:lpwstr>
  </property>
  <property fmtid="{D5CDD505-2E9C-101B-9397-08002B2CF9AE}" pid="3" name="MediaServiceImageTags">
    <vt:lpwstr/>
  </property>
</Properties>
</file>