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700" r:id="rId2"/>
  </p:sldMasterIdLst>
  <p:notesMasterIdLst>
    <p:notesMasterId r:id="rId5"/>
  </p:notesMasterIdLst>
  <p:handoutMasterIdLst>
    <p:handoutMasterId r:id="rId6"/>
  </p:handoutMasterIdLst>
  <p:sldIdLst>
    <p:sldId id="311" r:id="rId3"/>
    <p:sldId id="313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6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13" autoAdjust="0"/>
    <p:restoredTop sz="95034" autoAdjust="0"/>
  </p:normalViewPr>
  <p:slideViewPr>
    <p:cSldViewPr snapToGrid="0">
      <p:cViewPr varScale="1">
        <p:scale>
          <a:sx n="117" d="100"/>
          <a:sy n="117" d="100"/>
        </p:scale>
        <p:origin x="960" y="176"/>
      </p:cViewPr>
      <p:guideLst>
        <p:guide orient="horz" pos="1846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C53042-5A96-4DBC-B738-B843823BA6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5321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11/10/24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51908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52EF37C0-1A09-7E44-9B92-53AF6F6EF4B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248" y="186937"/>
            <a:ext cx="4450035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1111 – Engineering Computation 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16,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1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tutorialspoint.com/cprogramming/c_scope_rules.htm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www.tutorialspoint.com/cprogramming/c_functions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blog.hubspot.com/website/how-to-write-functions-in-c" TargetMode="External"/><Relationship Id="rId5" Type="http://schemas.openxmlformats.org/officeDocument/2006/relationships/hyperlink" Target="https://en.cppreference.com/w/c/language/operator_precedence" TargetMode="External"/><Relationship Id="rId4" Type="http://schemas.openxmlformats.org/officeDocument/2006/relationships/hyperlink" Target="https://en.wikipedia.org/wiki/Order_of_operation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cppreference.com/w/c/languag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Order_of_operat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9">
            <a:extLst>
              <a:ext uri="{FF2B5EF4-FFF2-40B4-BE49-F238E27FC236}">
                <a16:creationId xmlns:a16="http://schemas.microsoft.com/office/drawing/2014/main" id="{550A0CBD-DCDA-894D-87FA-1D6B16791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16</a:t>
            </a:r>
            <a:r>
              <a:rPr lang="en-US" b="1">
                <a:solidFill>
                  <a:schemeClr val="accent1"/>
                </a:solidFill>
              </a:rPr>
              <a:t>: C – Function </a:t>
            </a:r>
            <a:r>
              <a:rPr lang="en-US" b="1" dirty="0">
                <a:solidFill>
                  <a:schemeClr val="accent1"/>
                </a:solidFill>
              </a:rPr>
              <a:t>Calls, Scope</a:t>
            </a:r>
            <a:br>
              <a:rPr lang="en-US" b="1" dirty="0">
                <a:solidFill>
                  <a:schemeClr val="accent1"/>
                </a:solidFill>
              </a:rPr>
            </a:br>
            <a:r>
              <a:rPr lang="en-US" b="1" dirty="0">
                <a:solidFill>
                  <a:schemeClr val="accent1"/>
                </a:solidFill>
              </a:rPr>
              <a:t>and Operator Precedence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A63B8D6-614E-9A4C-A37D-16AB923E4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713" y="1580322"/>
            <a:ext cx="8187562" cy="472522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Function Calls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Scope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 Operator Precedence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Logical Operators Revisited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Compound Expressions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Applications</a:t>
            </a:r>
          </a:p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TutorialsPoint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C Functions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TutorialsPoint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Variable Scope in C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Wiki: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Order of Operations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CPP: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C Operator Precedence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6" name="Picture 2" descr="How to Write Functions in C Programming">
            <a:hlinkClick r:id="rId6"/>
            <a:extLst>
              <a:ext uri="{FF2B5EF4-FFF2-40B4-BE49-F238E27FC236}">
                <a16:creationId xmlns:a16="http://schemas.microsoft.com/office/drawing/2014/main" id="{E452D7C6-B642-56B6-D5E9-5C42FBAEF6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3679" y="1852158"/>
            <a:ext cx="3054005" cy="1576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rogramming in C - Operators Precedence in C - EXAMRADAR">
            <a:extLst>
              <a:ext uri="{FF2B5EF4-FFF2-40B4-BE49-F238E27FC236}">
                <a16:creationId xmlns:a16="http://schemas.microsoft.com/office/drawing/2014/main" id="{B650B55E-ABBB-13DE-C12D-A7067E0BE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079" y="3799113"/>
            <a:ext cx="3573207" cy="249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Summary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9" y="609600"/>
            <a:ext cx="8677272" cy="583474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Function Calls:</a:t>
            </a:r>
          </a:p>
          <a:p>
            <a:pPr marL="466725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bg1"/>
                </a:solidFill>
                <a:latin typeface="Arial"/>
              </a:rPr>
              <a:t>Prototype declaration in header file</a:t>
            </a:r>
            <a:r>
              <a:rPr lang="en-US" sz="1800" b="1" dirty="0">
                <a:solidFill>
                  <a:schemeClr val="bg1"/>
                </a:solidFill>
                <a:latin typeface="Arial"/>
                <a:sym typeface="Wingdings" pitchFamily="2" charset="2"/>
              </a:rPr>
              <a:t>: float </a:t>
            </a:r>
            <a:r>
              <a:rPr lang="en-US" sz="1800" b="1" dirty="0" err="1">
                <a:solidFill>
                  <a:schemeClr val="bg1"/>
                </a:solidFill>
                <a:latin typeface="Arial"/>
                <a:sym typeface="Wingdings" pitchFamily="2" charset="2"/>
              </a:rPr>
              <a:t>myfun</a:t>
            </a:r>
            <a:r>
              <a:rPr lang="en-US" sz="1800" b="1" dirty="0">
                <a:solidFill>
                  <a:schemeClr val="bg1"/>
                </a:solidFill>
                <a:latin typeface="Arial"/>
                <a:sym typeface="Wingdings" pitchFamily="2" charset="2"/>
              </a:rPr>
              <a:t>(float, long);</a:t>
            </a:r>
          </a:p>
          <a:p>
            <a:pPr marL="466725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Implementation in source code file: f</a:t>
            </a:r>
            <a:r>
              <a:rPr lang="en-US" sz="1800" b="1" dirty="0" err="1">
                <a:solidFill>
                  <a:schemeClr val="bg1"/>
                </a:solidFill>
                <a:latin typeface="Arial"/>
                <a:sym typeface="Wingdings" pitchFamily="2" charset="2"/>
              </a:rPr>
              <a:t>loat</a:t>
            </a:r>
            <a:r>
              <a:rPr lang="en-US" sz="1800" b="1" dirty="0">
                <a:solidFill>
                  <a:schemeClr val="bg1"/>
                </a:solidFill>
                <a:latin typeface="Arial"/>
                <a:sym typeface="Wingdings" pitchFamily="2" charset="2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Arial"/>
                <a:sym typeface="Wingdings" pitchFamily="2" charset="2"/>
              </a:rPr>
              <a:t>myfun</a:t>
            </a:r>
            <a:r>
              <a:rPr lang="en-US" sz="1800" b="1" dirty="0">
                <a:solidFill>
                  <a:schemeClr val="bg1"/>
                </a:solidFill>
                <a:latin typeface="Arial"/>
                <a:sym typeface="Wingdings" pitchFamily="2" charset="2"/>
              </a:rPr>
              <a:t>(float val1, long val2) {}</a:t>
            </a:r>
          </a:p>
          <a:p>
            <a:pPr marL="466725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Key elements include a function name, arguments and a return value.</a:t>
            </a:r>
          </a:p>
          <a:p>
            <a:pPr marL="466725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bg1"/>
                </a:solidFill>
                <a:latin typeface="Arial"/>
              </a:rPr>
              <a:t>Functions can be overloaded (the same name, different arguments).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3038" indent="-163513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Scope:</a:t>
            </a:r>
          </a:p>
          <a:p>
            <a:pPr marL="346075" indent="-174625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  <a:latin typeface="Arial"/>
              </a:rPr>
              <a:t>Call By Value:</a:t>
            </a:r>
            <a:r>
              <a:rPr lang="en-US" sz="1800" b="1" dirty="0">
                <a:solidFill>
                  <a:srgbClr val="333399"/>
                </a:solidFill>
                <a:latin typeface="Arial"/>
              </a:rPr>
              <a:t> </a:t>
            </a:r>
            <a:r>
              <a:rPr lang="en-US" sz="1800" b="1" dirty="0">
                <a:solidFill>
                  <a:schemeClr val="bg1"/>
                </a:solidFill>
                <a:latin typeface="Arial"/>
              </a:rPr>
              <a:t>value passed to function; argument in calling program doesn’t change value</a:t>
            </a:r>
          </a:p>
          <a:p>
            <a:pPr marL="346075" indent="-174625" fontAlgn="auto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  <a:latin typeface="Arial"/>
              </a:rPr>
              <a:t>Call By Reference: </a:t>
            </a:r>
            <a:r>
              <a:rPr lang="en-US" sz="1800" b="1" dirty="0">
                <a:solidFill>
                  <a:schemeClr val="bg1"/>
                </a:solidFill>
                <a:latin typeface="Arial"/>
              </a:rPr>
              <a:t>uses a pointer; the memory value pointed to by the argument in the main program can change value (to be discussed later).</a:t>
            </a:r>
          </a:p>
          <a:p>
            <a:pPr marL="173038" indent="-163513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C Operator Precedence: </a:t>
            </a:r>
            <a:r>
              <a:rPr lang="en-US" sz="1800" b="1" dirty="0">
                <a:solidFill>
                  <a:schemeClr val="bg1"/>
                </a:solidFill>
                <a:latin typeface="Arial"/>
              </a:rPr>
              <a:t>resolution of complex expressions requires a decision about which operators are to be interpreted first </a:t>
            </a:r>
            <a:br>
              <a:rPr lang="en-US" sz="1800" b="1" dirty="0">
                <a:solidFill>
                  <a:schemeClr val="bg1"/>
                </a:solidFill>
                <a:latin typeface="Arial"/>
              </a:rPr>
            </a:br>
            <a:r>
              <a:rPr lang="en-US" sz="1800" b="1" dirty="0">
                <a:solidFill>
                  <a:schemeClr val="bg1"/>
                </a:solidFill>
                <a:latin typeface="Arial"/>
              </a:rPr>
              <a:t>(e.g., “a = b + c * d (e / f)”). This is part of the </a:t>
            </a:r>
            <a:r>
              <a:rPr lang="en-US" sz="1800" b="1" dirty="0">
                <a:solidFill>
                  <a:schemeClr val="bg1"/>
                </a:solidFill>
                <a:latin typeface="Arial"/>
                <a:hlinkClick r:id="rId3"/>
              </a:rPr>
              <a:t>language definition</a:t>
            </a:r>
            <a:r>
              <a:rPr lang="en-US" sz="1800" b="1" dirty="0">
                <a:solidFill>
                  <a:schemeClr val="bg1"/>
                </a:solidFill>
                <a:latin typeface="Arial"/>
              </a:rPr>
              <a:t> and is referred to as </a:t>
            </a:r>
            <a:r>
              <a:rPr lang="en-US" sz="1800" b="1" dirty="0">
                <a:solidFill>
                  <a:schemeClr val="bg1"/>
                </a:solidFill>
                <a:latin typeface="Arial"/>
                <a:hlinkClick r:id="rId4"/>
              </a:rPr>
              <a:t>operator precedence</a:t>
            </a:r>
            <a:r>
              <a:rPr lang="en-US" sz="1800" b="1" dirty="0">
                <a:solidFill>
                  <a:schemeClr val="bg1"/>
                </a:solidFill>
                <a:latin typeface="Arial"/>
              </a:rPr>
              <a:t>.</a:t>
            </a:r>
          </a:p>
          <a:p>
            <a:pPr marL="173038" indent="-163513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Logical Operators Revisited: </a:t>
            </a:r>
            <a:r>
              <a:rPr lang="en-US" sz="1800" b="1" dirty="0">
                <a:solidFill>
                  <a:schemeClr val="bg1"/>
                </a:solidFill>
                <a:latin typeface="Arial"/>
              </a:rPr>
              <a:t>logical operators are commonly used to test return values of functions and catch run-time errors.</a:t>
            </a:r>
          </a:p>
          <a:p>
            <a:pPr marL="173038" indent="-163513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Applications: </a:t>
            </a:r>
            <a:r>
              <a:rPr lang="en-US" sz="1800" b="1" dirty="0">
                <a:solidFill>
                  <a:schemeClr val="bg1"/>
                </a:solidFill>
                <a:latin typeface="Arial"/>
              </a:rPr>
              <a:t>open and read a file line by line with proper error checking.</a:t>
            </a:r>
          </a:p>
        </p:txBody>
      </p:sp>
    </p:spTree>
    <p:extLst>
      <p:ext uri="{BB962C8B-B14F-4D97-AF65-F5344CB8AC3E}">
        <p14:creationId xmlns:p14="http://schemas.microsoft.com/office/powerpoint/2010/main" val="1560506584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7160</TotalTime>
  <Words>243</Words>
  <Application>Microsoft Macintosh PowerPoint</Application>
  <PresentationFormat>Letter Paper (8.5x11 in)</PresentationFormat>
  <Paragraphs>26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Wingdings</vt:lpstr>
      <vt:lpstr>lecture_title</vt:lpstr>
      <vt:lpstr>1_isip_default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398</cp:revision>
  <dcterms:created xsi:type="dcterms:W3CDTF">2002-09-12T17:13:32Z</dcterms:created>
  <dcterms:modified xsi:type="dcterms:W3CDTF">2024-11-11T03:55:43Z</dcterms:modified>
</cp:coreProperties>
</file>