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84" r:id="rId1"/>
    <p:sldMasterId id="2147483700" r:id="rId2"/>
  </p:sldMasterIdLst>
  <p:notesMasterIdLst>
    <p:notesMasterId r:id="rId5"/>
  </p:notesMasterIdLst>
  <p:handoutMasterIdLst>
    <p:handoutMasterId r:id="rId6"/>
  </p:handoutMasterIdLst>
  <p:sldIdLst>
    <p:sldId id="311" r:id="rId3"/>
    <p:sldId id="313" r:id="rId4"/>
  </p:sldIdLst>
  <p:sldSz cx="9144000" cy="6858000" type="letter"/>
  <p:notesSz cx="7302500" cy="9588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6">
          <p15:clr>
            <a:srgbClr val="A4A3A4"/>
          </p15:clr>
        </p15:guide>
        <p15:guide id="2" pos="1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19">
          <p15:clr>
            <a:srgbClr val="A4A3A4"/>
          </p15:clr>
        </p15:guide>
        <p15:guide id="2" pos="23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2034"/>
    <a:srgbClr val="EFF755"/>
    <a:srgbClr val="CC6600"/>
    <a:srgbClr val="6666FF"/>
    <a:srgbClr val="008000"/>
    <a:srgbClr val="000080"/>
    <a:srgbClr val="004000"/>
    <a:srgbClr val="9966FF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039" autoAdjust="0"/>
    <p:restoredTop sz="95143" autoAdjust="0"/>
  </p:normalViewPr>
  <p:slideViewPr>
    <p:cSldViewPr snapToGrid="0">
      <p:cViewPr varScale="1">
        <p:scale>
          <a:sx n="129" d="100"/>
          <a:sy n="129" d="100"/>
        </p:scale>
        <p:origin x="1720" y="200"/>
      </p:cViewPr>
      <p:guideLst>
        <p:guide orient="horz" pos="1846"/>
        <p:guide pos="14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4" d="100"/>
          <a:sy n="74" d="100"/>
        </p:scale>
        <p:origin x="-1836" y="-96"/>
      </p:cViewPr>
      <p:guideLst>
        <p:guide orient="horz" pos="3019"/>
        <p:guide pos="230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66158826-EADE-4792-AB13-43381F09B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2543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37025" y="0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4125" y="719138"/>
            <a:ext cx="4794250" cy="3595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4538"/>
            <a:ext cx="5353050" cy="431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07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37025" y="9109075"/>
            <a:ext cx="3165475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231" tIns="48115" rIns="96231" bIns="48115" numCol="1" anchor="b" anchorCtr="0" compatLnSpc="1">
            <a:prstTxWarp prst="textNoShape">
              <a:avLst/>
            </a:prstTxWarp>
          </a:bodyPr>
          <a:lstStyle>
            <a:lvl1pPr algn="r" defTabSz="962025">
              <a:defRPr sz="1200" smtClean="0">
                <a:latin typeface="Times New Roman" pitchFamily="18" charset="0"/>
              </a:defRPr>
            </a:lvl1pPr>
          </a:lstStyle>
          <a:p>
            <a:pPr>
              <a:defRPr/>
            </a:pPr>
            <a:fld id="{ECC53042-5A96-4DBC-B738-B843823BA6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7555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6202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ECC53042-5A96-4DBC-B738-B843823BA6D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6202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5512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669268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479425" y="130175"/>
            <a:ext cx="3821113" cy="3667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 anchorCtr="1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8443 – Pattern Recognition</a:t>
            </a:r>
          </a:p>
        </p:txBody>
      </p:sp>
      <p:sp>
        <p:nvSpPr>
          <p:cNvPr id="4" name="Rectangle 5"/>
          <p:cNvSpPr>
            <a:spLocks noChangeArrowheads="1"/>
          </p:cNvSpPr>
          <p:nvPr userDrawn="1"/>
        </p:nvSpPr>
        <p:spPr bwMode="auto">
          <a:xfrm>
            <a:off x="304800" y="277813"/>
            <a:ext cx="8605838" cy="6254750"/>
          </a:xfrm>
          <a:prstGeom prst="rect">
            <a:avLst/>
          </a:prstGeom>
          <a:noFill/>
          <a:ln w="38100">
            <a:solidFill>
              <a:srgbClr val="333399"/>
            </a:solidFill>
            <a:miter lim="800000"/>
            <a:headEnd/>
            <a:tailEnd/>
          </a:ln>
          <a:effectLst>
            <a:outerShdw dist="107763" dir="2700000" algn="ctr" rotWithShape="0">
              <a:srgbClr val="892034"/>
            </a:outerShdw>
          </a:effectLst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chemeClr val="hlink"/>
              </a:solidFill>
              <a:latin typeface="Times New Roman" pitchFamily="18" charset="0"/>
            </a:endParaRPr>
          </a:p>
        </p:txBody>
      </p:sp>
      <p:sp>
        <p:nvSpPr>
          <p:cNvPr id="5" name="Text Box 8"/>
          <p:cNvSpPr txBox="1">
            <a:spLocks noChangeArrowheads="1"/>
          </p:cNvSpPr>
          <p:nvPr userDrawn="1"/>
        </p:nvSpPr>
        <p:spPr bwMode="auto">
          <a:xfrm>
            <a:off x="519529" y="189885"/>
            <a:ext cx="4450035" cy="27699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 tIns="0" bIns="0" anchor="ctr" anchorCtr="1">
            <a:spAutoFit/>
          </a:bodyPr>
          <a:lstStyle/>
          <a:p>
            <a:pPr>
              <a:spcBef>
                <a:spcPts val="0"/>
              </a:spcBef>
            </a:pPr>
            <a:r>
              <a:rPr lang="en-US" sz="1800" b="1" dirty="0">
                <a:solidFill>
                  <a:srgbClr val="333399"/>
                </a:solidFill>
              </a:rPr>
              <a:t>ECE 1111 – Engineering Computation I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227013" y="455613"/>
            <a:ext cx="8683625" cy="42862"/>
          </a:xfrm>
          <a:prstGeom prst="rect">
            <a:avLst/>
          </a:prstGeom>
          <a:gradFill rotWithShape="0">
            <a:gsLst>
              <a:gs pos="0">
                <a:srgbClr val="892034"/>
              </a:gs>
              <a:gs pos="100000">
                <a:srgbClr val="95CAFF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027" name="Picture 37" descr="isip_logo_plai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72525" y="6492875"/>
            <a:ext cx="333375" cy="327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69" name="Text Box 45"/>
          <p:cNvSpPr txBox="1">
            <a:spLocks noChangeArrowheads="1"/>
          </p:cNvSpPr>
          <p:nvPr/>
        </p:nvSpPr>
        <p:spPr bwMode="auto">
          <a:xfrm>
            <a:off x="252413" y="6648450"/>
            <a:ext cx="815816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200" b="1" dirty="0">
                <a:solidFill>
                  <a:srgbClr val="892034"/>
                </a:solidFill>
              </a:rPr>
              <a:t>ECE 1111: Lecture 18, Slide </a:t>
            </a:r>
            <a:fld id="{56D32A91-0AE1-4806-AC33-D8959F4B7E0D}" type="slidenum">
              <a:rPr lang="en-US" sz="1200" b="1">
                <a:solidFill>
                  <a:srgbClr val="892034"/>
                </a:solidFill>
              </a:rPr>
              <a:pPr>
                <a:spcBef>
                  <a:spcPct val="50000"/>
                </a:spcBef>
                <a:defRPr/>
              </a:pPr>
              <a:t>‹#›</a:t>
            </a:fld>
            <a:endParaRPr lang="en-US" sz="1200" b="1" dirty="0">
              <a:solidFill>
                <a:srgbClr val="89203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42434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4.bp.blogspot.com/-bh0mLfJZO1Y/TsLePfJwf7I/AAAAAAAABmU/7feJajt4aI4/s1600/array_1d_static.png" TargetMode="External"/><Relationship Id="rId3" Type="http://schemas.openxmlformats.org/officeDocument/2006/relationships/hyperlink" Target="https://www.tutorialspoint.com/cprogramming/c_multi_dimensional_arrays.htm" TargetMode="External"/><Relationship Id="rId7" Type="http://schemas.openxmlformats.org/officeDocument/2006/relationships/image" Target="../media/image3.tiff"/><Relationship Id="rId2" Type="http://schemas.openxmlformats.org/officeDocument/2006/relationships/hyperlink" Target="https://www.studytonight.com/c/string-and-character-array.php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3.bp.blogspot.com/-Ce4hgph2lJ4/TsLgdbwtg7I/AAAAAAAABms/JsSceuX4IZo/s1600/array_2d_dynamic.png" TargetMode="External"/><Relationship Id="rId5" Type="http://schemas.openxmlformats.org/officeDocument/2006/relationships/image" Target="../media/image2.tiff"/><Relationship Id="rId4" Type="http://schemas.openxmlformats.org/officeDocument/2006/relationships/hyperlink" Target="http://www-ee.eng.hawaii.edu/~dyun/ee160/Book/chap7/subsection2.1.1.2.html" TargetMode="External"/><Relationship Id="rId9" Type="http://schemas.openxmlformats.org/officeDocument/2006/relationships/image" Target="../media/image4.tif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3">
            <a:extLst>
              <a:ext uri="{FF2B5EF4-FFF2-40B4-BE49-F238E27FC236}">
                <a16:creationId xmlns:a16="http://schemas.microsoft.com/office/drawing/2014/main" id="{FA63B8D6-614E-9A4C-A37D-16AB923E4C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3908" y="1199197"/>
            <a:ext cx="4305690" cy="3662159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marR="0" lvl="0" indent="-176213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1200"/>
              </a:spcAft>
              <a:buClrTx/>
              <a:buSzTx/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Topics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</a:t>
            </a:r>
            <a:endParaRPr lang="en-US" b="1" dirty="0">
              <a:solidFill>
                <a:schemeClr val="accent1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Character Strings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Basic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Multidimensional Arrays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Pointers – Part I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chemeClr val="tx2"/>
                </a:solidFill>
              </a:rPr>
              <a:t>Arrays of Pointers</a:t>
            </a:r>
          </a:p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tabLst>
                <a:tab pos="4513263" algn="l"/>
              </a:tabLst>
              <a:defRPr/>
            </a:pPr>
            <a:r>
              <a:rPr lang="en-US" b="1" dirty="0">
                <a:solidFill>
                  <a:schemeClr val="accent1"/>
                </a:solidFill>
                <a:latin typeface="+mn-lt"/>
              </a:rPr>
              <a:t>Resources:</a:t>
            </a: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StudyTonight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2"/>
              </a:rPr>
              <a:t>Strings and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r>
              <a:rPr lang="en-US" sz="1800" b="1" dirty="0" err="1">
                <a:solidFill>
                  <a:schemeClr val="tx2"/>
                </a:solidFill>
                <a:latin typeface="+mn-lt"/>
              </a:rPr>
              <a:t>TutorialsPoint</a:t>
            </a:r>
            <a:r>
              <a:rPr lang="en-US" sz="1800" b="1" dirty="0">
                <a:solidFill>
                  <a:schemeClr val="tx2"/>
                </a:solidFill>
                <a:latin typeface="+mn-lt"/>
              </a:rPr>
              <a:t>: </a:t>
            </a:r>
            <a:r>
              <a:rPr lang="en-US" sz="1800" b="1" dirty="0">
                <a:solidFill>
                  <a:schemeClr val="tx2"/>
                </a:solidFill>
                <a:latin typeface="+mn-lt"/>
                <a:hlinkClick r:id="rId3"/>
              </a:rPr>
              <a:t>Multidimensional Arrays</a:t>
            </a:r>
            <a:endParaRPr lang="en-US" sz="1800" b="1" dirty="0">
              <a:solidFill>
                <a:schemeClr val="tx2"/>
              </a:solidFill>
              <a:latin typeface="+mn-lt"/>
            </a:endParaRPr>
          </a:p>
          <a:p>
            <a:pPr marL="165100" fontAlgn="auto">
              <a:spcAft>
                <a:spcPts val="0"/>
              </a:spcAft>
              <a:tabLst>
                <a:tab pos="2290763" algn="l"/>
                <a:tab pos="4113213" algn="l"/>
              </a:tabLst>
              <a:defRPr/>
            </a:pPr>
            <a:endParaRPr lang="en-US" sz="1800" b="1" dirty="0">
              <a:solidFill>
                <a:schemeClr val="tx2"/>
              </a:solidFill>
            </a:endParaRPr>
          </a:p>
        </p:txBody>
      </p:sp>
      <p:sp>
        <p:nvSpPr>
          <p:cNvPr id="5" name="Text Box 29">
            <a:extLst>
              <a:ext uri="{FF2B5EF4-FFF2-40B4-BE49-F238E27FC236}">
                <a16:creationId xmlns:a16="http://schemas.microsoft.com/office/drawing/2014/main" id="{550A0CBD-DCDA-894D-87FA-1D6B16791E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575" y="552450"/>
            <a:ext cx="84677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1"/>
                </a:solidFill>
              </a:rPr>
              <a:t>Lecture 18: Arrays and Strings</a:t>
            </a:r>
            <a:endParaRPr lang="en-US" b="1" dirty="0">
              <a:solidFill>
                <a:schemeClr val="accent2"/>
              </a:solidFill>
            </a:endParaRPr>
          </a:p>
        </p:txBody>
      </p:sp>
      <p:sp>
        <p:nvSpPr>
          <p:cNvPr id="10" name="Rectangle 3">
            <a:extLst>
              <a:ext uri="{FF2B5EF4-FFF2-40B4-BE49-F238E27FC236}">
                <a16:creationId xmlns:a16="http://schemas.microsoft.com/office/drawing/2014/main" id="{B9BCE8DB-475E-E84B-93CC-1A8D459417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18584" y="4052251"/>
            <a:ext cx="4380641" cy="230502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6213" indent="-176213" fontAlgn="auto">
              <a:spcBef>
                <a:spcPts val="1200"/>
              </a:spcBef>
              <a:spcAft>
                <a:spcPts val="1200"/>
              </a:spcAft>
              <a:buFont typeface="Arial" pitchFamily="34" charset="0"/>
              <a:buChar char="•"/>
              <a:defRPr/>
            </a:pPr>
            <a:endParaRPr lang="en-US" sz="1800" b="1" dirty="0">
              <a:solidFill>
                <a:schemeClr val="tx2"/>
              </a:solidFill>
              <a:latin typeface="+mn-lt"/>
            </a:endParaRPr>
          </a:p>
        </p:txBody>
      </p:sp>
      <p:pic>
        <p:nvPicPr>
          <p:cNvPr id="3" name="Picture 2">
            <a:hlinkClick r:id="rId4"/>
            <a:extLst>
              <a:ext uri="{FF2B5EF4-FFF2-40B4-BE49-F238E27FC236}">
                <a16:creationId xmlns:a16="http://schemas.microsoft.com/office/drawing/2014/main" id="{D7941DD6-C13C-7546-9F81-C4F15E9769A1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30047" b="28508"/>
          <a:stretch/>
        </p:blipFill>
        <p:spPr>
          <a:xfrm>
            <a:off x="5185414" y="1415913"/>
            <a:ext cx="3590457" cy="751849"/>
          </a:xfrm>
          <a:prstGeom prst="rect">
            <a:avLst/>
          </a:prstGeom>
        </p:spPr>
      </p:pic>
      <p:pic>
        <p:nvPicPr>
          <p:cNvPr id="4" name="Picture 3">
            <a:hlinkClick r:id="rId6"/>
            <a:extLst>
              <a:ext uri="{FF2B5EF4-FFF2-40B4-BE49-F238E27FC236}">
                <a16:creationId xmlns:a16="http://schemas.microsoft.com/office/drawing/2014/main" id="{95C1F98A-DBC6-D24E-AFF5-FC987F94A36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0" y="4101598"/>
            <a:ext cx="3153692" cy="1971058"/>
          </a:xfrm>
          <a:prstGeom prst="rect">
            <a:avLst/>
          </a:prstGeom>
        </p:spPr>
      </p:pic>
      <p:pic>
        <p:nvPicPr>
          <p:cNvPr id="8" name="Picture 7">
            <a:hlinkClick r:id="rId8"/>
            <a:extLst>
              <a:ext uri="{FF2B5EF4-FFF2-40B4-BE49-F238E27FC236}">
                <a16:creationId xmlns:a16="http://schemas.microsoft.com/office/drawing/2014/main" id="{06A94D6F-34BD-FC4A-8552-A6C0CE20900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61425" y="2589680"/>
            <a:ext cx="3380595" cy="106077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>
            <a:extLst>
              <a:ext uri="{FF2B5EF4-FFF2-40B4-BE49-F238E27FC236}">
                <a16:creationId xmlns:a16="http://schemas.microsoft.com/office/drawing/2014/main" id="{68AF696A-0988-F641-91E4-E4ECC1EE76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57150"/>
            <a:ext cx="868521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0" tIns="0" rIns="0" bIns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892034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t>Summary</a:t>
            </a:r>
          </a:p>
        </p:txBody>
      </p:sp>
      <p:sp>
        <p:nvSpPr>
          <p:cNvPr id="3" name="Rectangle 3">
            <a:extLst>
              <a:ext uri="{FF2B5EF4-FFF2-40B4-BE49-F238E27FC236}">
                <a16:creationId xmlns:a16="http://schemas.microsoft.com/office/drawing/2014/main" id="{474805C2-7122-3046-9764-1DF58A357B3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539" y="609600"/>
            <a:ext cx="8677272" cy="583474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Pointers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everything in C is ultimately a pointer. Arrays (e.g., “float x[10]”) are referenced by pointers.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 “Fortran style” method of indexing arrays using array subscripts. These are useful when you want to write code that matches an algorithm description in a textbook.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Character Strings: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a special form of an array that is terminated with a null character (e.g., “char* str = “Joe”;).</a:t>
            </a:r>
          </a:p>
          <a:p>
            <a:pPr marL="173038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Multidimensional Arrays: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C/C++ supports arrays of arbitrary dimension (e.g., “float x[10][20][30][40]”). The data is stored linearly in memory using a row-oriented approach (the last index varies first).</a:t>
            </a:r>
          </a:p>
          <a:p>
            <a:pPr marL="173038" marR="0" lvl="0" indent="-163513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Dynamic Memory </a:t>
            </a:r>
            <a:r>
              <a:rPr lang="en-US" sz="1800" b="1" dirty="0">
                <a:solidFill>
                  <a:srgbClr val="333399"/>
                </a:solidFill>
                <a:latin typeface="Arial"/>
              </a:rPr>
              <a:t>Allocation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333399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: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 programs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shoul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d allocate only as much memory as needed at run-time (e.g., “float x[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(argv[1])];”, “float* x = new float[</a:t>
            </a:r>
            <a:r>
              <a:rPr lang="en-US" sz="1800" b="1" dirty="0" err="1">
                <a:solidFill>
                  <a:srgbClr val="000000"/>
                </a:solidFill>
                <a:latin typeface="Arial"/>
              </a:rPr>
              <a:t>atoi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(argv[1])”). The new operator is used to allocate memory. This is a user-friendly version of malloc().</a:t>
            </a:r>
          </a:p>
          <a:p>
            <a:pPr marL="173038" lvl="0" indent="-163513" fontAlgn="auto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>
                <a:tab pos="2290763" algn="l"/>
                <a:tab pos="4113213" algn="l"/>
              </a:tabLst>
              <a:defRPr/>
            </a:pPr>
            <a:r>
              <a:rPr lang="en-US" sz="1800" b="1" dirty="0">
                <a:solidFill>
                  <a:srgbClr val="333399"/>
                </a:solidFill>
                <a:latin typeface="Arial"/>
              </a:rPr>
              <a:t>Memory Management: </a:t>
            </a:r>
            <a:r>
              <a:rPr lang="en-US" sz="1800" b="1" dirty="0">
                <a:solidFill>
                  <a:srgbClr val="000000"/>
                </a:solidFill>
                <a:latin typeface="Arial"/>
              </a:rPr>
              <a:t>To avoid memory leaks, you must delete any memory that is allocated. For every invocation of “new” you should have a corresponding call to “</a:t>
            </a:r>
            <a:r>
              <a:rPr lang="en-US" sz="1800" b="1">
                <a:solidFill>
                  <a:srgbClr val="000000"/>
                </a:solidFill>
                <a:latin typeface="Arial"/>
              </a:rPr>
              <a:t>delete”.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452275"/>
      </p:ext>
    </p:extLst>
  </p:cSld>
  <p:clrMapOvr>
    <a:masterClrMapping/>
  </p:clrMapOvr>
</p:sld>
</file>

<file path=ppt/theme/theme1.xml><?xml version="1.0" encoding="utf-8"?>
<a:theme xmlns:a="http://schemas.openxmlformats.org/drawingml/2006/main" name="lecture_title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isip_default">
  <a:themeElements>
    <a:clrScheme name="ISIP Standard">
      <a:dk1>
        <a:srgbClr val="000000"/>
      </a:dk1>
      <a:lt1>
        <a:srgbClr val="000000"/>
      </a:lt1>
      <a:dk2>
        <a:srgbClr val="000000"/>
      </a:dk2>
      <a:lt2>
        <a:srgbClr val="000000"/>
      </a:lt2>
      <a:accent1>
        <a:srgbClr val="333399"/>
      </a:accent1>
      <a:accent2>
        <a:srgbClr val="892034"/>
      </a:accent2>
      <a:accent3>
        <a:srgbClr val="FFFFE2"/>
      </a:accent3>
      <a:accent4>
        <a:srgbClr val="FFFFE2"/>
      </a:accent4>
      <a:accent5>
        <a:srgbClr val="FFFFE2"/>
      </a:accent5>
      <a:accent6>
        <a:srgbClr val="FFFFE2"/>
      </a:accent6>
      <a:hlink>
        <a:srgbClr val="892034"/>
      </a:hlink>
      <a:folHlink>
        <a:srgbClr val="892034"/>
      </a:folHlink>
    </a:clrScheme>
    <a:fontScheme name="ISIP Standard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7104</TotalTime>
  <Words>270</Words>
  <Application>Microsoft Macintosh PowerPoint</Application>
  <PresentationFormat>Letter Paper (8.5x11 in)</PresentationFormat>
  <Paragraphs>18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Times New Roman</vt:lpstr>
      <vt:lpstr>lecture_title</vt:lpstr>
      <vt:lpstr>1_isip_default</vt:lpstr>
      <vt:lpstr>PowerPoint Presentation</vt:lpstr>
      <vt:lpstr>PowerPoint Presentation</vt:lpstr>
    </vt:vector>
  </TitlesOfParts>
  <Company>Gateway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Valued Gateway Client</dc:creator>
  <cp:lastModifiedBy>Joseph Picone</cp:lastModifiedBy>
  <cp:revision>399</cp:revision>
  <dcterms:created xsi:type="dcterms:W3CDTF">2002-09-12T17:13:32Z</dcterms:created>
  <dcterms:modified xsi:type="dcterms:W3CDTF">2024-02-26T04:05:05Z</dcterms:modified>
</cp:coreProperties>
</file>