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700" r:id="rId2"/>
  </p:sldMasterIdLst>
  <p:notesMasterIdLst>
    <p:notesMasterId r:id="rId5"/>
  </p:notesMasterIdLst>
  <p:handoutMasterIdLst>
    <p:handoutMasterId r:id="rId6"/>
  </p:handoutMasterIdLst>
  <p:sldIdLst>
    <p:sldId id="311" r:id="rId3"/>
    <p:sldId id="313" r:id="rId4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46">
          <p15:clr>
            <a:srgbClr val="A4A3A4"/>
          </p15:clr>
        </p15:guide>
        <p15:guide id="2" pos="1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122" autoAdjust="0"/>
    <p:restoredTop sz="95019" autoAdjust="0"/>
  </p:normalViewPr>
  <p:slideViewPr>
    <p:cSldViewPr snapToGrid="0">
      <p:cViewPr varScale="1">
        <p:scale>
          <a:sx n="129" d="100"/>
          <a:sy n="129" d="100"/>
        </p:scale>
        <p:origin x="1376" y="192"/>
      </p:cViewPr>
      <p:guideLst>
        <p:guide orient="horz" pos="1846"/>
        <p:guide pos="1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620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CC53042-5A96-4DBC-B738-B843823BA6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620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53217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2/20/24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51908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52EF37C0-1A09-7E44-9B92-53AF6F6EF4B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63248" y="186937"/>
            <a:ext cx="4450035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1111 – Engineering Computation 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1111: Lecture 16,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17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utorialspoint.com/cprogramming/c_scope_rules.htm" TargetMode="External"/><Relationship Id="rId2" Type="http://schemas.openxmlformats.org/officeDocument/2006/relationships/hyperlink" Target="https://www.tutorialspoint.com/cprogramming/c_functions.htm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en.cppreference.com/w/c/language/operator_precedence" TargetMode="External"/><Relationship Id="rId4" Type="http://schemas.openxmlformats.org/officeDocument/2006/relationships/hyperlink" Target="https://en.wikipedia.org/wiki/Order_of_operation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cppreference.com/w/c/languag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Order_of_operation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9">
            <a:extLst>
              <a:ext uri="{FF2B5EF4-FFF2-40B4-BE49-F238E27FC236}">
                <a16:creationId xmlns:a16="http://schemas.microsoft.com/office/drawing/2014/main" id="{550A0CBD-DCDA-894D-87FA-1D6B16791E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575" y="552450"/>
            <a:ext cx="84677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16: Function Calls, Scope</a:t>
            </a:r>
            <a:br>
              <a:rPr lang="en-US" b="1" dirty="0">
                <a:solidFill>
                  <a:schemeClr val="accent1"/>
                </a:solidFill>
              </a:rPr>
            </a:br>
            <a:r>
              <a:rPr lang="en-US" b="1" dirty="0">
                <a:solidFill>
                  <a:schemeClr val="accent1"/>
                </a:solidFill>
              </a:rPr>
              <a:t>and Operator Precedence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FA63B8D6-614E-9A4C-A37D-16AB923E4C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713" y="1580322"/>
            <a:ext cx="8187562" cy="472522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</a:rPr>
              <a:t>Function Calls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</a:rPr>
              <a:t>Scope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C Operator Precedence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Logical Operators Revisited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</a:rPr>
              <a:t>Compound Expressions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Applications</a:t>
            </a:r>
          </a:p>
          <a:p>
            <a:pPr marL="176213" indent="-176213" fontAlgn="auto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 err="1">
                <a:solidFill>
                  <a:schemeClr val="tx2"/>
                </a:solidFill>
                <a:latin typeface="+mn-lt"/>
              </a:rPr>
              <a:t>TutorialsPoint</a:t>
            </a:r>
            <a:r>
              <a:rPr lang="en-US" sz="1800" b="1" dirty="0">
                <a:solidFill>
                  <a:schemeClr val="tx2"/>
                </a:solidFill>
                <a:latin typeface="+mn-lt"/>
              </a:rPr>
              <a:t>: </a:t>
            </a:r>
            <a:r>
              <a:rPr lang="en-US" sz="1800" b="1" dirty="0">
                <a:solidFill>
                  <a:schemeClr val="tx2"/>
                </a:solidFill>
                <a:latin typeface="+mn-lt"/>
                <a:hlinkClick r:id="rId2"/>
              </a:rPr>
              <a:t>C Functions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 err="1">
                <a:solidFill>
                  <a:schemeClr val="tx2"/>
                </a:solidFill>
                <a:latin typeface="+mn-lt"/>
              </a:rPr>
              <a:t>TutorialsPoint</a:t>
            </a:r>
            <a:r>
              <a:rPr lang="en-US" sz="1800" b="1" dirty="0">
                <a:solidFill>
                  <a:schemeClr val="tx2"/>
                </a:solidFill>
                <a:latin typeface="+mn-lt"/>
              </a:rPr>
              <a:t>: </a:t>
            </a: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Variable Scope in C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Wiki: </a:t>
            </a:r>
            <a:r>
              <a:rPr lang="en-US" sz="1800" b="1" dirty="0">
                <a:solidFill>
                  <a:schemeClr val="tx2"/>
                </a:solidFill>
                <a:latin typeface="+mn-lt"/>
                <a:hlinkClick r:id="rId4"/>
              </a:rPr>
              <a:t>Order of Operations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CPP: </a:t>
            </a:r>
            <a:r>
              <a:rPr lang="en-US" sz="1800" b="1" dirty="0">
                <a:solidFill>
                  <a:schemeClr val="tx2"/>
                </a:solidFill>
                <a:latin typeface="+mn-lt"/>
                <a:hlinkClick r:id="rId5"/>
              </a:rPr>
              <a:t>C Operator Precedence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>
            <a:extLst>
              <a:ext uri="{FF2B5EF4-FFF2-40B4-BE49-F238E27FC236}">
                <a16:creationId xmlns:a16="http://schemas.microsoft.com/office/drawing/2014/main" id="{68AF696A-0988-F641-91E4-E4ECC1EE76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7150"/>
            <a:ext cx="86852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Summary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892034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74805C2-7122-3046-9764-1DF58A357B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539" y="609600"/>
            <a:ext cx="8677272" cy="583474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Function Calls:</a:t>
            </a:r>
          </a:p>
          <a:p>
            <a:pPr marL="466725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bg1"/>
                </a:solidFill>
                <a:latin typeface="Arial"/>
              </a:rPr>
              <a:t>Prototype declaration in header file</a:t>
            </a:r>
            <a:r>
              <a:rPr lang="en-US" sz="1800" b="1" dirty="0">
                <a:solidFill>
                  <a:schemeClr val="bg1"/>
                </a:solidFill>
                <a:latin typeface="Arial"/>
                <a:sym typeface="Wingdings" pitchFamily="2" charset="2"/>
              </a:rPr>
              <a:t>: float </a:t>
            </a:r>
            <a:r>
              <a:rPr lang="en-US" sz="1800" b="1" dirty="0" err="1">
                <a:solidFill>
                  <a:schemeClr val="bg1"/>
                </a:solidFill>
                <a:latin typeface="Arial"/>
                <a:sym typeface="Wingdings" pitchFamily="2" charset="2"/>
              </a:rPr>
              <a:t>myfun</a:t>
            </a:r>
            <a:r>
              <a:rPr lang="en-US" sz="1800" b="1" dirty="0">
                <a:solidFill>
                  <a:schemeClr val="bg1"/>
                </a:solidFill>
                <a:latin typeface="Arial"/>
                <a:sym typeface="Wingdings" pitchFamily="2" charset="2"/>
              </a:rPr>
              <a:t>(float, long);</a:t>
            </a:r>
          </a:p>
          <a:p>
            <a:pPr marL="466725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Wingdings" pitchFamily="2" charset="2"/>
              </a:rPr>
              <a:t>Implementation in source code file: f</a:t>
            </a:r>
            <a:r>
              <a:rPr lang="en-US" sz="1800" b="1" dirty="0" err="1">
                <a:solidFill>
                  <a:schemeClr val="bg1"/>
                </a:solidFill>
                <a:latin typeface="Arial"/>
                <a:sym typeface="Wingdings" pitchFamily="2" charset="2"/>
              </a:rPr>
              <a:t>loat</a:t>
            </a:r>
            <a:r>
              <a:rPr lang="en-US" sz="1800" b="1" dirty="0">
                <a:solidFill>
                  <a:schemeClr val="bg1"/>
                </a:solidFill>
                <a:latin typeface="Arial"/>
                <a:sym typeface="Wingdings" pitchFamily="2" charset="2"/>
              </a:rPr>
              <a:t> </a:t>
            </a:r>
            <a:r>
              <a:rPr lang="en-US" sz="1800" b="1" dirty="0" err="1">
                <a:solidFill>
                  <a:schemeClr val="bg1"/>
                </a:solidFill>
                <a:latin typeface="Arial"/>
                <a:sym typeface="Wingdings" pitchFamily="2" charset="2"/>
              </a:rPr>
              <a:t>myfun</a:t>
            </a:r>
            <a:r>
              <a:rPr lang="en-US" sz="1800" b="1" dirty="0">
                <a:solidFill>
                  <a:schemeClr val="bg1"/>
                </a:solidFill>
                <a:latin typeface="Arial"/>
                <a:sym typeface="Wingdings" pitchFamily="2" charset="2"/>
              </a:rPr>
              <a:t>(float val1, long val2) {}</a:t>
            </a:r>
          </a:p>
          <a:p>
            <a:pPr marL="466725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Key elements include a function name, arguments and a return value.</a:t>
            </a:r>
          </a:p>
          <a:p>
            <a:pPr marL="466725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bg1"/>
                </a:solidFill>
                <a:latin typeface="Arial"/>
              </a:rPr>
              <a:t>Functions can be overloaded (the same name, different arguments).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73038" indent="-163513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333399"/>
                </a:solidFill>
                <a:latin typeface="Arial"/>
              </a:rPr>
              <a:t>Scope:</a:t>
            </a:r>
          </a:p>
          <a:p>
            <a:pPr marL="346075" indent="-174625" fontAlgn="auto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2"/>
                </a:solidFill>
                <a:latin typeface="Arial"/>
              </a:rPr>
              <a:t>Call By Value:</a:t>
            </a:r>
            <a:r>
              <a:rPr lang="en-US" sz="1800" b="1" dirty="0">
                <a:solidFill>
                  <a:srgbClr val="333399"/>
                </a:solidFill>
                <a:latin typeface="Arial"/>
              </a:rPr>
              <a:t> </a:t>
            </a:r>
            <a:r>
              <a:rPr lang="en-US" sz="1800" b="1" dirty="0">
                <a:solidFill>
                  <a:schemeClr val="bg1"/>
                </a:solidFill>
                <a:latin typeface="Arial"/>
              </a:rPr>
              <a:t>value passed to function; argument in calling program doesn’t change value</a:t>
            </a:r>
          </a:p>
          <a:p>
            <a:pPr marL="346075" indent="-174625" fontAlgn="auto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2"/>
                </a:solidFill>
                <a:latin typeface="Arial"/>
              </a:rPr>
              <a:t>Call By Reference: </a:t>
            </a:r>
            <a:r>
              <a:rPr lang="en-US" sz="1800" b="1" dirty="0">
                <a:solidFill>
                  <a:schemeClr val="bg1"/>
                </a:solidFill>
                <a:latin typeface="Arial"/>
              </a:rPr>
              <a:t>uses a pointer; the memory value pointed to by the argument in the main program can change value (to be discussed later).</a:t>
            </a:r>
          </a:p>
          <a:p>
            <a:pPr marL="173038" indent="-163513" fontAlgn="auto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333399"/>
                </a:solidFill>
                <a:latin typeface="Arial"/>
              </a:rPr>
              <a:t>C Operator Precedence: </a:t>
            </a:r>
            <a:r>
              <a:rPr lang="en-US" sz="1800" b="1" dirty="0">
                <a:solidFill>
                  <a:schemeClr val="bg1"/>
                </a:solidFill>
                <a:latin typeface="Arial"/>
              </a:rPr>
              <a:t>resolution of complex expressions requires a decision about which operators are to be interpreted first </a:t>
            </a:r>
            <a:br>
              <a:rPr lang="en-US" sz="1800" b="1" dirty="0">
                <a:solidFill>
                  <a:schemeClr val="bg1"/>
                </a:solidFill>
                <a:latin typeface="Arial"/>
              </a:rPr>
            </a:br>
            <a:r>
              <a:rPr lang="en-US" sz="1800" b="1" dirty="0">
                <a:solidFill>
                  <a:schemeClr val="bg1"/>
                </a:solidFill>
                <a:latin typeface="Arial"/>
              </a:rPr>
              <a:t>(e.g., “a = b + c * d (e / f)”). This is part of the </a:t>
            </a:r>
            <a:r>
              <a:rPr lang="en-US" sz="1800" b="1" dirty="0">
                <a:solidFill>
                  <a:schemeClr val="bg1"/>
                </a:solidFill>
                <a:latin typeface="Arial"/>
                <a:hlinkClick r:id="rId3"/>
              </a:rPr>
              <a:t>language definition</a:t>
            </a:r>
            <a:r>
              <a:rPr lang="en-US" sz="1800" b="1" dirty="0">
                <a:solidFill>
                  <a:schemeClr val="bg1"/>
                </a:solidFill>
                <a:latin typeface="Arial"/>
              </a:rPr>
              <a:t> and is referred to as </a:t>
            </a:r>
            <a:r>
              <a:rPr lang="en-US" sz="1800" b="1" dirty="0">
                <a:solidFill>
                  <a:schemeClr val="bg1"/>
                </a:solidFill>
                <a:latin typeface="Arial"/>
                <a:hlinkClick r:id="rId4"/>
              </a:rPr>
              <a:t>operator precedence</a:t>
            </a:r>
            <a:r>
              <a:rPr lang="en-US" sz="1800" b="1" dirty="0">
                <a:solidFill>
                  <a:schemeClr val="bg1"/>
                </a:solidFill>
                <a:latin typeface="Arial"/>
              </a:rPr>
              <a:t>.</a:t>
            </a:r>
          </a:p>
          <a:p>
            <a:pPr marL="173038" indent="-163513" fontAlgn="auto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333399"/>
                </a:solidFill>
                <a:latin typeface="Arial"/>
              </a:rPr>
              <a:t>Logical Operators Revisited: </a:t>
            </a:r>
            <a:r>
              <a:rPr lang="en-US" sz="1800" b="1" dirty="0">
                <a:solidFill>
                  <a:schemeClr val="bg1"/>
                </a:solidFill>
                <a:latin typeface="Arial"/>
              </a:rPr>
              <a:t>logical operators are commonly used to test return values of functions and catch run-time errors.</a:t>
            </a:r>
          </a:p>
          <a:p>
            <a:pPr marL="173038" indent="-163513" fontAlgn="auto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333399"/>
                </a:solidFill>
                <a:latin typeface="Arial"/>
              </a:rPr>
              <a:t>Applications: </a:t>
            </a:r>
            <a:r>
              <a:rPr lang="en-US" sz="1800" b="1" dirty="0">
                <a:solidFill>
                  <a:schemeClr val="bg1"/>
                </a:solidFill>
                <a:latin typeface="Arial"/>
              </a:rPr>
              <a:t>open and read a file line by line with proper error checking.</a:t>
            </a:r>
          </a:p>
        </p:txBody>
      </p:sp>
    </p:spTree>
    <p:extLst>
      <p:ext uri="{BB962C8B-B14F-4D97-AF65-F5344CB8AC3E}">
        <p14:creationId xmlns:p14="http://schemas.microsoft.com/office/powerpoint/2010/main" val="1560506584"/>
      </p:ext>
    </p:extLst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7154</TotalTime>
  <Words>241</Words>
  <Application>Microsoft Macintosh PowerPoint</Application>
  <PresentationFormat>Letter Paper (8.5x11 in)</PresentationFormat>
  <Paragraphs>26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Times New Roman</vt:lpstr>
      <vt:lpstr>Wingdings</vt:lpstr>
      <vt:lpstr>lecture_title</vt:lpstr>
      <vt:lpstr>1_isip_default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396</cp:revision>
  <dcterms:created xsi:type="dcterms:W3CDTF">2002-09-12T17:13:32Z</dcterms:created>
  <dcterms:modified xsi:type="dcterms:W3CDTF">2024-02-21T03:25:17Z</dcterms:modified>
</cp:coreProperties>
</file>