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 id="2147483707" r:id="rId3"/>
  </p:sldMasterIdLst>
  <p:notesMasterIdLst>
    <p:notesMasterId r:id="rId34"/>
  </p:notesMasterIdLst>
  <p:handoutMasterIdLst>
    <p:handoutMasterId r:id="rId35"/>
  </p:handoutMasterIdLst>
  <p:sldIdLst>
    <p:sldId id="311" r:id="rId4"/>
    <p:sldId id="31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7" autoAdjust="0"/>
    <p:restoredTop sz="95383" autoAdjust="0"/>
  </p:normalViewPr>
  <p:slideViewPr>
    <p:cSldViewPr snapToGrid="0">
      <p:cViewPr varScale="1">
        <p:scale>
          <a:sx n="122" d="100"/>
          <a:sy n="122" d="100"/>
        </p:scale>
        <p:origin x="888"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3ae20e0c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a3ae20e0c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Arial"/>
              <a:buChar char="●"/>
            </a:pPr>
            <a:r>
              <a:rPr lang="en" sz="1800" b="1">
                <a:solidFill>
                  <a:schemeClr val="dk1"/>
                </a:solidFill>
              </a:rPr>
              <a:t>Common problems to solve</a:t>
            </a:r>
            <a:endParaRPr sz="1800" b="1">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Is it possible to do X? If so, what are some solutions?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How does this program work?</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How does this system communicate with that system?</a:t>
            </a:r>
            <a:endParaRPr sz="1400">
              <a:solidFill>
                <a:schemeClr val="dk1"/>
              </a:solidFill>
            </a:endParaRPr>
          </a:p>
          <a:p>
            <a:pPr marL="457200" lvl="0" indent="-342900" algn="l" rtl="0">
              <a:lnSpc>
                <a:spcPct val="115000"/>
              </a:lnSpc>
              <a:spcBef>
                <a:spcPts val="0"/>
              </a:spcBef>
              <a:spcAft>
                <a:spcPts val="0"/>
              </a:spcAft>
              <a:buClr>
                <a:schemeClr val="dk1"/>
              </a:buClr>
              <a:buSzPts val="1800"/>
              <a:buFont typeface="Arial"/>
              <a:buChar char="●"/>
            </a:pPr>
            <a:r>
              <a:rPr lang="en" sz="1800" b="1">
                <a:solidFill>
                  <a:schemeClr val="dk1"/>
                </a:solidFill>
              </a:rPr>
              <a:t>What this looks like…</a:t>
            </a:r>
            <a:endParaRPr sz="1800" b="1">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Reading: blogs, academic papers, technical documents…</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Am I really getting paid to read?!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Exploring: Recreating academic experiments, trying tools found on Github, writing code</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Planning: Determining the best way to solve the problem, discussing with coworkers/teammates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Executing: Writing code, writing a report/slides, performing demos</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 sz="1400">
                <a:solidFill>
                  <a:schemeClr val="dk1"/>
                </a:solidFill>
              </a:rPr>
              <a:t>Am I really getting paid to make powerpoint slides?!</a:t>
            </a:r>
            <a:endParaRPr sz="1400">
              <a:solidFill>
                <a:schemeClr val="dk1"/>
              </a:solidFill>
            </a:endParaRPr>
          </a:p>
          <a:p>
            <a:pPr marL="457200" lvl="0" indent="-342900" algn="l" rtl="0">
              <a:lnSpc>
                <a:spcPct val="115000"/>
              </a:lnSpc>
              <a:spcBef>
                <a:spcPts val="0"/>
              </a:spcBef>
              <a:spcAft>
                <a:spcPts val="0"/>
              </a:spcAft>
              <a:buClr>
                <a:schemeClr val="dk1"/>
              </a:buClr>
              <a:buSzPts val="1800"/>
              <a:buFont typeface="Arial"/>
              <a:buChar char="●"/>
            </a:pPr>
            <a:r>
              <a:rPr lang="en" sz="1800" b="1">
                <a:solidFill>
                  <a:schemeClr val="dk1"/>
                </a:solidFill>
              </a:rPr>
              <a:t>Goals are clear - how you get there is </a:t>
            </a:r>
            <a:r>
              <a:rPr lang="en" sz="1800" b="1" i="1">
                <a:solidFill>
                  <a:schemeClr val="dk1"/>
                </a:solidFill>
              </a:rPr>
              <a:t>very</a:t>
            </a:r>
            <a:r>
              <a:rPr lang="en" sz="1800" b="1">
                <a:solidFill>
                  <a:schemeClr val="dk1"/>
                </a:solidFill>
              </a:rPr>
              <a:t> open-ended</a:t>
            </a:r>
            <a:endParaRPr sz="1800" b="1">
              <a:solidFill>
                <a:schemeClr val="dk1"/>
              </a:solidFill>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a55971f4a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a55971f4a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3ae20e0c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3ae20e0c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a55971f4ac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a55971f4a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a55971f4a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a55971f4a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55971f4a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55971f4a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55971f4a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a55971f4a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a55971f4a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a55971f4a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a55971f4ac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a55971f4a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a55971f4ac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a55971f4a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a55971f4ac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a55971f4a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3bb44e2a9_5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3bb44e2a9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55971f4ac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55971f4a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a55971f4ac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a55971f4a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55971f4a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a55971f4a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a55971f4ac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a55971f4a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Talk here about my experience with self-doubt and how much things changed once I got over it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55971f4a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a55971f4a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Talk here about my experience with self-doubt and how much things changed once I got over it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a55971f4ac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a55971f4a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1"/>
              </a:buClr>
              <a:buSzPts val="1400"/>
              <a:buChar char="○"/>
            </a:pPr>
            <a:r>
              <a:rPr lang="en" sz="1400">
                <a:solidFill>
                  <a:schemeClr val="dk1"/>
                </a:solidFill>
              </a:rPr>
              <a:t>Don’t let self-doubt keep you from applying to a position</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Passion and enthusiasm can </a:t>
            </a:r>
            <a:r>
              <a:rPr lang="en" sz="1400" b="1">
                <a:solidFill>
                  <a:schemeClr val="dk1"/>
                </a:solidFill>
              </a:rPr>
              <a:t>greatly</a:t>
            </a:r>
            <a:r>
              <a:rPr lang="en" sz="1400">
                <a:solidFill>
                  <a:schemeClr val="dk1"/>
                </a:solidFill>
              </a:rPr>
              <a:t> overcome lack of grades and experience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a55971f4ac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a55971f4a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55971f4ac_0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a55971f4a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a3bb44e2a9_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a3bb44e2a9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jokes aside, let’s explore this topic a bit deeper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a3ae20e0c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a3ae20e0c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3ae20e0c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3ae20e0c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Side hustle fixing computers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a55971f4a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a55971f4a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Side hustle fixing computers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55971f4a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a55971f4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Side hustle fixing computers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a55971f4ac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a55971f4a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Side hustle fixing computers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55971f4a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a55971f4a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Side hustle fixing computers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4572000" y="10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0" name="Google Shape;40;p9"/>
          <p:cNvCxnSpPr/>
          <p:nvPr/>
        </p:nvCxnSpPr>
        <p:spPr>
          <a:xfrm>
            <a:off x="5029675" y="59940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607767"/>
            <a:ext cx="4045200" cy="2012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745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9100"/>
            <a:ext cx="5998800" cy="7984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3259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11"/>
          <p:cNvSpPr txBox="1">
            <a:spLocks noGrp="1"/>
          </p:cNvSpPr>
          <p:nvPr>
            <p:ph type="title" hasCustomPrompt="1"/>
          </p:nvPr>
        </p:nvSpPr>
        <p:spPr>
          <a:xfrm>
            <a:off x="311700" y="1321967"/>
            <a:ext cx="8520600" cy="2557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4095067"/>
            <a:ext cx="8520600" cy="1202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2826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5563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676400"/>
            <a:ext cx="8123100" cy="21180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4243084"/>
            <a:ext cx="8123100" cy="84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72D9F0"/>
              </a:buClr>
              <a:buSzPts val="2400"/>
              <a:buNone/>
              <a:defRPr sz="2400">
                <a:solidFill>
                  <a:srgbClr val="72D9F0"/>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47139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743200"/>
            <a:ext cx="8123100" cy="103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19248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Font typeface="Arial"/>
              <a:buChar char="○"/>
              <a:defRPr>
                <a:latin typeface="Arial"/>
                <a:ea typeface="Arial"/>
                <a:cs typeface="Arial"/>
                <a:sym typeface="Arial"/>
              </a:defRPr>
            </a:lvl2pPr>
            <a:lvl3pPr marL="1371600" lvl="2" indent="-317500">
              <a:spcBef>
                <a:spcPts val="0"/>
              </a:spcBef>
              <a:spcAft>
                <a:spcPts val="0"/>
              </a:spcAft>
              <a:buSzPts val="1400"/>
              <a:buFont typeface="Arial"/>
              <a:buChar char="■"/>
              <a:defRPr>
                <a:latin typeface="Arial"/>
                <a:ea typeface="Arial"/>
                <a:cs typeface="Arial"/>
                <a:sym typeface="Arial"/>
              </a:defRPr>
            </a:lvl3pPr>
            <a:lvl4pPr marL="1828800" lvl="3" indent="-317500">
              <a:spcBef>
                <a:spcPts val="0"/>
              </a:spcBef>
              <a:spcAft>
                <a:spcPts val="0"/>
              </a:spcAft>
              <a:buSzPts val="1400"/>
              <a:buFont typeface="Arial"/>
              <a:buChar char="●"/>
              <a:defRPr>
                <a:latin typeface="Arial"/>
                <a:ea typeface="Arial"/>
                <a:cs typeface="Arial"/>
                <a:sym typeface="Arial"/>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0479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7102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02242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61229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701800"/>
            <a:ext cx="57975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2575549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E323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5CF27"/>
              </a:buClr>
              <a:buSzPts val="2800"/>
              <a:buFont typeface="Roboto Mono Medium"/>
              <a:buNone/>
              <a:defRPr sz="2800">
                <a:solidFill>
                  <a:srgbClr val="A5CF27"/>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FF5858"/>
              </a:buClr>
              <a:buSzPts val="1800"/>
              <a:buFont typeface="Roboto Mono"/>
              <a:buChar char="●"/>
              <a:defRPr sz="1800">
                <a:solidFill>
                  <a:srgbClr val="FF5858"/>
                </a:solidFill>
                <a:latin typeface="Roboto Mono"/>
                <a:ea typeface="Roboto Mono"/>
                <a:cs typeface="Roboto Mono"/>
                <a:sym typeface="Roboto Mono"/>
              </a:defRPr>
            </a:lvl1pPr>
            <a:lvl2pPr marL="914400" lvl="1" indent="-317500">
              <a:lnSpc>
                <a:spcPct val="115000"/>
              </a:lnSpc>
              <a:spcBef>
                <a:spcPts val="0"/>
              </a:spcBef>
              <a:spcAft>
                <a:spcPts val="0"/>
              </a:spcAft>
              <a:buClr>
                <a:srgbClr val="FCC642"/>
              </a:buClr>
              <a:buSzPts val="1400"/>
              <a:buFont typeface="Roboto Mono"/>
              <a:buChar char="○"/>
              <a:defRPr>
                <a:solidFill>
                  <a:srgbClr val="FCC642"/>
                </a:solidFill>
                <a:latin typeface="Roboto Mono"/>
                <a:ea typeface="Roboto Mono"/>
                <a:cs typeface="Roboto Mono"/>
                <a:sym typeface="Roboto Mono"/>
              </a:defRPr>
            </a:lvl2pPr>
            <a:lvl3pPr marL="1371600" lvl="2" indent="-317500">
              <a:lnSpc>
                <a:spcPct val="115000"/>
              </a:lnSpc>
              <a:spcBef>
                <a:spcPts val="0"/>
              </a:spcBef>
              <a:spcAft>
                <a:spcPts val="0"/>
              </a:spcAft>
              <a:buClr>
                <a:srgbClr val="DBA0DB"/>
              </a:buClr>
              <a:buSzPts val="1400"/>
              <a:buFont typeface="Roboto Mono"/>
              <a:buChar char="■"/>
              <a:defRPr>
                <a:solidFill>
                  <a:srgbClr val="DBA0DB"/>
                </a:solidFill>
                <a:latin typeface="Roboto Mono"/>
                <a:ea typeface="Roboto Mono"/>
                <a:cs typeface="Roboto Mono"/>
                <a:sym typeface="Roboto Mono"/>
              </a:defRPr>
            </a:lvl3pPr>
            <a:lvl4pPr marL="1828800" lvl="3" indent="-317500">
              <a:lnSpc>
                <a:spcPct val="115000"/>
              </a:lnSpc>
              <a:spcBef>
                <a:spcPts val="0"/>
              </a:spcBef>
              <a:spcAft>
                <a:spcPts val="0"/>
              </a:spcAft>
              <a:buClr>
                <a:srgbClr val="72D9F0"/>
              </a:buClr>
              <a:buSzPts val="1400"/>
              <a:buFont typeface="Proxima Nova"/>
              <a:buChar char="●"/>
              <a:defRPr>
                <a:solidFill>
                  <a:srgbClr val="72D9F0"/>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398564754"/>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pectrum.ieee.org/tech-jobs-best-jobs" TargetMode="External"/><Relationship Id="rId3" Type="http://schemas.openxmlformats.org/officeDocument/2006/relationships/hyperlink" Target="https://www.careerexplorer.com/careers/software-engineer/" TargetMode="External"/><Relationship Id="rId7" Type="http://schemas.openxmlformats.org/officeDocument/2006/relationships/image" Target="../media/image2.jpeg"/><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s://careerkarma.com/careers/software-engineer/" TargetMode="External"/><Relationship Id="rId5" Type="http://schemas.openxmlformats.org/officeDocument/2006/relationships/hyperlink" Target="https://insights.stackoverflow.com/survey/2021#technology" TargetMode="External"/><Relationship Id="rId4" Type="http://schemas.openxmlformats.org/officeDocument/2006/relationships/hyperlink" Target="https://www.hackreactor.com/blog/navigating-the-software-engineering-career-path" TargetMode="Externa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Guest Speaker</a:t>
            </a:r>
          </a:p>
          <a:p>
            <a:pPr marL="165100" fontAlgn="auto">
              <a:spcAft>
                <a:spcPts val="0"/>
              </a:spcAft>
              <a:tabLst>
                <a:tab pos="2290763" algn="l"/>
                <a:tab pos="4113213" algn="l"/>
              </a:tabLst>
              <a:defRPr/>
            </a:pPr>
            <a:r>
              <a:rPr lang="en-US" sz="1800" b="1" dirty="0">
                <a:solidFill>
                  <a:schemeClr val="tx2"/>
                </a:solidFill>
                <a:latin typeface="+mn-lt"/>
              </a:rPr>
              <a:t>Gaining Programming Experience</a:t>
            </a:r>
          </a:p>
          <a:p>
            <a:pPr marL="165100" fontAlgn="auto">
              <a:spcAft>
                <a:spcPts val="0"/>
              </a:spcAft>
              <a:tabLst>
                <a:tab pos="2290763" algn="l"/>
                <a:tab pos="4113213" algn="l"/>
              </a:tabLst>
              <a:defRPr/>
            </a:pPr>
            <a:r>
              <a:rPr lang="en-US" sz="1800" b="1" dirty="0">
                <a:solidFill>
                  <a:schemeClr val="tx2"/>
                </a:solidFill>
                <a:latin typeface="+mn-lt"/>
              </a:rPr>
              <a:t>Job Interviews</a:t>
            </a:r>
          </a:p>
          <a:p>
            <a:pPr marL="165100" fontAlgn="auto">
              <a:spcAft>
                <a:spcPts val="0"/>
              </a:spcAft>
              <a:tabLst>
                <a:tab pos="2290763" algn="l"/>
                <a:tab pos="4113213" algn="l"/>
              </a:tabLst>
              <a:defRPr/>
            </a:pPr>
            <a:r>
              <a:rPr lang="en-US" sz="1800" b="1" dirty="0">
                <a:solidFill>
                  <a:schemeClr val="tx2"/>
                </a:solidFill>
                <a:latin typeface="+mn-lt"/>
              </a:rPr>
              <a:t>Career Paths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Jobs, Jobs, Jobs…</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a:rPr>
              <a:t>What is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Navigating your career path</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a:solidFill>
                  <a:schemeClr val="tx2"/>
                </a:solidFill>
                <a:latin typeface="+mn-lt"/>
                <a:hlinkClick r:id="rId5"/>
              </a:rPr>
              <a:t>Stack Overflow Survey</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9" name="Picture 4" descr="What Is Software Engineering? image">
            <a:hlinkClick r:id="rId6"/>
            <a:extLst>
              <a:ext uri="{FF2B5EF4-FFF2-40B4-BE49-F238E27FC236}">
                <a16:creationId xmlns:a16="http://schemas.microsoft.com/office/drawing/2014/main" id="{5FA3814E-54E5-7D4E-8857-FF92CE11A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2" y="1099821"/>
            <a:ext cx="3878260" cy="266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work desk with text on light box saying &amp;ldquo;I love my job&amp;rdquo;">
            <a:hlinkClick r:id="rId8"/>
            <a:extLst>
              <a:ext uri="{FF2B5EF4-FFF2-40B4-BE49-F238E27FC236}">
                <a16:creationId xmlns:a16="http://schemas.microsoft.com/office/drawing/2014/main" id="{4678CDFA-E5B8-D047-9829-0A9B729A8C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462" y="3967758"/>
            <a:ext cx="3886200" cy="2337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My Career Journey</a:t>
            </a:r>
            <a:endParaRPr/>
          </a:p>
        </p:txBody>
      </p:sp>
      <p:sp>
        <p:nvSpPr>
          <p:cNvPr id="109" name="Google Shape;109;p20"/>
          <p:cNvSpPr txBox="1">
            <a:spLocks noGrp="1"/>
          </p:cNvSpPr>
          <p:nvPr>
            <p:ph type="body" idx="1"/>
          </p:nvPr>
        </p:nvSpPr>
        <p:spPr>
          <a:xfrm>
            <a:off x="311700" y="2009725"/>
            <a:ext cx="8520600" cy="3681000"/>
          </a:xfrm>
          <a:prstGeom prst="rect">
            <a:avLst/>
          </a:prstGeom>
        </p:spPr>
        <p:txBody>
          <a:bodyPr spcFirstLastPara="1" wrap="square" lIns="91425" tIns="91425" rIns="91425" bIns="91425" anchor="t" anchorCtr="0">
            <a:normAutofit fontScale="92500" lnSpcReduction="20000"/>
          </a:bodyPr>
          <a:lstStyle/>
          <a:p>
            <a:pPr indent="-334327">
              <a:buClr>
                <a:srgbClr val="434343"/>
              </a:buClr>
              <a:buSzPct val="100000"/>
            </a:pPr>
            <a:r>
              <a:rPr lang="en" b="1">
                <a:solidFill>
                  <a:srgbClr val="434343"/>
                </a:solidFill>
              </a:rPr>
              <a:t>Junior Year</a:t>
            </a:r>
            <a:r>
              <a:rPr lang="en">
                <a:solidFill>
                  <a:srgbClr val="434343"/>
                </a:solidFill>
              </a:rPr>
              <a:t>: I don’t have any internships… who will hire me?! (2013)</a:t>
            </a:r>
            <a:endParaRPr>
              <a:solidFill>
                <a:srgbClr val="434343"/>
              </a:solidFill>
            </a:endParaRPr>
          </a:p>
          <a:p>
            <a:pPr lvl="1" indent="-310832">
              <a:buClr>
                <a:srgbClr val="434343"/>
              </a:buClr>
              <a:buSzPct val="100000"/>
            </a:pPr>
            <a:r>
              <a:rPr lang="en">
                <a:solidFill>
                  <a:srgbClr val="434343"/>
                </a:solidFill>
              </a:rPr>
              <a:t>Dr. Picone: “I’ll hire you”</a:t>
            </a:r>
            <a:endParaRPr>
              <a:solidFill>
                <a:srgbClr val="434343"/>
              </a:solidFill>
            </a:endParaRPr>
          </a:p>
          <a:p>
            <a:pPr lvl="1" indent="-310832">
              <a:buClr>
                <a:srgbClr val="434343"/>
              </a:buClr>
              <a:buSzPct val="100000"/>
            </a:pPr>
            <a:r>
              <a:rPr lang="en">
                <a:solidFill>
                  <a:srgbClr val="434343"/>
                </a:solidFill>
              </a:rPr>
              <a:t>Research Assistant at NEDC: Linux scripting, data analysis, NETWORKING</a:t>
            </a:r>
            <a:endParaRPr>
              <a:solidFill>
                <a:srgbClr val="434343"/>
              </a:solidFill>
            </a:endParaRPr>
          </a:p>
          <a:p>
            <a:pPr lvl="1" indent="-310832">
              <a:buClr>
                <a:srgbClr val="434343"/>
              </a:buClr>
              <a:buSzPct val="100000"/>
            </a:pPr>
            <a:r>
              <a:rPr lang="en">
                <a:solidFill>
                  <a:srgbClr val="434343"/>
                </a:solidFill>
              </a:rPr>
              <a:t>Dr. Picone: “You should apply for an internship at the National Security Agency”</a:t>
            </a:r>
            <a:endParaRPr>
              <a:solidFill>
                <a:srgbClr val="434343"/>
              </a:solidFill>
            </a:endParaRPr>
          </a:p>
          <a:p>
            <a:pPr indent="-334327">
              <a:buClr>
                <a:srgbClr val="434343"/>
              </a:buClr>
              <a:buSzPct val="100000"/>
            </a:pPr>
            <a:r>
              <a:rPr lang="en" b="1">
                <a:solidFill>
                  <a:srgbClr val="434343"/>
                </a:solidFill>
              </a:rPr>
              <a:t>Senior Year</a:t>
            </a:r>
            <a:r>
              <a:rPr lang="en">
                <a:solidFill>
                  <a:srgbClr val="434343"/>
                </a:solidFill>
              </a:rPr>
              <a:t>: Interned at NSA (2014)</a:t>
            </a:r>
            <a:endParaRPr>
              <a:solidFill>
                <a:srgbClr val="434343"/>
              </a:solidFill>
            </a:endParaRPr>
          </a:p>
          <a:p>
            <a:pPr lvl="1" indent="-310832">
              <a:buClr>
                <a:srgbClr val="434343"/>
              </a:buClr>
              <a:buSzPct val="100000"/>
            </a:pPr>
            <a:r>
              <a:rPr lang="en" i="1">
                <a:solidFill>
                  <a:srgbClr val="434343"/>
                </a:solidFill>
              </a:rPr>
              <a:t>NETWORKING</a:t>
            </a:r>
            <a:r>
              <a:rPr lang="en">
                <a:solidFill>
                  <a:srgbClr val="434343"/>
                </a:solidFill>
              </a:rPr>
              <a:t>!</a:t>
            </a:r>
            <a:endParaRPr>
              <a:solidFill>
                <a:srgbClr val="434343"/>
              </a:solidFill>
            </a:endParaRPr>
          </a:p>
          <a:p>
            <a:pPr indent="-334327">
              <a:buClr>
                <a:srgbClr val="434343"/>
              </a:buClr>
              <a:buSzPct val="100000"/>
            </a:pPr>
            <a:r>
              <a:rPr lang="en">
                <a:solidFill>
                  <a:srgbClr val="434343"/>
                </a:solidFill>
              </a:rPr>
              <a:t>Capabilities Development Specialist @ NSA (2015-2016)</a:t>
            </a:r>
            <a:endParaRPr>
              <a:solidFill>
                <a:srgbClr val="434343"/>
              </a:solidFill>
            </a:endParaRPr>
          </a:p>
          <a:p>
            <a:pPr lvl="1" indent="-310832">
              <a:buClr>
                <a:srgbClr val="434343"/>
              </a:buClr>
              <a:buSzPct val="100000"/>
            </a:pPr>
            <a:r>
              <a:rPr lang="en" b="1">
                <a:solidFill>
                  <a:srgbClr val="434343"/>
                </a:solidFill>
              </a:rPr>
              <a:t>N E T W O R K I N G !</a:t>
            </a:r>
            <a:endParaRPr b="1">
              <a:solidFill>
                <a:srgbClr val="434343"/>
              </a:solidFill>
            </a:endParaRPr>
          </a:p>
          <a:p>
            <a:pPr lvl="2" indent="-310832">
              <a:buClr>
                <a:srgbClr val="434343"/>
              </a:buClr>
              <a:buSzPct val="100000"/>
            </a:pPr>
            <a:r>
              <a:rPr lang="en">
                <a:solidFill>
                  <a:srgbClr val="434343"/>
                </a:solidFill>
              </a:rPr>
              <a:t>Friends with a number of coworkers 8 years later, frequent job opportunities</a:t>
            </a:r>
            <a:endParaRPr>
              <a:solidFill>
                <a:srgbClr val="434343"/>
              </a:solidFill>
            </a:endParaRPr>
          </a:p>
          <a:p>
            <a:pPr lvl="2" indent="-310832">
              <a:buClr>
                <a:srgbClr val="434343"/>
              </a:buClr>
              <a:buSzPct val="100000"/>
            </a:pPr>
            <a:r>
              <a:rPr lang="en">
                <a:solidFill>
                  <a:srgbClr val="434343"/>
                </a:solidFill>
              </a:rPr>
              <a:t>Job security - knowing people who can vouch for you in a new position</a:t>
            </a:r>
            <a:endParaRPr>
              <a:solidFill>
                <a:srgbClr val="434343"/>
              </a:solidFill>
            </a:endParaRPr>
          </a:p>
          <a:p>
            <a:pPr indent="-334327">
              <a:buClr>
                <a:srgbClr val="434343"/>
              </a:buClr>
              <a:buSzPct val="100000"/>
            </a:pPr>
            <a:r>
              <a:rPr lang="en">
                <a:solidFill>
                  <a:srgbClr val="434343"/>
                </a:solidFill>
              </a:rPr>
              <a:t>Embedded/IOT Security Research @ River Loop Security (2018-2020)</a:t>
            </a:r>
            <a:endParaRPr>
              <a:solidFill>
                <a:srgbClr val="434343"/>
              </a:solidFill>
            </a:endParaRPr>
          </a:p>
          <a:p>
            <a:pPr lvl="1" indent="-310832">
              <a:buClr>
                <a:srgbClr val="434343"/>
              </a:buClr>
              <a:buSzPct val="103703"/>
            </a:pPr>
            <a:r>
              <a:rPr lang="en">
                <a:solidFill>
                  <a:srgbClr val="434343"/>
                </a:solidFill>
              </a:rPr>
              <a:t>Side-gig, opportunity arose from… </a:t>
            </a:r>
            <a:r>
              <a:rPr lang="en" sz="1350" u="sng">
                <a:solidFill>
                  <a:srgbClr val="434343"/>
                </a:solidFill>
              </a:rPr>
              <a:t>networking</a:t>
            </a:r>
            <a:endParaRPr sz="1350" u="sng">
              <a:solidFill>
                <a:srgbClr val="434343"/>
              </a:solidFill>
            </a:endParaRPr>
          </a:p>
          <a:p>
            <a:pPr indent="-334327">
              <a:buSzPct val="105882"/>
            </a:pPr>
            <a:r>
              <a:rPr lang="en" sz="1700"/>
              <a:t>Computer Security R&amp;D @ Lockheed Martin ATL (2016+)</a:t>
            </a:r>
            <a:endParaRPr sz="1700"/>
          </a:p>
          <a:p>
            <a:pPr lvl="1" indent="-310832">
              <a:buSzPct val="100000"/>
            </a:pPr>
            <a:r>
              <a:rPr lang="en"/>
              <a:t>Random recruiter email :)</a:t>
            </a:r>
            <a:endParaRPr/>
          </a:p>
        </p:txBody>
      </p:sp>
      <p:pic>
        <p:nvPicPr>
          <p:cNvPr id="110" name="Google Shape;110;p20"/>
          <p:cNvPicPr preferRelativeResize="0"/>
          <p:nvPr/>
        </p:nvPicPr>
        <p:blipFill>
          <a:blip r:embed="rId3">
            <a:alphaModFix/>
          </a:blip>
          <a:stretch>
            <a:fillRect/>
          </a:stretch>
        </p:blipFill>
        <p:spPr>
          <a:xfrm>
            <a:off x="7238475" y="983426"/>
            <a:ext cx="1871024" cy="1057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A Day in the Life</a:t>
            </a:r>
            <a:endParaRPr/>
          </a:p>
        </p:txBody>
      </p:sp>
      <p:sp>
        <p:nvSpPr>
          <p:cNvPr id="116" name="Google Shape;116;p21"/>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r>
              <a:rPr lang="en"/>
              <a:t>Common problems to solve</a:t>
            </a:r>
            <a:endParaRPr/>
          </a:p>
          <a:p>
            <a:pPr lvl="1"/>
            <a:r>
              <a:rPr lang="en"/>
              <a:t>Is it possible to do X? If so, what are some solutions?</a:t>
            </a:r>
            <a:endParaRPr/>
          </a:p>
          <a:p>
            <a:pPr lvl="1"/>
            <a:r>
              <a:rPr lang="en"/>
              <a:t>How does this program work?</a:t>
            </a:r>
            <a:endParaRPr/>
          </a:p>
          <a:p>
            <a:pPr lvl="1"/>
            <a:r>
              <a:rPr lang="en"/>
              <a:t>How does this system communicate with that system?</a:t>
            </a:r>
            <a:endParaRPr/>
          </a:p>
          <a:p>
            <a:r>
              <a:rPr lang="en"/>
              <a:t>What this looks like…</a:t>
            </a:r>
            <a:endParaRPr/>
          </a:p>
          <a:p>
            <a:pPr lvl="1"/>
            <a:r>
              <a:rPr lang="en"/>
              <a:t>Reading (yes, we really get paid to read)</a:t>
            </a:r>
            <a:endParaRPr/>
          </a:p>
          <a:p>
            <a:pPr lvl="1"/>
            <a:r>
              <a:rPr lang="en"/>
              <a:t>Exploring</a:t>
            </a:r>
            <a:endParaRPr/>
          </a:p>
          <a:p>
            <a:pPr lvl="1"/>
            <a:r>
              <a:rPr lang="en"/>
              <a:t>Planning</a:t>
            </a:r>
            <a:endParaRPr/>
          </a:p>
          <a:p>
            <a:pPr lvl="1"/>
            <a:r>
              <a:rPr lang="en"/>
              <a:t>Executing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p:nvPr/>
        </p:nvSpPr>
        <p:spPr>
          <a:xfrm>
            <a:off x="1269750" y="2234850"/>
            <a:ext cx="6604500" cy="2085156"/>
          </a:xfrm>
          <a:prstGeom prst="rect">
            <a:avLst/>
          </a:prstGeom>
          <a:noFill/>
          <a:ln>
            <a:noFill/>
          </a:ln>
        </p:spPr>
        <p:txBody>
          <a:bodyPr spcFirstLastPara="1" wrap="square" lIns="91425" tIns="91425" rIns="91425" bIns="91425" anchor="t" anchorCtr="0">
            <a:spAutoFit/>
          </a:bodyPr>
          <a:lstStyle/>
          <a:p>
            <a:pPr algn="ctr" fontAlgn="auto">
              <a:lnSpc>
                <a:spcPct val="115000"/>
              </a:lnSpc>
              <a:spcBef>
                <a:spcPts val="0"/>
              </a:spcBef>
              <a:spcAft>
                <a:spcPts val="0"/>
              </a:spcAft>
              <a:buClr>
                <a:srgbClr val="000000"/>
              </a:buClr>
            </a:pPr>
            <a:r>
              <a:rPr lang="en" sz="3000" b="1" kern="0">
                <a:solidFill>
                  <a:srgbClr val="A5CF27"/>
                </a:solidFill>
                <a:latin typeface="Roboto Mono"/>
                <a:ea typeface="Roboto Mono"/>
                <a:cs typeface="Roboto Mono"/>
                <a:sym typeface="Roboto Mono"/>
              </a:rPr>
              <a:t>GOALS ARE CLEAR</a:t>
            </a:r>
            <a:endParaRPr sz="3000" b="1" kern="0">
              <a:solidFill>
                <a:srgbClr val="A5CF27"/>
              </a:solidFill>
              <a:latin typeface="Roboto Mono"/>
              <a:ea typeface="Roboto Mono"/>
              <a:cs typeface="Roboto Mono"/>
              <a:sym typeface="Roboto Mono"/>
            </a:endParaRPr>
          </a:p>
          <a:p>
            <a:pPr algn="ctr" fontAlgn="auto">
              <a:lnSpc>
                <a:spcPct val="115000"/>
              </a:lnSpc>
              <a:spcBef>
                <a:spcPts val="1200"/>
              </a:spcBef>
              <a:spcAft>
                <a:spcPts val="1200"/>
              </a:spcAft>
              <a:buClr>
                <a:srgbClr val="000000"/>
              </a:buClr>
            </a:pPr>
            <a:r>
              <a:rPr lang="en" sz="3000" b="1" kern="0">
                <a:solidFill>
                  <a:srgbClr val="A5CF27"/>
                </a:solidFill>
                <a:latin typeface="Roboto Mono"/>
                <a:ea typeface="Roboto Mono"/>
                <a:cs typeface="Roboto Mono"/>
                <a:sym typeface="Roboto Mono"/>
              </a:rPr>
              <a:t>how you get there is</a:t>
            </a:r>
            <a:br>
              <a:rPr lang="en" sz="3000" b="1" kern="0">
                <a:solidFill>
                  <a:srgbClr val="A5CF27"/>
                </a:solidFill>
                <a:latin typeface="Roboto Mono"/>
                <a:ea typeface="Roboto Mono"/>
                <a:cs typeface="Roboto Mono"/>
                <a:sym typeface="Roboto Mono"/>
              </a:rPr>
            </a:br>
            <a:r>
              <a:rPr lang="en" sz="3000" b="1" i="1" kern="0">
                <a:solidFill>
                  <a:srgbClr val="A5CF27"/>
                </a:solidFill>
                <a:latin typeface="Roboto Mono"/>
                <a:ea typeface="Roboto Mono"/>
                <a:cs typeface="Roboto Mono"/>
                <a:sym typeface="Roboto Mono"/>
              </a:rPr>
              <a:t>very</a:t>
            </a:r>
            <a:r>
              <a:rPr lang="en" sz="3000" b="1" kern="0">
                <a:solidFill>
                  <a:srgbClr val="A5CF27"/>
                </a:solidFill>
                <a:latin typeface="Roboto Mono"/>
                <a:ea typeface="Roboto Mono"/>
                <a:cs typeface="Roboto Mono"/>
                <a:sym typeface="Roboto Mono"/>
              </a:rPr>
              <a:t> open-ended…</a:t>
            </a:r>
            <a:endParaRPr sz="2600" b="1" kern="0">
              <a:solidFill>
                <a:srgbClr val="A5CF27"/>
              </a:solidFill>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Key Skills for Comp. Eng.</a:t>
            </a:r>
            <a:endParaRPr/>
          </a:p>
        </p:txBody>
      </p:sp>
      <p:sp>
        <p:nvSpPr>
          <p:cNvPr id="127" name="Google Shape;127;p23"/>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r>
              <a:rPr lang="en"/>
              <a:t>C</a:t>
            </a:r>
            <a:endParaRPr/>
          </a:p>
          <a:p>
            <a:pPr lvl="1"/>
            <a:r>
              <a:rPr lang="en"/>
              <a:t>Complete control</a:t>
            </a:r>
            <a:endParaRPr/>
          </a:p>
          <a:p>
            <a:pPr lvl="2"/>
            <a:r>
              <a:rPr lang="en"/>
              <a:t>Know exactly what and how it’s running</a:t>
            </a:r>
            <a:endParaRPr/>
          </a:p>
          <a:p>
            <a:pPr lvl="1"/>
            <a:r>
              <a:rPr lang="en"/>
              <a:t>Forces you to understand what’s really happening</a:t>
            </a:r>
            <a:endParaRPr/>
          </a:p>
          <a:p>
            <a:pPr marL="0" indent="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Key Skills for Comp. Eng.</a:t>
            </a:r>
            <a:endParaRPr/>
          </a:p>
        </p:txBody>
      </p:sp>
      <p:sp>
        <p:nvSpPr>
          <p:cNvPr id="133" name="Google Shape;133;p24"/>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C</a:t>
            </a:r>
            <a:endParaRPr>
              <a:solidFill>
                <a:srgbClr val="434343"/>
              </a:solidFill>
            </a:endParaRPr>
          </a:p>
          <a:p>
            <a:pPr lvl="1">
              <a:buClr>
                <a:srgbClr val="434343"/>
              </a:buClr>
            </a:pPr>
            <a:r>
              <a:rPr lang="en">
                <a:solidFill>
                  <a:srgbClr val="434343"/>
                </a:solidFill>
              </a:rPr>
              <a:t>Complete control</a:t>
            </a:r>
            <a:endParaRPr>
              <a:solidFill>
                <a:srgbClr val="434343"/>
              </a:solidFill>
            </a:endParaRPr>
          </a:p>
          <a:p>
            <a:pPr lvl="2">
              <a:buClr>
                <a:srgbClr val="434343"/>
              </a:buClr>
            </a:pPr>
            <a:r>
              <a:rPr lang="en">
                <a:solidFill>
                  <a:srgbClr val="434343"/>
                </a:solidFill>
              </a:rPr>
              <a:t>Know exactly what and how it’s running</a:t>
            </a:r>
            <a:endParaRPr>
              <a:solidFill>
                <a:srgbClr val="434343"/>
              </a:solidFill>
            </a:endParaRPr>
          </a:p>
          <a:p>
            <a:pPr lvl="1">
              <a:buClr>
                <a:srgbClr val="434343"/>
              </a:buClr>
            </a:pPr>
            <a:r>
              <a:rPr lang="en">
                <a:solidFill>
                  <a:srgbClr val="434343"/>
                </a:solidFill>
              </a:rPr>
              <a:t>Forces you to understand what’s really happening</a:t>
            </a:r>
            <a:endParaRPr>
              <a:solidFill>
                <a:srgbClr val="434343"/>
              </a:solidFill>
            </a:endParaRPr>
          </a:p>
          <a:p>
            <a:r>
              <a:rPr lang="en"/>
              <a:t>System Design</a:t>
            </a:r>
            <a:endParaRPr/>
          </a:p>
          <a:p>
            <a:pPr lvl="1"/>
            <a:r>
              <a:rPr lang="en"/>
              <a:t>High-level understanding of all components and how they interact</a:t>
            </a:r>
            <a:endParaRPr/>
          </a:p>
          <a:p>
            <a:pPr lvl="1"/>
            <a:r>
              <a:rPr lang="en"/>
              <a:t>A good design will save tons of time and money</a:t>
            </a:r>
            <a:endParaRPr/>
          </a:p>
          <a:p>
            <a:pPr lvl="1"/>
            <a:r>
              <a:rPr lang="en"/>
              <a:t>Helps you get quickly spun-up on new/existing projects</a:t>
            </a:r>
            <a:endParaRPr/>
          </a:p>
          <a:p>
            <a:pPr marL="0" indent="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Key Skills for Comp. Eng.</a:t>
            </a:r>
            <a:endParaRPr/>
          </a:p>
        </p:txBody>
      </p:sp>
      <p:sp>
        <p:nvSpPr>
          <p:cNvPr id="139" name="Google Shape;139;p25"/>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C</a:t>
            </a:r>
            <a:endParaRPr>
              <a:solidFill>
                <a:srgbClr val="434343"/>
              </a:solidFill>
            </a:endParaRPr>
          </a:p>
          <a:p>
            <a:pPr lvl="1">
              <a:buClr>
                <a:srgbClr val="434343"/>
              </a:buClr>
            </a:pPr>
            <a:r>
              <a:rPr lang="en">
                <a:solidFill>
                  <a:srgbClr val="434343"/>
                </a:solidFill>
              </a:rPr>
              <a:t>Complete control</a:t>
            </a:r>
            <a:endParaRPr>
              <a:solidFill>
                <a:srgbClr val="434343"/>
              </a:solidFill>
            </a:endParaRPr>
          </a:p>
          <a:p>
            <a:pPr lvl="2">
              <a:buClr>
                <a:srgbClr val="434343"/>
              </a:buClr>
            </a:pPr>
            <a:r>
              <a:rPr lang="en">
                <a:solidFill>
                  <a:srgbClr val="434343"/>
                </a:solidFill>
              </a:rPr>
              <a:t>Know exactly what and how it’s running</a:t>
            </a:r>
            <a:endParaRPr>
              <a:solidFill>
                <a:srgbClr val="434343"/>
              </a:solidFill>
            </a:endParaRPr>
          </a:p>
          <a:p>
            <a:pPr lvl="1">
              <a:buClr>
                <a:srgbClr val="434343"/>
              </a:buClr>
            </a:pPr>
            <a:r>
              <a:rPr lang="en">
                <a:solidFill>
                  <a:srgbClr val="434343"/>
                </a:solidFill>
              </a:rPr>
              <a:t>Forces you to understand what’s really happening</a:t>
            </a:r>
            <a:endParaRPr>
              <a:solidFill>
                <a:srgbClr val="434343"/>
              </a:solidFill>
            </a:endParaRPr>
          </a:p>
          <a:p>
            <a:pPr>
              <a:buClr>
                <a:srgbClr val="434343"/>
              </a:buClr>
            </a:pPr>
            <a:r>
              <a:rPr lang="en">
                <a:solidFill>
                  <a:srgbClr val="434343"/>
                </a:solidFill>
              </a:rPr>
              <a:t>System Design</a:t>
            </a:r>
            <a:endParaRPr>
              <a:solidFill>
                <a:srgbClr val="434343"/>
              </a:solidFill>
            </a:endParaRPr>
          </a:p>
          <a:p>
            <a:pPr lvl="1">
              <a:buClr>
                <a:srgbClr val="434343"/>
              </a:buClr>
            </a:pPr>
            <a:r>
              <a:rPr lang="en">
                <a:solidFill>
                  <a:srgbClr val="434343"/>
                </a:solidFill>
              </a:rPr>
              <a:t>High-level understanding of all components and how they interact</a:t>
            </a:r>
            <a:endParaRPr>
              <a:solidFill>
                <a:srgbClr val="434343"/>
              </a:solidFill>
            </a:endParaRPr>
          </a:p>
          <a:p>
            <a:pPr lvl="1">
              <a:buClr>
                <a:srgbClr val="434343"/>
              </a:buClr>
            </a:pPr>
            <a:r>
              <a:rPr lang="en">
                <a:solidFill>
                  <a:srgbClr val="434343"/>
                </a:solidFill>
              </a:rPr>
              <a:t>A good design will save tons of time and money</a:t>
            </a:r>
            <a:endParaRPr>
              <a:solidFill>
                <a:srgbClr val="434343"/>
              </a:solidFill>
            </a:endParaRPr>
          </a:p>
          <a:p>
            <a:pPr lvl="1">
              <a:buClr>
                <a:srgbClr val="434343"/>
              </a:buClr>
            </a:pPr>
            <a:r>
              <a:rPr lang="en">
                <a:solidFill>
                  <a:srgbClr val="434343"/>
                </a:solidFill>
              </a:rPr>
              <a:t>Helps you get quickly spun-up on new/existing projects</a:t>
            </a:r>
            <a:endParaRPr>
              <a:solidFill>
                <a:srgbClr val="434343"/>
              </a:solidFill>
            </a:endParaRPr>
          </a:p>
          <a:p>
            <a:r>
              <a:rPr lang="en"/>
              <a:t>Problem Solving: The Heart of Engineering</a:t>
            </a:r>
            <a:endParaRPr/>
          </a:p>
          <a:p>
            <a:pPr lvl="1"/>
            <a:r>
              <a:rPr lang="en"/>
              <a:t>How does this work? Why isn’t this working? Can this work?</a:t>
            </a:r>
            <a:endParaRPr/>
          </a:p>
          <a:p>
            <a:pPr lvl="1"/>
            <a:r>
              <a:rPr lang="en"/>
              <a:t>Requires strong mix of creativity and logical reasoning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p:nvPr/>
        </p:nvSpPr>
        <p:spPr>
          <a:xfrm>
            <a:off x="1269750" y="2840251"/>
            <a:ext cx="6604500" cy="1400353"/>
          </a:xfrm>
          <a:prstGeom prst="rect">
            <a:avLst/>
          </a:prstGeom>
          <a:noFill/>
          <a:ln>
            <a:noFill/>
          </a:ln>
        </p:spPr>
        <p:txBody>
          <a:bodyPr spcFirstLastPara="1" wrap="square" lIns="91425" tIns="91425" rIns="91425" bIns="91425" anchor="t" anchorCtr="0">
            <a:spAutoFit/>
          </a:bodyPr>
          <a:lstStyle/>
          <a:p>
            <a:pPr algn="ctr" fontAlgn="auto">
              <a:lnSpc>
                <a:spcPct val="115000"/>
              </a:lnSpc>
              <a:spcBef>
                <a:spcPts val="0"/>
              </a:spcBef>
              <a:spcAft>
                <a:spcPts val="1200"/>
              </a:spcAft>
              <a:buClr>
                <a:srgbClr val="000000"/>
              </a:buClr>
            </a:pPr>
            <a:r>
              <a:rPr lang="en" sz="3000" b="1" kern="0">
                <a:solidFill>
                  <a:srgbClr val="A5CF27"/>
                </a:solidFill>
                <a:latin typeface="Roboto Mono"/>
                <a:ea typeface="Roboto Mono"/>
                <a:cs typeface="Roboto Mono"/>
                <a:sym typeface="Roboto Mono"/>
              </a:rPr>
              <a:t>LEARN TO LEARN </a:t>
            </a:r>
            <a:br>
              <a:rPr lang="en" sz="3000" b="1" kern="0">
                <a:solidFill>
                  <a:srgbClr val="A5CF27"/>
                </a:solidFill>
                <a:latin typeface="Roboto Mono"/>
                <a:ea typeface="Roboto Mono"/>
                <a:cs typeface="Roboto Mono"/>
                <a:sym typeface="Roboto Mono"/>
              </a:rPr>
            </a:br>
            <a:r>
              <a:rPr lang="en" sz="3000" b="1" kern="0">
                <a:solidFill>
                  <a:srgbClr val="A5CF27"/>
                </a:solidFill>
                <a:latin typeface="Roboto Mono"/>
                <a:ea typeface="Roboto Mono"/>
                <a:cs typeface="Roboto Mono"/>
                <a:sym typeface="Roboto Mono"/>
              </a:rPr>
              <a:t>NEW THINGS QUICKLY…</a:t>
            </a:r>
            <a:endParaRPr sz="2600" b="1" kern="0">
              <a:solidFill>
                <a:srgbClr val="A5CF27"/>
              </a:solidFill>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Preparing for a Career in Comp. Eng.</a:t>
            </a:r>
            <a:endParaRPr/>
          </a:p>
        </p:txBody>
      </p:sp>
      <p:sp>
        <p:nvSpPr>
          <p:cNvPr id="150" name="Google Shape;150;p27"/>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r>
              <a:rPr lang="en"/>
              <a:t>Strong understanding of C and how computers work</a:t>
            </a:r>
            <a:endParaRPr/>
          </a:p>
          <a:p>
            <a:pPr lvl="1"/>
            <a:r>
              <a:rPr lang="en"/>
              <a:t>High-level understanding of “how computers work” is the quickest way to demonstrate raw technical skill</a:t>
            </a:r>
            <a:endParaRPr/>
          </a:p>
          <a:p>
            <a:pPr lvl="2"/>
            <a:r>
              <a:rPr lang="en"/>
              <a:t>Computer Arch, Networking, Compilers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Preparing for a Career in Comp. Eng.</a:t>
            </a:r>
            <a:endParaRPr/>
          </a:p>
        </p:txBody>
      </p:sp>
      <p:sp>
        <p:nvSpPr>
          <p:cNvPr id="156" name="Google Shape;156;p28"/>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Strong understanding of C and how computers work</a:t>
            </a:r>
            <a:endParaRPr>
              <a:solidFill>
                <a:srgbClr val="434343"/>
              </a:solidFill>
            </a:endParaRPr>
          </a:p>
          <a:p>
            <a:pPr lvl="1">
              <a:buClr>
                <a:srgbClr val="434343"/>
              </a:buClr>
            </a:pPr>
            <a:r>
              <a:rPr lang="en">
                <a:solidFill>
                  <a:srgbClr val="434343"/>
                </a:solidFill>
              </a:rPr>
              <a:t>High-level understanding of “how computers work” is the quickest way to demonstrate raw technical skill</a:t>
            </a:r>
            <a:endParaRPr>
              <a:solidFill>
                <a:srgbClr val="434343"/>
              </a:solidFill>
            </a:endParaRPr>
          </a:p>
          <a:p>
            <a:pPr lvl="2">
              <a:buClr>
                <a:srgbClr val="434343"/>
              </a:buClr>
            </a:pPr>
            <a:r>
              <a:rPr lang="en">
                <a:solidFill>
                  <a:srgbClr val="434343"/>
                </a:solidFill>
              </a:rPr>
              <a:t>Computer Arch, Networking, Compilers</a:t>
            </a:r>
            <a:endParaRPr>
              <a:solidFill>
                <a:srgbClr val="434343"/>
              </a:solidFill>
            </a:endParaRPr>
          </a:p>
          <a:p>
            <a:r>
              <a:rPr lang="en"/>
              <a:t>Passion</a:t>
            </a:r>
            <a:endParaRPr/>
          </a:p>
          <a:p>
            <a:pPr lvl="1"/>
            <a:r>
              <a:rPr lang="en"/>
              <a:t>Personal projects highlighting skills and </a:t>
            </a:r>
            <a:r>
              <a:rPr lang="en" b="1"/>
              <a:t>enthusiasm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Preparing for a Career in Comp. Eng.</a:t>
            </a:r>
            <a:endParaRPr/>
          </a:p>
        </p:txBody>
      </p:sp>
      <p:sp>
        <p:nvSpPr>
          <p:cNvPr id="162" name="Google Shape;162;p29"/>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Strong understanding of C and how computers work</a:t>
            </a:r>
            <a:endParaRPr>
              <a:solidFill>
                <a:srgbClr val="434343"/>
              </a:solidFill>
            </a:endParaRPr>
          </a:p>
          <a:p>
            <a:pPr lvl="1">
              <a:buClr>
                <a:srgbClr val="434343"/>
              </a:buClr>
            </a:pPr>
            <a:r>
              <a:rPr lang="en">
                <a:solidFill>
                  <a:srgbClr val="434343"/>
                </a:solidFill>
              </a:rPr>
              <a:t>High-level understanding of “how computers work” is the quickest way to demonstrate raw technical skill</a:t>
            </a:r>
            <a:endParaRPr>
              <a:solidFill>
                <a:srgbClr val="434343"/>
              </a:solidFill>
            </a:endParaRPr>
          </a:p>
          <a:p>
            <a:pPr lvl="2">
              <a:buClr>
                <a:srgbClr val="434343"/>
              </a:buClr>
            </a:pPr>
            <a:r>
              <a:rPr lang="en">
                <a:solidFill>
                  <a:srgbClr val="434343"/>
                </a:solidFill>
              </a:rPr>
              <a:t>Computer Arch, Networking, Compilers</a:t>
            </a:r>
            <a:endParaRPr>
              <a:solidFill>
                <a:srgbClr val="434343"/>
              </a:solidFill>
            </a:endParaRPr>
          </a:p>
          <a:p>
            <a:pPr>
              <a:buClr>
                <a:srgbClr val="434343"/>
              </a:buClr>
            </a:pPr>
            <a:r>
              <a:rPr lang="en">
                <a:solidFill>
                  <a:srgbClr val="434343"/>
                </a:solidFill>
              </a:rPr>
              <a:t>Passion</a:t>
            </a:r>
            <a:endParaRPr>
              <a:solidFill>
                <a:srgbClr val="434343"/>
              </a:solidFill>
            </a:endParaRPr>
          </a:p>
          <a:p>
            <a:pPr lvl="1">
              <a:buClr>
                <a:srgbClr val="434343"/>
              </a:buClr>
            </a:pPr>
            <a:r>
              <a:rPr lang="en">
                <a:solidFill>
                  <a:srgbClr val="434343"/>
                </a:solidFill>
              </a:rPr>
              <a:t>Personal projects highlighting skills and </a:t>
            </a:r>
            <a:r>
              <a:rPr lang="en" b="1">
                <a:solidFill>
                  <a:srgbClr val="434343"/>
                </a:solidFill>
              </a:rPr>
              <a:t>enthusiasm</a:t>
            </a:r>
            <a:endParaRPr b="1">
              <a:solidFill>
                <a:srgbClr val="434343"/>
              </a:solidFill>
            </a:endParaRPr>
          </a:p>
          <a:p>
            <a:r>
              <a:rPr lang="en"/>
              <a:t>Networking</a:t>
            </a:r>
            <a:endParaRPr/>
          </a:p>
          <a:p>
            <a:pPr lvl="1"/>
            <a:r>
              <a:rPr lang="en"/>
              <a:t>Build professional relationships</a:t>
            </a:r>
            <a:endParaRPr/>
          </a:p>
          <a:p>
            <a:pPr lvl="2"/>
            <a:r>
              <a:rPr lang="en"/>
              <a:t>Tech meetups</a:t>
            </a:r>
            <a:endParaRPr/>
          </a:p>
          <a:p>
            <a:pPr lvl="2"/>
            <a:r>
              <a:rPr lang="en"/>
              <a:t>Conferences</a:t>
            </a:r>
            <a:endParaRPr/>
          </a:p>
          <a:p>
            <a:pPr lvl="2"/>
            <a:r>
              <a:rPr lang="en"/>
              <a:t>Online communities</a:t>
            </a:r>
            <a:endParaRPr/>
          </a:p>
          <a:p>
            <a:pPr lvl="1"/>
            <a:r>
              <a:rPr lang="en"/>
              <a:t>Seek mentors who can provide career guidance and insights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lvl="0"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A software engineer applies mathematical analysis and the principles of computer science in order to design and develop computer software.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software engineering market (2023) is as competitive as it has ever been because there is a shortage of experienced senior developers who can quickly bring applications to market.</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Electrical and computer engineers often work on embedded systems.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Embedded Software Engineering is the process of controlling various devices and machines that are different from traditional computers, using software engineering. Integrating software engineering with non-computer devices leads to the formation of embedded systems. A typical embedded system requires a wide range of programming tools, microprocessors and operating systems. Embedded software engineering, performed by embedded software engineers, needs to be tailored to the needs of the hardware that it has to control and run on.</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Updating your skills regularly is critical in a rapidly evolving field like software engineering. Look for jobs that provide training or allow you to develop code using leading-edge tools.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DevOps, Full-Stack Development and Real-time Operating Systems are just a few of the many opportunities that are in great demand.</a:t>
            </a:r>
          </a:p>
        </p:txBody>
      </p:sp>
    </p:spTree>
    <p:extLst>
      <p:ext uri="{BB962C8B-B14F-4D97-AF65-F5344CB8AC3E}">
        <p14:creationId xmlns:p14="http://schemas.microsoft.com/office/powerpoint/2010/main" val="412559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Preparing for a Career in Comp. Eng.</a:t>
            </a:r>
            <a:endParaRPr/>
          </a:p>
        </p:txBody>
      </p:sp>
      <p:sp>
        <p:nvSpPr>
          <p:cNvPr id="168" name="Google Shape;168;p30"/>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fontScale="92500"/>
          </a:bodyPr>
          <a:lstStyle/>
          <a:p>
            <a:pPr>
              <a:buClr>
                <a:srgbClr val="434343"/>
              </a:buClr>
            </a:pPr>
            <a:r>
              <a:rPr lang="en">
                <a:solidFill>
                  <a:srgbClr val="434343"/>
                </a:solidFill>
              </a:rPr>
              <a:t>Strong understanding of C and how computers work</a:t>
            </a:r>
            <a:endParaRPr>
              <a:solidFill>
                <a:srgbClr val="434343"/>
              </a:solidFill>
            </a:endParaRPr>
          </a:p>
          <a:p>
            <a:pPr lvl="1">
              <a:buClr>
                <a:srgbClr val="434343"/>
              </a:buClr>
            </a:pPr>
            <a:r>
              <a:rPr lang="en">
                <a:solidFill>
                  <a:srgbClr val="434343"/>
                </a:solidFill>
              </a:rPr>
              <a:t>High-level understanding of “how computers work” is the quickest way to demonstrate raw technical skill</a:t>
            </a:r>
            <a:endParaRPr>
              <a:solidFill>
                <a:srgbClr val="434343"/>
              </a:solidFill>
            </a:endParaRPr>
          </a:p>
          <a:p>
            <a:pPr lvl="2">
              <a:buClr>
                <a:srgbClr val="434343"/>
              </a:buClr>
            </a:pPr>
            <a:r>
              <a:rPr lang="en">
                <a:solidFill>
                  <a:srgbClr val="434343"/>
                </a:solidFill>
              </a:rPr>
              <a:t>Computer Arch, Networking, Compilers</a:t>
            </a:r>
            <a:endParaRPr>
              <a:solidFill>
                <a:srgbClr val="434343"/>
              </a:solidFill>
            </a:endParaRPr>
          </a:p>
          <a:p>
            <a:pPr>
              <a:buClr>
                <a:srgbClr val="434343"/>
              </a:buClr>
            </a:pPr>
            <a:r>
              <a:rPr lang="en">
                <a:solidFill>
                  <a:srgbClr val="434343"/>
                </a:solidFill>
              </a:rPr>
              <a:t>Passion</a:t>
            </a:r>
            <a:endParaRPr>
              <a:solidFill>
                <a:srgbClr val="434343"/>
              </a:solidFill>
            </a:endParaRPr>
          </a:p>
          <a:p>
            <a:pPr lvl="1">
              <a:buClr>
                <a:srgbClr val="434343"/>
              </a:buClr>
            </a:pPr>
            <a:r>
              <a:rPr lang="en">
                <a:solidFill>
                  <a:srgbClr val="434343"/>
                </a:solidFill>
              </a:rPr>
              <a:t>Personal projects highlighting skills and </a:t>
            </a:r>
            <a:r>
              <a:rPr lang="en" b="1">
                <a:solidFill>
                  <a:srgbClr val="434343"/>
                </a:solidFill>
              </a:rPr>
              <a:t>enthusiasm</a:t>
            </a:r>
            <a:endParaRPr b="1">
              <a:solidFill>
                <a:srgbClr val="434343"/>
              </a:solidFill>
            </a:endParaRPr>
          </a:p>
          <a:p>
            <a:pPr>
              <a:buClr>
                <a:srgbClr val="434343"/>
              </a:buClr>
            </a:pPr>
            <a:r>
              <a:rPr lang="en">
                <a:solidFill>
                  <a:srgbClr val="434343"/>
                </a:solidFill>
              </a:rPr>
              <a:t>Networking</a:t>
            </a:r>
            <a:endParaRPr>
              <a:solidFill>
                <a:srgbClr val="434343"/>
              </a:solidFill>
            </a:endParaRPr>
          </a:p>
          <a:p>
            <a:pPr lvl="1">
              <a:buClr>
                <a:srgbClr val="434343"/>
              </a:buClr>
            </a:pPr>
            <a:r>
              <a:rPr lang="en">
                <a:solidFill>
                  <a:srgbClr val="434343"/>
                </a:solidFill>
              </a:rPr>
              <a:t>Build professional relationships</a:t>
            </a:r>
            <a:endParaRPr>
              <a:solidFill>
                <a:srgbClr val="434343"/>
              </a:solidFill>
            </a:endParaRPr>
          </a:p>
          <a:p>
            <a:pPr lvl="2">
              <a:buClr>
                <a:srgbClr val="434343"/>
              </a:buClr>
            </a:pPr>
            <a:r>
              <a:rPr lang="en">
                <a:solidFill>
                  <a:srgbClr val="434343"/>
                </a:solidFill>
              </a:rPr>
              <a:t>Tech meetups</a:t>
            </a:r>
            <a:endParaRPr>
              <a:solidFill>
                <a:srgbClr val="434343"/>
              </a:solidFill>
            </a:endParaRPr>
          </a:p>
          <a:p>
            <a:pPr lvl="2">
              <a:buClr>
                <a:srgbClr val="434343"/>
              </a:buClr>
            </a:pPr>
            <a:r>
              <a:rPr lang="en">
                <a:solidFill>
                  <a:srgbClr val="434343"/>
                </a:solidFill>
              </a:rPr>
              <a:t>Conferences</a:t>
            </a:r>
            <a:endParaRPr>
              <a:solidFill>
                <a:srgbClr val="434343"/>
              </a:solidFill>
            </a:endParaRPr>
          </a:p>
          <a:p>
            <a:pPr lvl="2">
              <a:buClr>
                <a:srgbClr val="434343"/>
              </a:buClr>
            </a:pPr>
            <a:r>
              <a:rPr lang="en">
                <a:solidFill>
                  <a:srgbClr val="434343"/>
                </a:solidFill>
              </a:rPr>
              <a:t>Online communities</a:t>
            </a:r>
            <a:endParaRPr>
              <a:solidFill>
                <a:srgbClr val="434343"/>
              </a:solidFill>
            </a:endParaRPr>
          </a:p>
          <a:p>
            <a:pPr lvl="1">
              <a:buClr>
                <a:srgbClr val="434343"/>
              </a:buClr>
            </a:pPr>
            <a:r>
              <a:rPr lang="en">
                <a:solidFill>
                  <a:srgbClr val="434343"/>
                </a:solidFill>
              </a:rPr>
              <a:t>Seek mentors who can provide career guidance and insights</a:t>
            </a:r>
            <a:endParaRPr>
              <a:solidFill>
                <a:srgbClr val="434343"/>
              </a:solidFill>
            </a:endParaRPr>
          </a:p>
          <a:p>
            <a:r>
              <a:rPr lang="en"/>
              <a:t>Resources for staying up to date</a:t>
            </a:r>
            <a:endParaRPr/>
          </a:p>
          <a:p>
            <a:pPr lvl="1"/>
            <a:r>
              <a:rPr lang="en"/>
              <a:t>X (R.I.P Twitter), Hacker News (YCombinator), Reddit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p:nvPr/>
        </p:nvSpPr>
        <p:spPr>
          <a:xfrm>
            <a:off x="1269750" y="2541851"/>
            <a:ext cx="6604500" cy="1400353"/>
          </a:xfrm>
          <a:prstGeom prst="rect">
            <a:avLst/>
          </a:prstGeom>
          <a:noFill/>
          <a:ln>
            <a:noFill/>
          </a:ln>
        </p:spPr>
        <p:txBody>
          <a:bodyPr spcFirstLastPara="1" wrap="square" lIns="91425" tIns="91425" rIns="91425" bIns="91425" anchor="t" anchorCtr="0">
            <a:spAutoFit/>
          </a:bodyPr>
          <a:lstStyle/>
          <a:p>
            <a:pPr algn="ctr" fontAlgn="auto">
              <a:lnSpc>
                <a:spcPct val="115000"/>
              </a:lnSpc>
              <a:spcBef>
                <a:spcPts val="0"/>
              </a:spcBef>
              <a:spcAft>
                <a:spcPts val="1200"/>
              </a:spcAft>
              <a:buClr>
                <a:srgbClr val="000000"/>
              </a:buClr>
            </a:pPr>
            <a:r>
              <a:rPr lang="en" sz="3000" b="1" kern="0">
                <a:solidFill>
                  <a:srgbClr val="A5CF27"/>
                </a:solidFill>
                <a:latin typeface="Roboto Mono"/>
                <a:ea typeface="Roboto Mono"/>
                <a:cs typeface="Roboto Mono"/>
                <a:sym typeface="Roboto Mono"/>
              </a:rPr>
              <a:t>BE READY TO APPLY NEW TECHNOLOGY TO OLD PROBLEMS</a:t>
            </a:r>
            <a:endParaRPr sz="2600" b="1" kern="0">
              <a:solidFill>
                <a:srgbClr val="A5CF27"/>
              </a:solidFill>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Interview Advice</a:t>
            </a:r>
            <a:endParaRPr/>
          </a:p>
        </p:txBody>
      </p:sp>
      <p:sp>
        <p:nvSpPr>
          <p:cNvPr id="179" name="Google Shape;179;p32"/>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r>
              <a:rPr lang="en"/>
              <a:t>Genuine passion and enthusiasm</a:t>
            </a:r>
            <a:endParaRPr/>
          </a:p>
          <a:p>
            <a:pPr lvl="1"/>
            <a:r>
              <a:rPr lang="en"/>
              <a:t>This can </a:t>
            </a:r>
            <a:r>
              <a:rPr lang="en" b="1"/>
              <a:t>greatly</a:t>
            </a:r>
            <a:r>
              <a:rPr lang="en"/>
              <a:t> make up for lack of experience</a:t>
            </a:r>
            <a:endParaRPr/>
          </a:p>
          <a:p>
            <a:pPr lvl="1"/>
            <a:r>
              <a:rPr lang="en"/>
              <a:t>Side projects, clubs, …</a:t>
            </a:r>
            <a:endParaRPr/>
          </a:p>
          <a:p>
            <a:pPr marL="0" indent="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Interview Advice</a:t>
            </a:r>
            <a:endParaRPr/>
          </a:p>
        </p:txBody>
      </p:sp>
      <p:sp>
        <p:nvSpPr>
          <p:cNvPr id="185" name="Google Shape;185;p33"/>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Genuine passion and enthusiasm</a:t>
            </a:r>
            <a:endParaRPr>
              <a:solidFill>
                <a:srgbClr val="434343"/>
              </a:solidFill>
            </a:endParaRPr>
          </a:p>
          <a:p>
            <a:pPr lvl="1">
              <a:buClr>
                <a:srgbClr val="434343"/>
              </a:buClr>
            </a:pPr>
            <a:r>
              <a:rPr lang="en">
                <a:solidFill>
                  <a:srgbClr val="434343"/>
                </a:solidFill>
              </a:rPr>
              <a:t>This can </a:t>
            </a:r>
            <a:r>
              <a:rPr lang="en" b="1">
                <a:solidFill>
                  <a:srgbClr val="434343"/>
                </a:solidFill>
              </a:rPr>
              <a:t>greatly</a:t>
            </a:r>
            <a:r>
              <a:rPr lang="en">
                <a:solidFill>
                  <a:srgbClr val="434343"/>
                </a:solidFill>
              </a:rPr>
              <a:t> make up for lack of experience</a:t>
            </a:r>
            <a:endParaRPr>
              <a:solidFill>
                <a:srgbClr val="434343"/>
              </a:solidFill>
            </a:endParaRPr>
          </a:p>
          <a:p>
            <a:pPr lvl="1">
              <a:buClr>
                <a:srgbClr val="434343"/>
              </a:buClr>
            </a:pPr>
            <a:r>
              <a:rPr lang="en">
                <a:solidFill>
                  <a:srgbClr val="434343"/>
                </a:solidFill>
              </a:rPr>
              <a:t>Side projects, clubs, …</a:t>
            </a:r>
            <a:endParaRPr>
              <a:solidFill>
                <a:srgbClr val="434343"/>
              </a:solidFill>
            </a:endParaRPr>
          </a:p>
          <a:p>
            <a:r>
              <a:rPr lang="en"/>
              <a:t>Problem-solving skills</a:t>
            </a:r>
            <a:endParaRPr/>
          </a:p>
          <a:p>
            <a:pPr lvl="1"/>
            <a:r>
              <a:rPr lang="en"/>
              <a:t>Requires good communication to convey your thought process</a:t>
            </a:r>
            <a:endParaRPr/>
          </a:p>
          <a:p>
            <a:pPr lvl="1"/>
            <a:r>
              <a:rPr lang="en"/>
              <a:t>“I don’t know the answer, but if I had to reason…”</a:t>
            </a:r>
            <a:endParaRPr/>
          </a:p>
          <a:p>
            <a:pPr indent="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Interview Advice</a:t>
            </a:r>
            <a:endParaRPr/>
          </a:p>
        </p:txBody>
      </p:sp>
      <p:sp>
        <p:nvSpPr>
          <p:cNvPr id="191" name="Google Shape;191;p34"/>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Genuine passion and enthusiasm</a:t>
            </a:r>
            <a:endParaRPr>
              <a:solidFill>
                <a:srgbClr val="434343"/>
              </a:solidFill>
            </a:endParaRPr>
          </a:p>
          <a:p>
            <a:pPr lvl="1">
              <a:buClr>
                <a:srgbClr val="434343"/>
              </a:buClr>
            </a:pPr>
            <a:r>
              <a:rPr lang="en">
                <a:solidFill>
                  <a:srgbClr val="434343"/>
                </a:solidFill>
              </a:rPr>
              <a:t>This can </a:t>
            </a:r>
            <a:r>
              <a:rPr lang="en" b="1">
                <a:solidFill>
                  <a:srgbClr val="434343"/>
                </a:solidFill>
              </a:rPr>
              <a:t>greatly</a:t>
            </a:r>
            <a:r>
              <a:rPr lang="en">
                <a:solidFill>
                  <a:srgbClr val="434343"/>
                </a:solidFill>
              </a:rPr>
              <a:t> make up for lack of experience</a:t>
            </a:r>
            <a:endParaRPr>
              <a:solidFill>
                <a:srgbClr val="434343"/>
              </a:solidFill>
            </a:endParaRPr>
          </a:p>
          <a:p>
            <a:pPr lvl="1">
              <a:buClr>
                <a:srgbClr val="434343"/>
              </a:buClr>
            </a:pPr>
            <a:r>
              <a:rPr lang="en">
                <a:solidFill>
                  <a:srgbClr val="434343"/>
                </a:solidFill>
              </a:rPr>
              <a:t>Side projects, clubs, …</a:t>
            </a:r>
            <a:endParaRPr>
              <a:solidFill>
                <a:srgbClr val="434343"/>
              </a:solidFill>
            </a:endParaRPr>
          </a:p>
          <a:p>
            <a:pPr>
              <a:buClr>
                <a:srgbClr val="434343"/>
              </a:buClr>
            </a:pPr>
            <a:r>
              <a:rPr lang="en">
                <a:solidFill>
                  <a:srgbClr val="434343"/>
                </a:solidFill>
              </a:rPr>
              <a:t>Problem-solving skills</a:t>
            </a:r>
            <a:endParaRPr>
              <a:solidFill>
                <a:srgbClr val="434343"/>
              </a:solidFill>
            </a:endParaRPr>
          </a:p>
          <a:p>
            <a:pPr lvl="1">
              <a:buClr>
                <a:srgbClr val="434343"/>
              </a:buClr>
            </a:pPr>
            <a:r>
              <a:rPr lang="en">
                <a:solidFill>
                  <a:srgbClr val="434343"/>
                </a:solidFill>
              </a:rPr>
              <a:t>Requires good communication to convey your thought process</a:t>
            </a:r>
            <a:endParaRPr>
              <a:solidFill>
                <a:srgbClr val="434343"/>
              </a:solidFill>
            </a:endParaRPr>
          </a:p>
          <a:p>
            <a:pPr lvl="1">
              <a:buClr>
                <a:srgbClr val="434343"/>
              </a:buClr>
            </a:pPr>
            <a:r>
              <a:rPr lang="en">
                <a:solidFill>
                  <a:srgbClr val="434343"/>
                </a:solidFill>
              </a:rPr>
              <a:t>“I don’t know the answer, but if I had to reason…”</a:t>
            </a:r>
            <a:endParaRPr>
              <a:solidFill>
                <a:srgbClr val="434343"/>
              </a:solidFill>
            </a:endParaRPr>
          </a:p>
          <a:p>
            <a:r>
              <a:rPr lang="en"/>
              <a:t>Ask questions</a:t>
            </a:r>
            <a:endParaRPr/>
          </a:p>
          <a:p>
            <a:pPr lvl="1"/>
            <a:r>
              <a:rPr lang="en"/>
              <a:t>Genuine interest in the role, understanding if the job is a good fit</a:t>
            </a:r>
            <a:endParaRPr/>
          </a:p>
          <a:p>
            <a:pPr lvl="1"/>
            <a:r>
              <a:rPr lang="en"/>
              <a:t>Mid-interview questions are rare - can make a memorable impact</a:t>
            </a:r>
            <a:endParaRPr/>
          </a:p>
          <a:p>
            <a:pPr lvl="2"/>
            <a:r>
              <a:rPr lang="en"/>
              <a:t>“Wait are we also being interviewed here?”</a:t>
            </a:r>
            <a:endParaRPr/>
          </a:p>
          <a:p>
            <a:pPr indent="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Interview Advice</a:t>
            </a:r>
            <a:endParaRPr/>
          </a:p>
        </p:txBody>
      </p:sp>
      <p:sp>
        <p:nvSpPr>
          <p:cNvPr id="197" name="Google Shape;197;p35"/>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434343"/>
              </a:buClr>
            </a:pPr>
            <a:r>
              <a:rPr lang="en">
                <a:solidFill>
                  <a:srgbClr val="434343"/>
                </a:solidFill>
              </a:rPr>
              <a:t>Genuine passion and enthusiasm</a:t>
            </a:r>
            <a:endParaRPr>
              <a:solidFill>
                <a:srgbClr val="434343"/>
              </a:solidFill>
            </a:endParaRPr>
          </a:p>
          <a:p>
            <a:pPr lvl="1">
              <a:buClr>
                <a:srgbClr val="434343"/>
              </a:buClr>
            </a:pPr>
            <a:r>
              <a:rPr lang="en">
                <a:solidFill>
                  <a:srgbClr val="434343"/>
                </a:solidFill>
              </a:rPr>
              <a:t>This can </a:t>
            </a:r>
            <a:r>
              <a:rPr lang="en" b="1">
                <a:solidFill>
                  <a:srgbClr val="434343"/>
                </a:solidFill>
              </a:rPr>
              <a:t>greatly</a:t>
            </a:r>
            <a:r>
              <a:rPr lang="en">
                <a:solidFill>
                  <a:srgbClr val="434343"/>
                </a:solidFill>
              </a:rPr>
              <a:t> make up for lack of experience</a:t>
            </a:r>
            <a:endParaRPr>
              <a:solidFill>
                <a:srgbClr val="434343"/>
              </a:solidFill>
            </a:endParaRPr>
          </a:p>
          <a:p>
            <a:pPr lvl="1">
              <a:buClr>
                <a:srgbClr val="434343"/>
              </a:buClr>
            </a:pPr>
            <a:r>
              <a:rPr lang="en">
                <a:solidFill>
                  <a:srgbClr val="434343"/>
                </a:solidFill>
              </a:rPr>
              <a:t>Side projects, clubs, …</a:t>
            </a:r>
            <a:endParaRPr>
              <a:solidFill>
                <a:srgbClr val="434343"/>
              </a:solidFill>
            </a:endParaRPr>
          </a:p>
          <a:p>
            <a:pPr>
              <a:buClr>
                <a:srgbClr val="434343"/>
              </a:buClr>
            </a:pPr>
            <a:r>
              <a:rPr lang="en">
                <a:solidFill>
                  <a:srgbClr val="434343"/>
                </a:solidFill>
              </a:rPr>
              <a:t>Problem-solving skills</a:t>
            </a:r>
            <a:endParaRPr>
              <a:solidFill>
                <a:srgbClr val="434343"/>
              </a:solidFill>
            </a:endParaRPr>
          </a:p>
          <a:p>
            <a:pPr lvl="1">
              <a:buClr>
                <a:srgbClr val="434343"/>
              </a:buClr>
            </a:pPr>
            <a:r>
              <a:rPr lang="en">
                <a:solidFill>
                  <a:srgbClr val="434343"/>
                </a:solidFill>
              </a:rPr>
              <a:t>Requires good communication to convey your thought process</a:t>
            </a:r>
            <a:endParaRPr>
              <a:solidFill>
                <a:srgbClr val="434343"/>
              </a:solidFill>
            </a:endParaRPr>
          </a:p>
          <a:p>
            <a:pPr lvl="1">
              <a:buClr>
                <a:srgbClr val="434343"/>
              </a:buClr>
            </a:pPr>
            <a:r>
              <a:rPr lang="en">
                <a:solidFill>
                  <a:srgbClr val="434343"/>
                </a:solidFill>
              </a:rPr>
              <a:t>“I don’t know the answer, but if I had to reason…”</a:t>
            </a:r>
            <a:endParaRPr>
              <a:solidFill>
                <a:srgbClr val="434343"/>
              </a:solidFill>
            </a:endParaRPr>
          </a:p>
          <a:p>
            <a:pPr>
              <a:buClr>
                <a:srgbClr val="434343"/>
              </a:buClr>
            </a:pPr>
            <a:r>
              <a:rPr lang="en">
                <a:solidFill>
                  <a:srgbClr val="434343"/>
                </a:solidFill>
              </a:rPr>
              <a:t>Ask questions</a:t>
            </a:r>
            <a:endParaRPr>
              <a:solidFill>
                <a:srgbClr val="434343"/>
              </a:solidFill>
            </a:endParaRPr>
          </a:p>
          <a:p>
            <a:pPr lvl="1">
              <a:buClr>
                <a:srgbClr val="434343"/>
              </a:buClr>
            </a:pPr>
            <a:r>
              <a:rPr lang="en">
                <a:solidFill>
                  <a:srgbClr val="434343"/>
                </a:solidFill>
              </a:rPr>
              <a:t>Genuine interest in the role, understanding if the job is a good fit</a:t>
            </a:r>
            <a:endParaRPr>
              <a:solidFill>
                <a:srgbClr val="434343"/>
              </a:solidFill>
            </a:endParaRPr>
          </a:p>
          <a:p>
            <a:pPr lvl="1">
              <a:buClr>
                <a:srgbClr val="434343"/>
              </a:buClr>
            </a:pPr>
            <a:r>
              <a:rPr lang="en">
                <a:solidFill>
                  <a:srgbClr val="434343"/>
                </a:solidFill>
              </a:rPr>
              <a:t>Mid-interview questions are rare - can make a memorable impact</a:t>
            </a:r>
            <a:endParaRPr>
              <a:solidFill>
                <a:srgbClr val="434343"/>
              </a:solidFill>
            </a:endParaRPr>
          </a:p>
          <a:p>
            <a:pPr lvl="2">
              <a:buClr>
                <a:srgbClr val="434343"/>
              </a:buClr>
            </a:pPr>
            <a:r>
              <a:rPr lang="en">
                <a:solidFill>
                  <a:srgbClr val="434343"/>
                </a:solidFill>
              </a:rPr>
              <a:t>“Wait are we also being interviewed here?”</a:t>
            </a:r>
            <a:endParaRPr>
              <a:solidFill>
                <a:srgbClr val="434343"/>
              </a:solidFill>
            </a:endParaRPr>
          </a:p>
          <a:p>
            <a:r>
              <a:rPr lang="en"/>
              <a:t>Resume</a:t>
            </a:r>
            <a:endParaRPr/>
          </a:p>
          <a:p>
            <a:pPr lvl="1"/>
            <a:r>
              <a:rPr lang="en" b="1"/>
              <a:t>Do not include anything you aren’t prepared to elaborate 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p:nvPr/>
        </p:nvSpPr>
        <p:spPr>
          <a:xfrm>
            <a:off x="1269750" y="2730776"/>
            <a:ext cx="6604500" cy="1400353"/>
          </a:xfrm>
          <a:prstGeom prst="rect">
            <a:avLst/>
          </a:prstGeom>
          <a:noFill/>
          <a:ln>
            <a:noFill/>
          </a:ln>
        </p:spPr>
        <p:txBody>
          <a:bodyPr spcFirstLastPara="1" wrap="square" lIns="91425" tIns="91425" rIns="91425" bIns="91425" anchor="t" anchorCtr="0">
            <a:spAutoFit/>
          </a:bodyPr>
          <a:lstStyle/>
          <a:p>
            <a:pPr algn="ctr" fontAlgn="auto">
              <a:lnSpc>
                <a:spcPct val="115000"/>
              </a:lnSpc>
              <a:spcBef>
                <a:spcPts val="0"/>
              </a:spcBef>
              <a:spcAft>
                <a:spcPts val="1200"/>
              </a:spcAft>
              <a:buClr>
                <a:srgbClr val="000000"/>
              </a:buClr>
            </a:pPr>
            <a:r>
              <a:rPr lang="en" sz="3000" b="1" kern="0">
                <a:solidFill>
                  <a:srgbClr val="A5CF27"/>
                </a:solidFill>
                <a:latin typeface="Roboto Mono"/>
                <a:ea typeface="Roboto Mono"/>
                <a:cs typeface="Roboto Mono"/>
                <a:sym typeface="Roboto Mono"/>
              </a:rPr>
              <a:t>A SOLID GRASP OF C WILL NOT STEER YOU WRONG</a:t>
            </a:r>
            <a:endParaRPr sz="3000" b="1" kern="0">
              <a:solidFill>
                <a:srgbClr val="A5CF27"/>
              </a:solidFill>
              <a:latin typeface="Roboto Mono"/>
              <a:ea typeface="Roboto Mono"/>
              <a:cs typeface="Roboto Mono"/>
              <a:sym typeface="Roboto Mono"/>
            </a:endParaRPr>
          </a:p>
        </p:txBody>
      </p:sp>
      <p:sp>
        <p:nvSpPr>
          <p:cNvPr id="203" name="Google Shape;203;p36"/>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ctr"/>
            <a:r>
              <a:rPr lang="en"/>
              <a:t>💡Concluding Thoughts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p:nvPr/>
        </p:nvSpPr>
        <p:spPr>
          <a:xfrm>
            <a:off x="1269750" y="2730775"/>
            <a:ext cx="6604500" cy="2085156"/>
          </a:xfrm>
          <a:prstGeom prst="rect">
            <a:avLst/>
          </a:prstGeom>
          <a:noFill/>
          <a:ln>
            <a:noFill/>
          </a:ln>
        </p:spPr>
        <p:txBody>
          <a:bodyPr spcFirstLastPara="1" wrap="square" lIns="91425" tIns="91425" rIns="91425" bIns="91425" anchor="t" anchorCtr="0">
            <a:spAutoFit/>
          </a:bodyPr>
          <a:lstStyle/>
          <a:p>
            <a:pPr algn="ctr" fontAlgn="auto">
              <a:lnSpc>
                <a:spcPct val="115000"/>
              </a:lnSpc>
              <a:spcBef>
                <a:spcPts val="0"/>
              </a:spcBef>
              <a:spcAft>
                <a:spcPts val="0"/>
              </a:spcAft>
              <a:buClr>
                <a:srgbClr val="000000"/>
              </a:buClr>
            </a:pPr>
            <a:r>
              <a:rPr lang="en" sz="3000" b="1" kern="0">
                <a:solidFill>
                  <a:srgbClr val="A5CF27"/>
                </a:solidFill>
                <a:latin typeface="Roboto Mono"/>
                <a:ea typeface="Roboto Mono"/>
                <a:cs typeface="Roboto Mono"/>
                <a:sym typeface="Roboto Mono"/>
              </a:rPr>
              <a:t>ALWAYS LOOK TO EXPAND YOUR PROFESSIONAL NETWORK</a:t>
            </a:r>
            <a:endParaRPr sz="2100" kern="0">
              <a:solidFill>
                <a:srgbClr val="FF5858"/>
              </a:solidFill>
              <a:latin typeface="Roboto Mono"/>
              <a:ea typeface="Roboto Mono"/>
              <a:cs typeface="Roboto Mono"/>
              <a:sym typeface="Roboto Mono"/>
            </a:endParaRPr>
          </a:p>
          <a:p>
            <a:pPr algn="ctr" fontAlgn="auto">
              <a:lnSpc>
                <a:spcPct val="115000"/>
              </a:lnSpc>
              <a:spcBef>
                <a:spcPts val="1200"/>
              </a:spcBef>
              <a:spcAft>
                <a:spcPts val="1200"/>
              </a:spcAft>
              <a:buClr>
                <a:srgbClr val="000000"/>
              </a:buClr>
            </a:pPr>
            <a:endParaRPr sz="3000" b="1" kern="0">
              <a:solidFill>
                <a:srgbClr val="A5CF27"/>
              </a:solidFill>
              <a:latin typeface="Roboto Mono"/>
              <a:ea typeface="Roboto Mono"/>
              <a:cs typeface="Roboto Mono"/>
              <a:sym typeface="Roboto Mono"/>
            </a:endParaRPr>
          </a:p>
        </p:txBody>
      </p:sp>
      <p:sp>
        <p:nvSpPr>
          <p:cNvPr id="209" name="Google Shape;209;p37"/>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ctr"/>
            <a:r>
              <a:rPr lang="en"/>
              <a:t>💡Concluding Thoughts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p:nvPr/>
        </p:nvSpPr>
        <p:spPr>
          <a:xfrm>
            <a:off x="1269750" y="2730775"/>
            <a:ext cx="6604500" cy="2085156"/>
          </a:xfrm>
          <a:prstGeom prst="rect">
            <a:avLst/>
          </a:prstGeom>
          <a:noFill/>
          <a:ln>
            <a:noFill/>
          </a:ln>
        </p:spPr>
        <p:txBody>
          <a:bodyPr spcFirstLastPara="1" wrap="square" lIns="91425" tIns="91425" rIns="91425" bIns="91425" anchor="t" anchorCtr="0">
            <a:spAutoFit/>
          </a:bodyPr>
          <a:lstStyle/>
          <a:p>
            <a:pPr algn="ctr" fontAlgn="auto">
              <a:lnSpc>
                <a:spcPct val="115000"/>
              </a:lnSpc>
              <a:spcBef>
                <a:spcPts val="0"/>
              </a:spcBef>
              <a:spcAft>
                <a:spcPts val="0"/>
              </a:spcAft>
              <a:buClr>
                <a:srgbClr val="000000"/>
              </a:buClr>
            </a:pPr>
            <a:r>
              <a:rPr lang="en" sz="3000" b="1" kern="0">
                <a:solidFill>
                  <a:srgbClr val="A5CF27"/>
                </a:solidFill>
                <a:latin typeface="Roboto Mono"/>
                <a:ea typeface="Roboto Mono"/>
                <a:cs typeface="Roboto Mono"/>
                <a:sym typeface="Roboto Mono"/>
              </a:rPr>
              <a:t>EMBRACE OPPORTUNITIES AND OVERCOME DOUBT!</a:t>
            </a:r>
            <a:endParaRPr sz="3000" b="1" kern="0">
              <a:solidFill>
                <a:srgbClr val="A5CF27"/>
              </a:solidFill>
              <a:latin typeface="Roboto Mono"/>
              <a:ea typeface="Roboto Mono"/>
              <a:cs typeface="Roboto Mono"/>
              <a:sym typeface="Roboto Mono"/>
            </a:endParaRPr>
          </a:p>
          <a:p>
            <a:pPr algn="ctr" fontAlgn="auto">
              <a:lnSpc>
                <a:spcPct val="115000"/>
              </a:lnSpc>
              <a:spcBef>
                <a:spcPts val="1200"/>
              </a:spcBef>
              <a:spcAft>
                <a:spcPts val="1200"/>
              </a:spcAft>
              <a:buClr>
                <a:srgbClr val="000000"/>
              </a:buClr>
            </a:pPr>
            <a:endParaRPr sz="3000" b="1" kern="0">
              <a:solidFill>
                <a:srgbClr val="A5CF27"/>
              </a:solidFill>
              <a:latin typeface="Roboto Mono"/>
              <a:ea typeface="Roboto Mono"/>
              <a:cs typeface="Roboto Mono"/>
              <a:sym typeface="Roboto Mono"/>
            </a:endParaRPr>
          </a:p>
        </p:txBody>
      </p:sp>
      <p:sp>
        <p:nvSpPr>
          <p:cNvPr id="215" name="Google Shape;215;p38"/>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gn="ctr"/>
            <a:r>
              <a:rPr lang="en"/>
              <a:t>💡Concluding Thoughts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ctrTitle"/>
          </p:nvPr>
        </p:nvSpPr>
        <p:spPr>
          <a:xfrm>
            <a:off x="510450" y="2114550"/>
            <a:ext cx="8123100" cy="1588500"/>
          </a:xfrm>
          <a:prstGeom prst="rect">
            <a:avLst/>
          </a:prstGeom>
        </p:spPr>
        <p:txBody>
          <a:bodyPr spcFirstLastPara="1" wrap="square" lIns="91425" tIns="91425" rIns="91425" bIns="91425" anchor="b" anchorCtr="0">
            <a:normAutofit/>
          </a:bodyPr>
          <a:lstStyle/>
          <a:p>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2114550"/>
            <a:ext cx="8123100" cy="1588500"/>
          </a:xfrm>
          <a:prstGeom prst="rect">
            <a:avLst/>
          </a:prstGeom>
        </p:spPr>
        <p:txBody>
          <a:bodyPr spcFirstLastPara="1" wrap="square" lIns="91425" tIns="91425" rIns="91425" bIns="91425" anchor="b" anchorCtr="0">
            <a:normAutofit fontScale="90000"/>
          </a:bodyPr>
          <a:lstStyle/>
          <a:p>
            <a:r>
              <a:rPr lang="en"/>
              <a:t>Secrets to a Satisfying Career in Computer Engineering ✨</a:t>
            </a:r>
            <a:endParaRPr/>
          </a:p>
        </p:txBody>
      </p:sp>
      <p:sp>
        <p:nvSpPr>
          <p:cNvPr id="60" name="Google Shape;60;p13"/>
          <p:cNvSpPr txBox="1">
            <a:spLocks noGrp="1"/>
          </p:cNvSpPr>
          <p:nvPr>
            <p:ph type="subTitle" idx="1"/>
          </p:nvPr>
        </p:nvSpPr>
        <p:spPr>
          <a:xfrm>
            <a:off x="510450" y="4039563"/>
            <a:ext cx="8123100" cy="630000"/>
          </a:xfrm>
          <a:prstGeom prst="rect">
            <a:avLst/>
          </a:prstGeom>
        </p:spPr>
        <p:txBody>
          <a:bodyPr spcFirstLastPara="1" wrap="square" lIns="91425" tIns="91425" rIns="91425" bIns="91425" anchor="t" anchorCtr="0">
            <a:normAutofit fontScale="70000" lnSpcReduction="20000"/>
          </a:bodyPr>
          <a:lstStyle/>
          <a:p>
            <a:pPr marL="0" indent="0"/>
            <a:r>
              <a:rPr lang="en"/>
              <a:t>Steve Bergey</a:t>
            </a:r>
            <a:endParaRPr/>
          </a:p>
          <a:p>
            <a:pPr marL="0" indent="0"/>
            <a:r>
              <a:rPr lang="en"/>
              <a:t>Senior Computer Security Researcher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ctrTitle"/>
          </p:nvPr>
        </p:nvSpPr>
        <p:spPr>
          <a:xfrm>
            <a:off x="510450" y="2114550"/>
            <a:ext cx="8123100" cy="1588500"/>
          </a:xfrm>
          <a:prstGeom prst="rect">
            <a:avLst/>
          </a:prstGeom>
        </p:spPr>
        <p:txBody>
          <a:bodyPr spcFirstLastPara="1" wrap="square" lIns="91425" tIns="91425" rIns="91425" bIns="91425" anchor="b" anchorCtr="0">
            <a:normAutofit/>
          </a:bodyPr>
          <a:lstStyle/>
          <a:p>
            <a:r>
              <a:rPr lang="en"/>
              <a:t>THANK YOU ✨</a:t>
            </a:r>
            <a:endParaRPr/>
          </a:p>
        </p:txBody>
      </p:sp>
      <p:sp>
        <p:nvSpPr>
          <p:cNvPr id="226" name="Google Shape;226;p40"/>
          <p:cNvSpPr txBox="1">
            <a:spLocks noGrp="1"/>
          </p:cNvSpPr>
          <p:nvPr>
            <p:ph type="subTitle" idx="1"/>
          </p:nvPr>
        </p:nvSpPr>
        <p:spPr>
          <a:xfrm>
            <a:off x="510450" y="4039563"/>
            <a:ext cx="8123100" cy="630000"/>
          </a:xfrm>
          <a:prstGeom prst="rect">
            <a:avLst/>
          </a:prstGeom>
        </p:spPr>
        <p:txBody>
          <a:bodyPr spcFirstLastPara="1" wrap="square" lIns="91425" tIns="91425" rIns="91425" bIns="91425" anchor="t" anchorCtr="0">
            <a:normAutofit/>
          </a:bodyPr>
          <a:lstStyle/>
          <a:p>
            <a:pPr marL="0" indent="0"/>
            <a:r>
              <a:rPr lang="en"/>
              <a:t>email: contact@stevenbergey.com</a:t>
            </a:r>
            <a:endParaRPr/>
          </a:p>
          <a:p>
            <a:pPr marL="0" inden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Conclusion</a:t>
            </a:r>
            <a:endParaRPr/>
          </a:p>
        </p:txBody>
      </p:sp>
      <p:sp>
        <p:nvSpPr>
          <p:cNvPr id="66" name="Google Shape;66;p14"/>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r>
              <a:rPr lang="en"/>
              <a:t>Get good at C</a:t>
            </a:r>
            <a:endParaRPr/>
          </a:p>
        </p:txBody>
      </p:sp>
      <p:pic>
        <p:nvPicPr>
          <p:cNvPr id="67" name="Google Shape;67;p14"/>
          <p:cNvPicPr preferRelativeResize="0"/>
          <p:nvPr/>
        </p:nvPicPr>
        <p:blipFill>
          <a:blip r:embed="rId3">
            <a:alphaModFix/>
          </a:blip>
          <a:stretch>
            <a:fillRect/>
          </a:stretch>
        </p:blipFill>
        <p:spPr>
          <a:xfrm>
            <a:off x="4572000" y="1503801"/>
            <a:ext cx="2912550" cy="3850401"/>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Introduction</a:t>
            </a:r>
            <a:endParaRPr/>
          </a:p>
        </p:txBody>
      </p:sp>
      <p:sp>
        <p:nvSpPr>
          <p:cNvPr id="73" name="Google Shape;73;p15"/>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indent="-336550">
              <a:buSzPts val="1700"/>
            </a:pPr>
            <a:r>
              <a:rPr lang="en" sz="1700"/>
              <a:t>Computer Security R&amp;D @ Lockheed Martin Advanced Technology Laboratories (ATL)</a:t>
            </a:r>
            <a:endParaRPr sz="1700"/>
          </a:p>
          <a:p>
            <a:pPr lvl="1"/>
            <a:r>
              <a:rPr lang="en" b="1"/>
              <a:t>Reverse engineering</a:t>
            </a:r>
            <a:endParaRPr b="1"/>
          </a:p>
          <a:p>
            <a:pPr lvl="1"/>
            <a:r>
              <a:rPr lang="en" b="1"/>
              <a:t>Low-level development</a:t>
            </a:r>
            <a:endParaRPr b="1"/>
          </a:p>
          <a:p>
            <a:pPr lvl="1"/>
            <a:r>
              <a:rPr lang="en" b="1"/>
              <a:t>Vulnerability research</a:t>
            </a:r>
            <a:endParaRPr b="1"/>
          </a:p>
          <a:p>
            <a:pPr indent="-336550">
              <a:buSzPts val="1700"/>
            </a:pPr>
            <a:r>
              <a:rPr lang="en" sz="1700"/>
              <a:t>Education</a:t>
            </a:r>
            <a:endParaRPr sz="1700"/>
          </a:p>
          <a:p>
            <a:pPr lvl="1"/>
            <a:r>
              <a:rPr lang="en" b="1"/>
              <a:t>B.S. Electrical Engineering - Temple University (2014)</a:t>
            </a:r>
            <a:endParaRPr b="1"/>
          </a:p>
          <a:p>
            <a:pPr lvl="1"/>
            <a:r>
              <a:rPr lang="en" b="1"/>
              <a:t>M.S. Electrical &amp; Computer Engineering - Johns Hopkins University (2018)</a:t>
            </a:r>
            <a:endParaRPr b="1"/>
          </a:p>
          <a:p>
            <a:pPr indent="0" algn="ctr">
              <a:spcBef>
                <a:spcPts val="1200"/>
              </a:spcBef>
              <a:buNone/>
            </a:pPr>
            <a:endParaRPr i="1"/>
          </a:p>
          <a:p>
            <a:pPr indent="0" algn="ctr">
              <a:spcBef>
                <a:spcPts val="1200"/>
              </a:spcBef>
              <a:spcAft>
                <a:spcPts val="1200"/>
              </a:spcAft>
              <a:buNone/>
            </a:pPr>
            <a:endParaRPr i="1"/>
          </a:p>
        </p:txBody>
      </p:sp>
      <p:sp>
        <p:nvSpPr>
          <p:cNvPr id="74" name="Google Shape;74;p15"/>
          <p:cNvSpPr/>
          <p:nvPr/>
        </p:nvSpPr>
        <p:spPr>
          <a:xfrm>
            <a:off x="958150" y="4375975"/>
            <a:ext cx="2889600" cy="641700"/>
          </a:xfrm>
          <a:prstGeom prst="rect">
            <a:avLst/>
          </a:prstGeom>
          <a:solidFill>
            <a:srgbClr val="E7E7E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fontAlgn="auto">
              <a:spcBef>
                <a:spcPts val="0"/>
              </a:spcBef>
              <a:spcAft>
                <a:spcPts val="0"/>
              </a:spcAft>
              <a:buClr>
                <a:srgbClr val="000000"/>
              </a:buClr>
            </a:pPr>
            <a:endParaRPr sz="1400" kern="0">
              <a:solidFill>
                <a:srgbClr val="000000"/>
              </a:solidFill>
              <a:latin typeface="Roboto Mono"/>
              <a:ea typeface="Roboto Mono"/>
              <a:cs typeface="Roboto Mono"/>
              <a:sym typeface="Roboto Mono"/>
            </a:endParaRPr>
          </a:p>
        </p:txBody>
      </p:sp>
      <p:pic>
        <p:nvPicPr>
          <p:cNvPr id="75" name="Google Shape;75;p15"/>
          <p:cNvPicPr preferRelativeResize="0"/>
          <p:nvPr/>
        </p:nvPicPr>
        <p:blipFill>
          <a:blip r:embed="rId3">
            <a:alphaModFix/>
          </a:blip>
          <a:stretch>
            <a:fillRect/>
          </a:stretch>
        </p:blipFill>
        <p:spPr>
          <a:xfrm>
            <a:off x="987100" y="4375975"/>
            <a:ext cx="2831700" cy="641700"/>
          </a:xfrm>
          <a:prstGeom prst="rect">
            <a:avLst/>
          </a:prstGeom>
          <a:noFill/>
          <a:ln>
            <a:noFill/>
          </a:ln>
        </p:spPr>
      </p:pic>
      <p:sp>
        <p:nvSpPr>
          <p:cNvPr id="76" name="Google Shape;76;p15"/>
          <p:cNvSpPr txBox="1"/>
          <p:nvPr/>
        </p:nvSpPr>
        <p:spPr>
          <a:xfrm>
            <a:off x="499350" y="5560875"/>
            <a:ext cx="8379000" cy="497798"/>
          </a:xfrm>
          <a:prstGeom prst="rect">
            <a:avLst/>
          </a:prstGeom>
          <a:noFill/>
          <a:ln>
            <a:noFill/>
          </a:ln>
        </p:spPr>
        <p:txBody>
          <a:bodyPr spcFirstLastPara="1" wrap="square" lIns="91425" tIns="91425" rIns="91425" bIns="91425" anchor="t" anchorCtr="0">
            <a:spAutoFit/>
          </a:bodyPr>
          <a:lstStyle/>
          <a:p>
            <a:pPr marL="457200" algn="ctr" fontAlgn="auto">
              <a:lnSpc>
                <a:spcPct val="115000"/>
              </a:lnSpc>
              <a:spcBef>
                <a:spcPts val="0"/>
              </a:spcBef>
              <a:spcAft>
                <a:spcPts val="1200"/>
              </a:spcAft>
              <a:buClr>
                <a:srgbClr val="000000"/>
              </a:buClr>
            </a:pPr>
            <a:r>
              <a:rPr lang="en" sz="900" i="1" kern="0">
                <a:solidFill>
                  <a:srgbClr val="FF5858"/>
                </a:solidFill>
                <a:latin typeface="Roboto Mono"/>
                <a:ea typeface="Roboto Mono"/>
                <a:cs typeface="Roboto Mono"/>
                <a:sym typeface="Roboto Mono"/>
              </a:rPr>
              <a:t>* The opinions and content presented in this presentation are solely my own and not representative of my employer *</a:t>
            </a:r>
            <a:endParaRPr sz="900" i="1" kern="0">
              <a:solidFill>
                <a:srgbClr val="FF5858"/>
              </a:solidFill>
              <a:latin typeface="Roboto Mono"/>
              <a:ea typeface="Roboto Mono"/>
              <a:cs typeface="Roboto Mono"/>
              <a:sym typeface="Roboto Mon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My Career Journey</a:t>
            </a:r>
            <a:endParaRPr/>
          </a:p>
        </p:txBody>
      </p:sp>
      <p:sp>
        <p:nvSpPr>
          <p:cNvPr id="82" name="Google Shape;82;p16"/>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r>
              <a:rPr lang="en" b="1"/>
              <a:t>Junior Year</a:t>
            </a:r>
            <a:r>
              <a:rPr lang="en"/>
              <a:t>: I don’t have any internships… who will hire me?! (2013)</a:t>
            </a:r>
            <a:endParaRPr/>
          </a:p>
          <a:p>
            <a:pPr lvl="1"/>
            <a:r>
              <a:rPr lang="en"/>
              <a:t>Dr. Picone: “I’ll hire you”</a:t>
            </a:r>
            <a:endParaRPr/>
          </a:p>
          <a:p>
            <a:pPr lvl="1"/>
            <a:r>
              <a:rPr lang="en"/>
              <a:t>Research Assistant at NEDC: Linux scripting, data analysis, NETWORKING</a:t>
            </a:r>
            <a:endParaRPr/>
          </a:p>
          <a:p>
            <a:pPr lvl="1"/>
            <a:r>
              <a:rPr lang="en"/>
              <a:t>Dr. Picone: “You should apply for an internship at the National Security Agency”</a:t>
            </a:r>
            <a:endParaRPr/>
          </a:p>
        </p:txBody>
      </p:sp>
      <p:pic>
        <p:nvPicPr>
          <p:cNvPr id="83" name="Google Shape;83;p16"/>
          <p:cNvPicPr preferRelativeResize="0"/>
          <p:nvPr/>
        </p:nvPicPr>
        <p:blipFill>
          <a:blip r:embed="rId3">
            <a:alphaModFix/>
          </a:blip>
          <a:stretch>
            <a:fillRect/>
          </a:stretch>
        </p:blipFill>
        <p:spPr>
          <a:xfrm>
            <a:off x="949950" y="3612638"/>
            <a:ext cx="1061124" cy="1057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My Career Journey</a:t>
            </a:r>
            <a:endParaRPr/>
          </a:p>
        </p:txBody>
      </p:sp>
      <p:sp>
        <p:nvSpPr>
          <p:cNvPr id="89" name="Google Shape;89;p17"/>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666666"/>
              </a:buClr>
            </a:pPr>
            <a:r>
              <a:rPr lang="en" b="1">
                <a:solidFill>
                  <a:srgbClr val="666666"/>
                </a:solidFill>
              </a:rPr>
              <a:t>Junior Year</a:t>
            </a:r>
            <a:r>
              <a:rPr lang="en">
                <a:solidFill>
                  <a:srgbClr val="666666"/>
                </a:solidFill>
              </a:rPr>
              <a:t>: I don’t have any internships… who will hire me?! (2013)</a:t>
            </a:r>
            <a:endParaRPr>
              <a:solidFill>
                <a:srgbClr val="666666"/>
              </a:solidFill>
            </a:endParaRPr>
          </a:p>
          <a:p>
            <a:pPr lvl="1">
              <a:buClr>
                <a:srgbClr val="666666"/>
              </a:buClr>
            </a:pPr>
            <a:r>
              <a:rPr lang="en">
                <a:solidFill>
                  <a:srgbClr val="666666"/>
                </a:solidFill>
              </a:rPr>
              <a:t>Dr. Picone: “I’ll hire you”</a:t>
            </a:r>
            <a:endParaRPr>
              <a:solidFill>
                <a:srgbClr val="666666"/>
              </a:solidFill>
            </a:endParaRPr>
          </a:p>
          <a:p>
            <a:pPr lvl="1">
              <a:buClr>
                <a:srgbClr val="666666"/>
              </a:buClr>
            </a:pPr>
            <a:r>
              <a:rPr lang="en">
                <a:solidFill>
                  <a:srgbClr val="666666"/>
                </a:solidFill>
              </a:rPr>
              <a:t>Research Assistant at NEDC: Linux scripting, data analysis, NETWORKING</a:t>
            </a:r>
            <a:endParaRPr>
              <a:solidFill>
                <a:srgbClr val="666666"/>
              </a:solidFill>
            </a:endParaRPr>
          </a:p>
          <a:p>
            <a:pPr lvl="1">
              <a:buClr>
                <a:srgbClr val="666666"/>
              </a:buClr>
            </a:pPr>
            <a:r>
              <a:rPr lang="en">
                <a:solidFill>
                  <a:srgbClr val="666666"/>
                </a:solidFill>
              </a:rPr>
              <a:t>Dr. Picone: “You should apply for an internship at the National Security Agency”</a:t>
            </a:r>
            <a:endParaRPr>
              <a:solidFill>
                <a:srgbClr val="666666"/>
              </a:solidFill>
            </a:endParaRPr>
          </a:p>
          <a:p>
            <a:r>
              <a:rPr lang="en" b="1"/>
              <a:t>Senior Year</a:t>
            </a:r>
            <a:r>
              <a:rPr lang="en"/>
              <a:t>: Interned at NSA (2014)</a:t>
            </a:r>
            <a:endParaRPr/>
          </a:p>
          <a:p>
            <a:pPr lvl="1"/>
            <a:r>
              <a:rPr lang="en" i="1"/>
              <a:t>NETWORKING</a:t>
            </a:r>
            <a:r>
              <a:rPr lang="en"/>
              <a:t>!</a:t>
            </a:r>
            <a:endParaRPr/>
          </a:p>
        </p:txBody>
      </p:sp>
      <p:pic>
        <p:nvPicPr>
          <p:cNvPr id="90" name="Google Shape;90;p17"/>
          <p:cNvPicPr preferRelativeResize="0"/>
          <p:nvPr/>
        </p:nvPicPr>
        <p:blipFill>
          <a:blip r:embed="rId3">
            <a:alphaModFix/>
          </a:blip>
          <a:stretch>
            <a:fillRect/>
          </a:stretch>
        </p:blipFill>
        <p:spPr>
          <a:xfrm>
            <a:off x="7958275" y="4689513"/>
            <a:ext cx="1061126" cy="1061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My Career Journey</a:t>
            </a:r>
            <a:endParaRPr/>
          </a:p>
        </p:txBody>
      </p:sp>
      <p:sp>
        <p:nvSpPr>
          <p:cNvPr id="96" name="Google Shape;96;p18"/>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rgbClr val="666666"/>
              </a:buClr>
            </a:pPr>
            <a:r>
              <a:rPr lang="en" b="1">
                <a:solidFill>
                  <a:srgbClr val="666666"/>
                </a:solidFill>
              </a:rPr>
              <a:t>Junior Year</a:t>
            </a:r>
            <a:r>
              <a:rPr lang="en">
                <a:solidFill>
                  <a:srgbClr val="666666"/>
                </a:solidFill>
              </a:rPr>
              <a:t>: I don’t have any internships… who will hire me?! (2013)</a:t>
            </a:r>
            <a:endParaRPr>
              <a:solidFill>
                <a:srgbClr val="666666"/>
              </a:solidFill>
            </a:endParaRPr>
          </a:p>
          <a:p>
            <a:pPr lvl="1">
              <a:buClr>
                <a:srgbClr val="666666"/>
              </a:buClr>
            </a:pPr>
            <a:r>
              <a:rPr lang="en">
                <a:solidFill>
                  <a:srgbClr val="666666"/>
                </a:solidFill>
              </a:rPr>
              <a:t>Dr. Picone: “I’ll hire you”</a:t>
            </a:r>
            <a:endParaRPr>
              <a:solidFill>
                <a:srgbClr val="666666"/>
              </a:solidFill>
            </a:endParaRPr>
          </a:p>
          <a:p>
            <a:pPr lvl="1">
              <a:buClr>
                <a:srgbClr val="666666"/>
              </a:buClr>
            </a:pPr>
            <a:r>
              <a:rPr lang="en">
                <a:solidFill>
                  <a:srgbClr val="666666"/>
                </a:solidFill>
              </a:rPr>
              <a:t>Research Assistant at NEDC: Linux scripting, data analysis, NETWORKING</a:t>
            </a:r>
            <a:endParaRPr>
              <a:solidFill>
                <a:srgbClr val="666666"/>
              </a:solidFill>
            </a:endParaRPr>
          </a:p>
          <a:p>
            <a:pPr lvl="1">
              <a:buClr>
                <a:srgbClr val="666666"/>
              </a:buClr>
            </a:pPr>
            <a:r>
              <a:rPr lang="en">
                <a:solidFill>
                  <a:srgbClr val="666666"/>
                </a:solidFill>
              </a:rPr>
              <a:t>Dr. Picone: “You should apply for an internship at the National Security Agency”</a:t>
            </a:r>
            <a:endParaRPr>
              <a:solidFill>
                <a:srgbClr val="666666"/>
              </a:solidFill>
            </a:endParaRPr>
          </a:p>
          <a:p>
            <a:pPr>
              <a:buClr>
                <a:srgbClr val="666666"/>
              </a:buClr>
            </a:pPr>
            <a:r>
              <a:rPr lang="en" b="1">
                <a:solidFill>
                  <a:srgbClr val="666666"/>
                </a:solidFill>
              </a:rPr>
              <a:t>Senior Year</a:t>
            </a:r>
            <a:r>
              <a:rPr lang="en">
                <a:solidFill>
                  <a:srgbClr val="666666"/>
                </a:solidFill>
              </a:rPr>
              <a:t>: Interned at NSA (2014)</a:t>
            </a:r>
            <a:endParaRPr>
              <a:solidFill>
                <a:srgbClr val="666666"/>
              </a:solidFill>
            </a:endParaRPr>
          </a:p>
          <a:p>
            <a:pPr lvl="1">
              <a:buClr>
                <a:srgbClr val="666666"/>
              </a:buClr>
            </a:pPr>
            <a:r>
              <a:rPr lang="en" i="1">
                <a:solidFill>
                  <a:srgbClr val="666666"/>
                </a:solidFill>
              </a:rPr>
              <a:t>NETWORKING</a:t>
            </a:r>
            <a:r>
              <a:rPr lang="en">
                <a:solidFill>
                  <a:srgbClr val="666666"/>
                </a:solidFill>
              </a:rPr>
              <a:t>!</a:t>
            </a:r>
            <a:endParaRPr>
              <a:solidFill>
                <a:srgbClr val="666666"/>
              </a:solidFill>
            </a:endParaRPr>
          </a:p>
          <a:p>
            <a:r>
              <a:rPr lang="en"/>
              <a:t>Capabilities Development Specialist @ NSA (2015-2016)</a:t>
            </a:r>
            <a:endParaRPr/>
          </a:p>
          <a:p>
            <a:pPr lvl="1"/>
            <a:r>
              <a:rPr lang="en" b="1"/>
              <a:t>N E T W O R K I N G !</a:t>
            </a:r>
            <a:endParaRPr b="1"/>
          </a:p>
          <a:p>
            <a:pPr lvl="2"/>
            <a:r>
              <a:rPr lang="en"/>
              <a:t>Friends with a number of coworkers 8 years later, frequent job opportunities</a:t>
            </a:r>
            <a:endParaRPr/>
          </a:p>
          <a:p>
            <a:pPr lvl="2"/>
            <a:r>
              <a:rPr lang="en"/>
              <a:t>Job security - knowing people who can vouch for you in a new position</a:t>
            </a:r>
            <a:endParaRPr/>
          </a:p>
        </p:txBody>
      </p:sp>
      <p:pic>
        <p:nvPicPr>
          <p:cNvPr id="97" name="Google Shape;97;p18"/>
          <p:cNvPicPr preferRelativeResize="0"/>
          <p:nvPr/>
        </p:nvPicPr>
        <p:blipFill>
          <a:blip r:embed="rId3">
            <a:alphaModFix/>
          </a:blip>
          <a:stretch>
            <a:fillRect/>
          </a:stretch>
        </p:blipFill>
        <p:spPr>
          <a:xfrm>
            <a:off x="7958275" y="4689513"/>
            <a:ext cx="1061126" cy="1061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 My Career Journey</a:t>
            </a:r>
            <a:endParaRPr/>
          </a:p>
        </p:txBody>
      </p:sp>
      <p:sp>
        <p:nvSpPr>
          <p:cNvPr id="103" name="Google Shape;103;p19"/>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fontScale="92500"/>
          </a:bodyPr>
          <a:lstStyle/>
          <a:p>
            <a:pPr>
              <a:buClr>
                <a:srgbClr val="434343"/>
              </a:buClr>
            </a:pPr>
            <a:r>
              <a:rPr lang="en" b="1">
                <a:solidFill>
                  <a:srgbClr val="434343"/>
                </a:solidFill>
              </a:rPr>
              <a:t>Junior Year</a:t>
            </a:r>
            <a:r>
              <a:rPr lang="en">
                <a:solidFill>
                  <a:srgbClr val="434343"/>
                </a:solidFill>
              </a:rPr>
              <a:t>: I don’t have any internships… who will hire me?! (2013)</a:t>
            </a:r>
            <a:endParaRPr>
              <a:solidFill>
                <a:srgbClr val="434343"/>
              </a:solidFill>
            </a:endParaRPr>
          </a:p>
          <a:p>
            <a:pPr lvl="1">
              <a:buClr>
                <a:srgbClr val="434343"/>
              </a:buClr>
            </a:pPr>
            <a:r>
              <a:rPr lang="en">
                <a:solidFill>
                  <a:srgbClr val="434343"/>
                </a:solidFill>
              </a:rPr>
              <a:t>Dr. Picone: “I’ll hire you”</a:t>
            </a:r>
            <a:endParaRPr>
              <a:solidFill>
                <a:srgbClr val="434343"/>
              </a:solidFill>
            </a:endParaRPr>
          </a:p>
          <a:p>
            <a:pPr lvl="1">
              <a:buClr>
                <a:srgbClr val="434343"/>
              </a:buClr>
            </a:pPr>
            <a:r>
              <a:rPr lang="en">
                <a:solidFill>
                  <a:srgbClr val="434343"/>
                </a:solidFill>
              </a:rPr>
              <a:t>Research Assistant at NEDC: Linux scripting, data analysis, NETWORKING</a:t>
            </a:r>
            <a:endParaRPr>
              <a:solidFill>
                <a:srgbClr val="434343"/>
              </a:solidFill>
            </a:endParaRPr>
          </a:p>
          <a:p>
            <a:pPr lvl="1">
              <a:buClr>
                <a:srgbClr val="434343"/>
              </a:buClr>
            </a:pPr>
            <a:r>
              <a:rPr lang="en">
                <a:solidFill>
                  <a:srgbClr val="434343"/>
                </a:solidFill>
              </a:rPr>
              <a:t>Dr. Picone: “You should apply for an internship at the National Security Agency”</a:t>
            </a:r>
            <a:endParaRPr>
              <a:solidFill>
                <a:srgbClr val="434343"/>
              </a:solidFill>
            </a:endParaRPr>
          </a:p>
          <a:p>
            <a:pPr>
              <a:buClr>
                <a:srgbClr val="434343"/>
              </a:buClr>
            </a:pPr>
            <a:r>
              <a:rPr lang="en" b="1">
                <a:solidFill>
                  <a:srgbClr val="434343"/>
                </a:solidFill>
              </a:rPr>
              <a:t>Senior Year</a:t>
            </a:r>
            <a:r>
              <a:rPr lang="en">
                <a:solidFill>
                  <a:srgbClr val="434343"/>
                </a:solidFill>
              </a:rPr>
              <a:t>: Interned at NSA (2014)</a:t>
            </a:r>
            <a:endParaRPr>
              <a:solidFill>
                <a:srgbClr val="434343"/>
              </a:solidFill>
            </a:endParaRPr>
          </a:p>
          <a:p>
            <a:pPr lvl="1">
              <a:buClr>
                <a:srgbClr val="434343"/>
              </a:buClr>
            </a:pPr>
            <a:r>
              <a:rPr lang="en" i="1">
                <a:solidFill>
                  <a:srgbClr val="434343"/>
                </a:solidFill>
              </a:rPr>
              <a:t>NETWORKING</a:t>
            </a:r>
            <a:r>
              <a:rPr lang="en">
                <a:solidFill>
                  <a:srgbClr val="434343"/>
                </a:solidFill>
              </a:rPr>
              <a:t>!</a:t>
            </a:r>
            <a:endParaRPr>
              <a:solidFill>
                <a:srgbClr val="434343"/>
              </a:solidFill>
            </a:endParaRPr>
          </a:p>
          <a:p>
            <a:pPr>
              <a:buClr>
                <a:srgbClr val="434343"/>
              </a:buClr>
            </a:pPr>
            <a:r>
              <a:rPr lang="en">
                <a:solidFill>
                  <a:srgbClr val="434343"/>
                </a:solidFill>
              </a:rPr>
              <a:t>Capabilities Development Specialist @ NSA (2015-2016)</a:t>
            </a:r>
            <a:endParaRPr>
              <a:solidFill>
                <a:srgbClr val="434343"/>
              </a:solidFill>
            </a:endParaRPr>
          </a:p>
          <a:p>
            <a:pPr lvl="1">
              <a:buClr>
                <a:srgbClr val="434343"/>
              </a:buClr>
            </a:pPr>
            <a:r>
              <a:rPr lang="en" b="1">
                <a:solidFill>
                  <a:srgbClr val="434343"/>
                </a:solidFill>
              </a:rPr>
              <a:t>N E T W O R K I N G !</a:t>
            </a:r>
            <a:endParaRPr b="1">
              <a:solidFill>
                <a:srgbClr val="434343"/>
              </a:solidFill>
            </a:endParaRPr>
          </a:p>
          <a:p>
            <a:pPr lvl="2">
              <a:buClr>
                <a:srgbClr val="434343"/>
              </a:buClr>
            </a:pPr>
            <a:r>
              <a:rPr lang="en">
                <a:solidFill>
                  <a:srgbClr val="434343"/>
                </a:solidFill>
              </a:rPr>
              <a:t>Friends with a number of coworkers 8 years later, frequent job opportunities</a:t>
            </a:r>
            <a:endParaRPr>
              <a:solidFill>
                <a:srgbClr val="434343"/>
              </a:solidFill>
            </a:endParaRPr>
          </a:p>
          <a:p>
            <a:pPr lvl="2">
              <a:buClr>
                <a:srgbClr val="434343"/>
              </a:buClr>
            </a:pPr>
            <a:r>
              <a:rPr lang="en">
                <a:solidFill>
                  <a:srgbClr val="434343"/>
                </a:solidFill>
              </a:rPr>
              <a:t>Job security - knowing people who can vouch for you in a new position</a:t>
            </a:r>
            <a:endParaRPr>
              <a:solidFill>
                <a:srgbClr val="434343"/>
              </a:solidFill>
            </a:endParaRPr>
          </a:p>
          <a:p>
            <a:r>
              <a:rPr lang="en"/>
              <a:t>Embedded/IOT Security Research @ River Loop Security (2018-2020)</a:t>
            </a:r>
            <a:endParaRPr/>
          </a:p>
          <a:p>
            <a:pPr lvl="1"/>
            <a:r>
              <a:rPr lang="en"/>
              <a:t>Side-gig, opportunity arose from… </a:t>
            </a:r>
            <a:r>
              <a:rPr lang="en" sz="1350" u="sng"/>
              <a:t>networking</a:t>
            </a:r>
            <a:endParaRPr/>
          </a:p>
        </p:txBody>
      </p:sp>
    </p:spTree>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7646</TotalTime>
  <Words>1846</Words>
  <Application>Microsoft Macintosh PowerPoint</Application>
  <PresentationFormat>Letter Paper (8.5x11 in)</PresentationFormat>
  <Paragraphs>225</Paragraphs>
  <Slides>30</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Proxima Nova</vt:lpstr>
      <vt:lpstr>Roboto Mono</vt:lpstr>
      <vt:lpstr>Roboto Mono Medium</vt:lpstr>
      <vt:lpstr>Times New Roman</vt:lpstr>
      <vt:lpstr>1_lecture_title</vt:lpstr>
      <vt:lpstr>1_isip_default</vt:lpstr>
      <vt:lpstr>Spearmint</vt:lpstr>
      <vt:lpstr>PowerPoint Presentation</vt:lpstr>
      <vt:lpstr>PowerPoint Presentation</vt:lpstr>
      <vt:lpstr>Secrets to a Satisfying Career in Computer Engineering ✨</vt:lpstr>
      <vt:lpstr>Conclusion</vt:lpstr>
      <vt:lpstr>👋 Introduction</vt:lpstr>
      <vt:lpstr>🛤️ My Career Journey</vt:lpstr>
      <vt:lpstr>🛤️ My Career Journey</vt:lpstr>
      <vt:lpstr>🛤️ My Career Journey</vt:lpstr>
      <vt:lpstr>🛤️ My Career Journey</vt:lpstr>
      <vt:lpstr>🛤️ My Career Journey</vt:lpstr>
      <vt:lpstr>⏰ A Day in the Life</vt:lpstr>
      <vt:lpstr>PowerPoint Presentation</vt:lpstr>
      <vt:lpstr>🔑 Key Skills for Comp. Eng.</vt:lpstr>
      <vt:lpstr>🔑 Key Skills for Comp. Eng.</vt:lpstr>
      <vt:lpstr>🔑 Key Skills for Comp. Eng.</vt:lpstr>
      <vt:lpstr>PowerPoint Presentation</vt:lpstr>
      <vt:lpstr>🚀 Preparing for a Career in Comp. Eng.</vt:lpstr>
      <vt:lpstr>🚀 Preparing for a Career in Comp. Eng.</vt:lpstr>
      <vt:lpstr>🚀 Preparing for a Career in Comp. Eng.</vt:lpstr>
      <vt:lpstr>🚀 Preparing for a Career in Comp. Eng.</vt:lpstr>
      <vt:lpstr>PowerPoint Presentation</vt:lpstr>
      <vt:lpstr>💼 Interview Advice</vt:lpstr>
      <vt:lpstr>💼 Interview Advice</vt:lpstr>
      <vt:lpstr>💼 Interview Advice</vt:lpstr>
      <vt:lpstr>💼 Interview Advice</vt:lpstr>
      <vt:lpstr>💡Concluding Thoughts</vt:lpstr>
      <vt:lpstr>💡Concluding Thoughts</vt:lpstr>
      <vt:lpstr>💡Concluding Thoughts</vt:lpstr>
      <vt:lpstr>QUESTIONS?</vt:lpstr>
      <vt:lpstr>THANK YOU ✨</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431</cp:revision>
  <dcterms:created xsi:type="dcterms:W3CDTF">2002-09-12T17:13:32Z</dcterms:created>
  <dcterms:modified xsi:type="dcterms:W3CDTF">2023-12-11T14:28:58Z</dcterms:modified>
</cp:coreProperties>
</file>