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00" r:id="rId1"/>
    <p:sldMasterId id="2147483705" r:id="rId2"/>
  </p:sldMasterIdLst>
  <p:notesMasterIdLst>
    <p:notesMasterId r:id="rId5"/>
  </p:notesMasterIdLst>
  <p:handoutMasterIdLst>
    <p:handoutMasterId r:id="rId6"/>
  </p:handoutMasterIdLst>
  <p:sldIdLst>
    <p:sldId id="311" r:id="rId3"/>
    <p:sldId id="313" r:id="rId4"/>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265">
          <p15:clr>
            <a:srgbClr val="A4A3A4"/>
          </p15:clr>
        </p15:guide>
        <p15:guide id="2" pos="1513">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2034"/>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270" autoAdjust="0"/>
    <p:restoredTop sz="86301" autoAdjust="0"/>
  </p:normalViewPr>
  <p:slideViewPr>
    <p:cSldViewPr snapToGrid="0">
      <p:cViewPr varScale="1">
        <p:scale>
          <a:sx n="116" d="100"/>
          <a:sy n="116" d="100"/>
        </p:scale>
        <p:origin x="2320" y="184"/>
      </p:cViewPr>
      <p:guideLst>
        <p:guide orient="horz" pos="2265"/>
        <p:guide pos="151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4" d="100"/>
          <a:sy n="74" d="100"/>
        </p:scale>
        <p:origin x="-1836" y="-96"/>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1609254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34407555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CC53042-5A96-4DBC-B738-B843823BA6D7}" type="slidenum">
              <a:rPr lang="en-US" smtClean="0"/>
              <a:pPr>
                <a:defRPr/>
              </a:pPr>
              <a:t>0</a:t>
            </a:fld>
            <a:endParaRPr lang="en-US"/>
          </a:p>
        </p:txBody>
      </p:sp>
    </p:spTree>
    <p:extLst>
      <p:ext uri="{BB962C8B-B14F-4D97-AF65-F5344CB8AC3E}">
        <p14:creationId xmlns:p14="http://schemas.microsoft.com/office/powerpoint/2010/main" val="4241500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ECC53042-5A96-4DBC-B738-B843823BA6D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45886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3539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12207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5" name="Text Box 8"/>
          <p:cNvSpPr txBox="1">
            <a:spLocks noChangeArrowheads="1"/>
          </p:cNvSpPr>
          <p:nvPr userDrawn="1"/>
        </p:nvSpPr>
        <p:spPr bwMode="auto">
          <a:xfrm>
            <a:off x="519529" y="189885"/>
            <a:ext cx="4450035" cy="276999"/>
          </a:xfrm>
          <a:prstGeom prst="rect">
            <a:avLst/>
          </a:prstGeom>
          <a:solidFill>
            <a:srgbClr val="FFFFFF"/>
          </a:solidFill>
          <a:ln w="9525">
            <a:noFill/>
            <a:miter lim="800000"/>
            <a:headEnd/>
            <a:tailEnd/>
          </a:ln>
        </p:spPr>
        <p:txBody>
          <a:bodyPr wrap="square" tIns="0" bIns="0" anchor="ctr" anchorCtr="1">
            <a:spAutoFit/>
          </a:bodyPr>
          <a:lstStyle/>
          <a:p>
            <a:pPr>
              <a:spcBef>
                <a:spcPts val="0"/>
              </a:spcBef>
            </a:pPr>
            <a:r>
              <a:rPr lang="en-US" sz="1800" b="1" dirty="0">
                <a:solidFill>
                  <a:srgbClr val="333399"/>
                </a:solidFill>
              </a:rPr>
              <a:t>ECE 1111 – Engineering Computation I</a:t>
            </a:r>
          </a:p>
        </p:txBody>
      </p:sp>
    </p:spTree>
    <p:extLst>
      <p:ext uri="{BB962C8B-B14F-4D97-AF65-F5344CB8AC3E}">
        <p14:creationId xmlns:p14="http://schemas.microsoft.com/office/powerpoint/2010/main" val="1547694380"/>
      </p:ext>
    </p:extLst>
  </p:cSld>
  <p:clrMap bg1="lt1" tx1="dk1" bg2="lt2" tx2="dk2" accent1="accent1" accent2="accent2" accent3="accent3" accent4="accent4" accent5="accent5" accent6="accent6" hlink="hlink" folHlink="folHlink"/>
  <p:sldLayoutIdLst>
    <p:sldLayoutId id="214748370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dirty="0"/>
          </a:p>
        </p:txBody>
      </p:sp>
      <p:pic>
        <p:nvPicPr>
          <p:cNvPr id="1027" name="Picture 37" descr="isip_logo_plain"/>
          <p:cNvPicPr>
            <a:picLocks noChangeAspect="1" noChangeArrowheads="1"/>
          </p:cNvPicPr>
          <p:nvPr/>
        </p:nvPicPr>
        <p:blipFill>
          <a:blip r:embed="rId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1111: Lecture 41,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extLst>
      <p:ext uri="{BB962C8B-B14F-4D97-AF65-F5344CB8AC3E}">
        <p14:creationId xmlns:p14="http://schemas.microsoft.com/office/powerpoint/2010/main" val="646050822"/>
      </p:ext>
    </p:extLst>
  </p:cSld>
  <p:clrMap bg1="lt1" tx1="dk1" bg2="lt2" tx2="dk2" accent1="accent1" accent2="accent2" accent3="accent3" accent4="accent4" accent5="accent5" accent6="accent6" hlink="hlink" folHlink="folHlink"/>
  <p:sldLayoutIdLst>
    <p:sldLayoutId id="2147483706" r:id="rId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tiff"/><Relationship Id="rId3" Type="http://schemas.openxmlformats.org/officeDocument/2006/relationships/hyperlink" Target="http://www.python-course.eu/course.php" TargetMode="External"/><Relationship Id="rId7" Type="http://schemas.openxmlformats.org/officeDocument/2006/relationships/hyperlink" Target="http://www.unc.edu/finance/fd/ct/traindocs/basic_pivot_tables.pd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watch?v=vdxnO8O4Ke0&amp;ab_channel=fordummies" TargetMode="External"/><Relationship Id="rId5" Type="http://schemas.openxmlformats.org/officeDocument/2006/relationships/hyperlink" Target="https://www.youtube.com/watch?v=K4QkLA3sT1o&amp;ab_channel=DannyRocks" TargetMode="External"/><Relationship Id="rId10" Type="http://schemas.openxmlformats.org/officeDocument/2006/relationships/image" Target="../media/image3.tiff"/><Relationship Id="rId4" Type="http://schemas.openxmlformats.org/officeDocument/2006/relationships/hyperlink" Target="http://www.lynda.com/Excel-tutorials/Excel-Office-365-Essential-Training/376986-2.html?srchtrk=index:1%0alinktypeid:2%0aq:Microsoft+Excel%0apage:1%0as:relevance%0asa:true%0aproducttypeid:2" TargetMode="External"/><Relationship Id="rId9" Type="http://schemas.openxmlformats.org/officeDocument/2006/relationships/hyperlink" Target="http://pubpages.unh.edu/~ifg3/excel.jp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17691DF7-E4D9-4547-8377-3A85A064BF50}"/>
              </a:ext>
            </a:extLst>
          </p:cNvPr>
          <p:cNvSpPr txBox="1">
            <a:spLocks noChangeArrowheads="1"/>
          </p:cNvSpPr>
          <p:nvPr/>
        </p:nvSpPr>
        <p:spPr bwMode="auto">
          <a:xfrm>
            <a:off x="4750353" y="1378560"/>
            <a:ext cx="4026757" cy="1983205"/>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marR="0" lvl="0" indent="-176213" defTabSz="914400" rtl="0" eaLnBrk="1" fontAlgn="auto" latinLnBrk="0" hangingPunct="1">
              <a:lnSpc>
                <a:spcPct val="100000"/>
              </a:lnSpc>
              <a:spcBef>
                <a:spcPct val="0"/>
              </a:spcBef>
              <a:spcAft>
                <a:spcPts val="1200"/>
              </a:spcAft>
              <a:buClrTx/>
              <a:buSzTx/>
              <a:buFont typeface="Arial" pitchFamily="34" charset="0"/>
              <a:buChar char="•"/>
              <a:tabLst>
                <a:tab pos="4513263" algn="l"/>
              </a:tabLst>
              <a:defRPr/>
            </a:pPr>
            <a:r>
              <a:rPr lang="en-US" b="1" dirty="0">
                <a:solidFill>
                  <a:schemeClr val="accent1"/>
                </a:solidFill>
                <a:latin typeface="+mn-lt"/>
              </a:rPr>
              <a:t>Topics</a:t>
            </a:r>
            <a:r>
              <a:rPr kumimoji="0" lang="en-US" sz="2400" b="1" i="0" u="none" strike="noStrike" kern="1200" cap="none" spc="0" normalizeH="0" baseline="0" noProof="0" dirty="0">
                <a:ln>
                  <a:noFill/>
                </a:ln>
                <a:solidFill>
                  <a:schemeClr val="accent1"/>
                </a:solidFill>
                <a:effectLst/>
                <a:uLnTx/>
                <a:uFillTx/>
                <a:latin typeface="+mn-lt"/>
                <a:ea typeface="+mn-ea"/>
                <a:cs typeface="+mn-cs"/>
              </a:rPr>
              <a:t>:</a:t>
            </a:r>
          </a:p>
          <a:p>
            <a:pPr marL="165100" fontAlgn="auto">
              <a:spcAft>
                <a:spcPts val="0"/>
              </a:spcAft>
              <a:tabLst>
                <a:tab pos="2290763" algn="l"/>
                <a:tab pos="4113213" algn="l"/>
              </a:tabLst>
              <a:defRPr/>
            </a:pPr>
            <a:r>
              <a:rPr lang="en-US" sz="1800" b="1" dirty="0">
                <a:solidFill>
                  <a:schemeClr val="tx2"/>
                </a:solidFill>
                <a:latin typeface="+mn-lt"/>
              </a:rPr>
              <a:t>Basic Programming</a:t>
            </a:r>
          </a:p>
          <a:p>
            <a:pPr marL="165100" fontAlgn="auto">
              <a:spcAft>
                <a:spcPts val="0"/>
              </a:spcAft>
              <a:tabLst>
                <a:tab pos="2290763" algn="l"/>
                <a:tab pos="4113213" algn="l"/>
              </a:tabLst>
              <a:defRPr/>
            </a:pPr>
            <a:r>
              <a:rPr lang="en-US" sz="1800" b="1" dirty="0">
                <a:solidFill>
                  <a:schemeClr val="tx2"/>
                </a:solidFill>
                <a:latin typeface="+mn-lt"/>
              </a:rPr>
              <a:t>Solver</a:t>
            </a:r>
          </a:p>
          <a:p>
            <a:pPr marL="165100" fontAlgn="auto">
              <a:spcAft>
                <a:spcPts val="0"/>
              </a:spcAft>
              <a:tabLst>
                <a:tab pos="2290763" algn="l"/>
                <a:tab pos="4113213" algn="l"/>
              </a:tabLst>
              <a:defRPr/>
            </a:pPr>
            <a:r>
              <a:rPr lang="en-US" sz="1800" b="1" dirty="0">
                <a:solidFill>
                  <a:schemeClr val="tx2"/>
                </a:solidFill>
                <a:latin typeface="+mn-lt"/>
              </a:rPr>
              <a:t>Advanced Packages</a:t>
            </a:r>
          </a:p>
        </p:txBody>
      </p:sp>
      <p:sp>
        <p:nvSpPr>
          <p:cNvPr id="8" name="Text Box 29">
            <a:extLst>
              <a:ext uri="{FF2B5EF4-FFF2-40B4-BE49-F238E27FC236}">
                <a16:creationId xmlns:a16="http://schemas.microsoft.com/office/drawing/2014/main" id="{4C175C2B-039D-F74A-BBD4-ECF08CF8774B}"/>
              </a:ext>
            </a:extLst>
          </p:cNvPr>
          <p:cNvSpPr txBox="1">
            <a:spLocks noChangeArrowheads="1"/>
          </p:cNvSpPr>
          <p:nvPr/>
        </p:nvSpPr>
        <p:spPr bwMode="auto">
          <a:xfrm>
            <a:off x="409575" y="552450"/>
            <a:ext cx="8467725" cy="461665"/>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41: Microsoft Excel</a:t>
            </a:r>
            <a:endParaRPr lang="en-US" b="1" dirty="0">
              <a:solidFill>
                <a:schemeClr val="accent2"/>
              </a:solidFill>
            </a:endParaRPr>
          </a:p>
        </p:txBody>
      </p:sp>
      <p:sp>
        <p:nvSpPr>
          <p:cNvPr id="11" name="Rectangle 3">
            <a:hlinkClick r:id="rId3"/>
            <a:extLst>
              <a:ext uri="{FF2B5EF4-FFF2-40B4-BE49-F238E27FC236}">
                <a16:creationId xmlns:a16="http://schemas.microsoft.com/office/drawing/2014/main" id="{DF952443-C0DB-9148-BF3C-1217C10A2153}"/>
              </a:ext>
            </a:extLst>
          </p:cNvPr>
          <p:cNvSpPr txBox="1">
            <a:spLocks noChangeArrowheads="1"/>
          </p:cNvSpPr>
          <p:nvPr/>
        </p:nvSpPr>
        <p:spPr bwMode="auto">
          <a:xfrm>
            <a:off x="4755238" y="3845772"/>
            <a:ext cx="3886200" cy="2141675"/>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indent="-176213" fontAlgn="auto">
              <a:spcBef>
                <a:spcPts val="1200"/>
              </a:spcBef>
              <a:spcAft>
                <a:spcPts val="1200"/>
              </a:spcAft>
              <a:buFont typeface="Arial" pitchFamily="34" charset="0"/>
              <a:buChar char="•"/>
              <a:defRPr/>
            </a:pPr>
            <a:r>
              <a:rPr lang="en-US" b="1" dirty="0">
                <a:solidFill>
                  <a:schemeClr val="accent1"/>
                </a:solidFill>
                <a:latin typeface="+mn-lt"/>
              </a:rPr>
              <a:t>Resources:</a:t>
            </a:r>
          </a:p>
          <a:p>
            <a:pPr marL="165100" fontAlgn="auto">
              <a:spcAft>
                <a:spcPts val="0"/>
              </a:spcAft>
              <a:tabLst>
                <a:tab pos="2290763" algn="l"/>
                <a:tab pos="4113213" algn="l"/>
              </a:tabLst>
              <a:defRPr/>
            </a:pPr>
            <a:r>
              <a:rPr lang="en-US" sz="1800" b="1" dirty="0">
                <a:solidFill>
                  <a:schemeClr val="tx2"/>
                </a:solidFill>
                <a:latin typeface="+mn-lt"/>
                <a:hlinkClick r:id="rId4" invalidUrl="http://www.lynda.com/Excel-tutorials/Excel-Office-365-Essential-Training/376986-2.html?srchtrk=index:1&#10;linktypeid:2&#10;q:Microsoft+Excel&#10;page:1&#10;s:relevance&#10;sa:true&#10;producttypeid:2"/>
              </a:rPr>
              <a:t>Lynda: Excel Essential Training</a:t>
            </a:r>
            <a:endParaRPr lang="en-US" sz="1800" b="1" dirty="0">
              <a:solidFill>
                <a:schemeClr val="tx2"/>
              </a:solidFill>
              <a:latin typeface="+mn-lt"/>
            </a:endParaRPr>
          </a:p>
          <a:p>
            <a:pPr marL="165100" fontAlgn="auto">
              <a:spcAft>
                <a:spcPts val="0"/>
              </a:spcAft>
              <a:tabLst>
                <a:tab pos="2290763" algn="l"/>
                <a:tab pos="4113213" algn="l"/>
              </a:tabLst>
              <a:defRPr/>
            </a:pPr>
            <a:r>
              <a:rPr lang="en-US" sz="1800" b="1" dirty="0">
                <a:solidFill>
                  <a:schemeClr val="tx2"/>
                </a:solidFill>
                <a:latin typeface="+mn-lt"/>
                <a:hlinkClick r:id="rId5"/>
              </a:rPr>
              <a:t>YouTube: Solver</a:t>
            </a:r>
            <a:endParaRPr lang="en-US" sz="1800" b="1" dirty="0">
              <a:solidFill>
                <a:schemeClr val="tx2"/>
              </a:solidFill>
              <a:latin typeface="+mn-lt"/>
            </a:endParaRPr>
          </a:p>
          <a:p>
            <a:pPr marL="165100" fontAlgn="auto">
              <a:spcAft>
                <a:spcPts val="0"/>
              </a:spcAft>
              <a:tabLst>
                <a:tab pos="2290763" algn="l"/>
                <a:tab pos="4113213" algn="l"/>
              </a:tabLst>
              <a:defRPr/>
            </a:pPr>
            <a:r>
              <a:rPr lang="en-US" sz="1800" b="1" dirty="0">
                <a:solidFill>
                  <a:schemeClr val="tx2"/>
                </a:solidFill>
                <a:latin typeface="+mn-lt"/>
                <a:hlinkClick r:id="rId6"/>
              </a:rPr>
              <a:t>YouTube: Pivot Tables</a:t>
            </a:r>
            <a:endParaRPr lang="en-US" sz="1800" b="1" dirty="0">
              <a:solidFill>
                <a:schemeClr val="tx2"/>
              </a:solidFill>
              <a:latin typeface="+mn-lt"/>
            </a:endParaRPr>
          </a:p>
          <a:p>
            <a:pPr marL="165100" fontAlgn="auto">
              <a:spcAft>
                <a:spcPts val="0"/>
              </a:spcAft>
              <a:tabLst>
                <a:tab pos="2290763" algn="l"/>
                <a:tab pos="4113213" algn="l"/>
              </a:tabLst>
              <a:defRPr/>
            </a:pPr>
            <a:r>
              <a:rPr lang="en-US" sz="1800" b="1" dirty="0">
                <a:solidFill>
                  <a:schemeClr val="tx2"/>
                </a:solidFill>
                <a:latin typeface="+mn-lt"/>
                <a:hlinkClick r:id="rId7"/>
              </a:rPr>
              <a:t>UNC: </a:t>
            </a:r>
            <a:r>
              <a:rPr lang="en-US" sz="1800" b="1">
                <a:solidFill>
                  <a:schemeClr val="tx2"/>
                </a:solidFill>
                <a:latin typeface="+mn-lt"/>
                <a:hlinkClick r:id="rId7"/>
              </a:rPr>
              <a:t>Pivot Tables</a:t>
            </a:r>
            <a:endParaRPr lang="en-US" sz="1800" b="1" dirty="0">
              <a:solidFill>
                <a:schemeClr val="tx2"/>
              </a:solidFill>
              <a:latin typeface="+mn-lt"/>
            </a:endParaRPr>
          </a:p>
          <a:p>
            <a:pPr marL="165100" fontAlgn="auto">
              <a:spcAft>
                <a:spcPts val="0"/>
              </a:spcAft>
              <a:tabLst>
                <a:tab pos="2290763" algn="l"/>
                <a:tab pos="4113213" algn="l"/>
              </a:tabLst>
              <a:defRPr/>
            </a:pPr>
            <a:endParaRPr lang="en-US" sz="1800" b="1" dirty="0">
              <a:solidFill>
                <a:schemeClr val="tx2"/>
              </a:solidFill>
              <a:latin typeface="+mn-lt"/>
            </a:endParaRPr>
          </a:p>
          <a:p>
            <a:pPr marL="165100" fontAlgn="auto">
              <a:spcAft>
                <a:spcPts val="0"/>
              </a:spcAft>
              <a:tabLst>
                <a:tab pos="2290763" algn="l"/>
                <a:tab pos="4113213" algn="l"/>
              </a:tabLst>
              <a:defRPr/>
            </a:pPr>
            <a:endParaRPr lang="en-US" sz="1800" b="1" dirty="0">
              <a:solidFill>
                <a:schemeClr val="tx2"/>
              </a:solidFill>
              <a:latin typeface="+mn-lt"/>
            </a:endParaRPr>
          </a:p>
        </p:txBody>
      </p:sp>
      <p:pic>
        <p:nvPicPr>
          <p:cNvPr id="12" name="Picture 11">
            <a:extLst>
              <a:ext uri="{FF2B5EF4-FFF2-40B4-BE49-F238E27FC236}">
                <a16:creationId xmlns:a16="http://schemas.microsoft.com/office/drawing/2014/main" id="{83524D43-D735-884C-BD78-ABBC0CF08006}"/>
              </a:ext>
            </a:extLst>
          </p:cNvPr>
          <p:cNvPicPr>
            <a:picLocks noChangeAspect="1"/>
          </p:cNvPicPr>
          <p:nvPr/>
        </p:nvPicPr>
        <p:blipFill>
          <a:blip r:embed="rId8"/>
          <a:stretch>
            <a:fillRect/>
          </a:stretch>
        </p:blipFill>
        <p:spPr>
          <a:xfrm>
            <a:off x="665218" y="1254075"/>
            <a:ext cx="2668825" cy="2668825"/>
          </a:xfrm>
          <a:prstGeom prst="rect">
            <a:avLst/>
          </a:prstGeom>
          <a:ln>
            <a:noFill/>
          </a:ln>
          <a:effectLst>
            <a:outerShdw blurRad="292100" dist="139700" dir="2700000" algn="tl" rotWithShape="0">
              <a:srgbClr val="333333">
                <a:alpha val="65000"/>
              </a:srgbClr>
            </a:outerShdw>
          </a:effectLst>
        </p:spPr>
      </p:pic>
      <p:pic>
        <p:nvPicPr>
          <p:cNvPr id="13" name="Picture 12">
            <a:hlinkClick r:id="rId9"/>
            <a:extLst>
              <a:ext uri="{FF2B5EF4-FFF2-40B4-BE49-F238E27FC236}">
                <a16:creationId xmlns:a16="http://schemas.microsoft.com/office/drawing/2014/main" id="{65A01FA7-6003-7B4F-A6B4-58988A8E740C}"/>
              </a:ext>
            </a:extLst>
          </p:cNvPr>
          <p:cNvPicPr>
            <a:picLocks noChangeAspect="1"/>
          </p:cNvPicPr>
          <p:nvPr/>
        </p:nvPicPr>
        <p:blipFill>
          <a:blip r:embed="rId10"/>
          <a:stretch>
            <a:fillRect/>
          </a:stretch>
        </p:blipFill>
        <p:spPr>
          <a:xfrm>
            <a:off x="1045046" y="3625911"/>
            <a:ext cx="3176954" cy="236153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68AF696A-0988-F641-91E4-E4ECC1EE7694}"/>
              </a:ext>
            </a:extLst>
          </p:cNvPr>
          <p:cNvSpPr txBox="1">
            <a:spLocks noChangeArrowheads="1"/>
          </p:cNvSpPr>
          <p:nvPr/>
        </p:nvSpPr>
        <p:spPr bwMode="auto">
          <a:xfrm>
            <a:off x="228600" y="57150"/>
            <a:ext cx="8685211"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Summary</a:t>
            </a:r>
          </a:p>
        </p:txBody>
      </p:sp>
      <p:sp>
        <p:nvSpPr>
          <p:cNvPr id="3" name="Rectangle 3">
            <a:extLst>
              <a:ext uri="{FF2B5EF4-FFF2-40B4-BE49-F238E27FC236}">
                <a16:creationId xmlns:a16="http://schemas.microsoft.com/office/drawing/2014/main" id="{474805C2-7122-3046-9764-1DF58A357B3C}"/>
              </a:ext>
            </a:extLst>
          </p:cNvPr>
          <p:cNvSpPr txBox="1">
            <a:spLocks noChangeArrowheads="1"/>
          </p:cNvSpPr>
          <p:nvPr/>
        </p:nvSpPr>
        <p:spPr bwMode="auto">
          <a:xfrm>
            <a:off x="228600" y="685800"/>
            <a:ext cx="8685211" cy="5932714"/>
          </a:xfrm>
          <a:prstGeom prst="rect">
            <a:avLst/>
          </a:prstGeom>
          <a:noFill/>
          <a:ln>
            <a:miter lim="800000"/>
            <a:headEnd/>
            <a:tailEnd/>
          </a:ln>
        </p:spPr>
        <p:txBody>
          <a:bodyPr vert="horz" wrap="square" lIns="0" tIns="0" rIns="0" bIns="0" numCol="1" anchor="t" anchorCtr="0" compatLnSpc="1">
            <a:prstTxWarp prst="textNoShape">
              <a:avLst/>
            </a:prstTxWarp>
          </a:bodyPr>
          <a:lstStyle/>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lang="en-US" sz="1800" b="1" dirty="0">
                <a:solidFill>
                  <a:srgbClr val="000000"/>
                </a:solidFill>
                <a:latin typeface="Arial"/>
              </a:rPr>
              <a:t>Excel is an excellent rapid-prototyping tool that can be used to check code.</a:t>
            </a:r>
          </a:p>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lang="en-US" sz="1800" b="1" dirty="0">
                <a:solidFill>
                  <a:srgbClr val="000000"/>
                </a:solidFill>
                <a:latin typeface="Arial"/>
              </a:rPr>
              <a:t>Absolute and relative references to links, and links across tabs, are ways we can structure spreadsheets so they are easy to maintain (similar to the way we use function calls in C/C++).</a:t>
            </a:r>
          </a:p>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Advanced functions such as </a:t>
            </a:r>
            <a:r>
              <a:rPr lang="en-US" sz="1800" b="1">
                <a:solidFill>
                  <a:srgbClr val="000000"/>
                </a:solidFill>
                <a:latin typeface="Arial"/>
              </a:rPr>
              <a:t>Solver can </a:t>
            </a:r>
            <a:r>
              <a:rPr lang="en-US" sz="1800" b="1" dirty="0">
                <a:solidFill>
                  <a:srgbClr val="000000"/>
                </a:solidFill>
                <a:latin typeface="Arial"/>
              </a:rPr>
              <a:t>be used to solve complex equations iteratively. It is very handy for optimizing engineering systems.</a:t>
            </a: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25599732"/>
      </p:ext>
    </p:extLst>
  </p:cSld>
  <p:clrMapOvr>
    <a:masterClrMapping/>
  </p:clrMapOvr>
</p:sld>
</file>

<file path=ppt/theme/theme1.xml><?xml version="1.0" encoding="utf-8"?>
<a:theme xmlns:a="http://schemas.openxmlformats.org/drawingml/2006/main" name="1_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7448</TotalTime>
  <Words>108</Words>
  <Application>Microsoft Macintosh PowerPoint</Application>
  <PresentationFormat>Letter Paper (8.5x11 in)</PresentationFormat>
  <Paragraphs>16</Paragraphs>
  <Slides>2</Slides>
  <Notes>2</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vt:i4>
      </vt:variant>
    </vt:vector>
  </HeadingPairs>
  <TitlesOfParts>
    <vt:vector size="6" baseType="lpstr">
      <vt:lpstr>Arial</vt:lpstr>
      <vt:lpstr>Times New Roman</vt:lpstr>
      <vt:lpstr>1_lecture_title</vt:lpstr>
      <vt:lpstr>1_isip_default</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427</cp:revision>
  <dcterms:created xsi:type="dcterms:W3CDTF">2002-09-12T17:13:32Z</dcterms:created>
  <dcterms:modified xsi:type="dcterms:W3CDTF">2023-12-08T04:45:19Z</dcterms:modified>
</cp:coreProperties>
</file>