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688" r:id="rId2"/>
  </p:sldMasterIdLst>
  <p:notesMasterIdLst>
    <p:notesMasterId r:id="rId48"/>
  </p:notesMasterIdLst>
  <p:handoutMasterIdLst>
    <p:handoutMasterId r:id="rId49"/>
  </p:handoutMasterIdLst>
  <p:sldIdLst>
    <p:sldId id="311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5">
          <p15:clr>
            <a:srgbClr val="A4A3A4"/>
          </p15:clr>
        </p15:guide>
        <p15:guide id="2" pos="15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06" autoAdjust="0"/>
    <p:restoredTop sz="95392" autoAdjust="0"/>
  </p:normalViewPr>
  <p:slideViewPr>
    <p:cSldViewPr snapToGrid="0">
      <p:cViewPr varScale="1">
        <p:scale>
          <a:sx n="130" d="100"/>
          <a:sy n="130" d="100"/>
        </p:scale>
        <p:origin x="1928" y="176"/>
      </p:cViewPr>
      <p:guideLst>
        <p:guide orient="horz" pos="2265"/>
        <p:guide pos="15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4DD5B-5CB9-4278-8304-53E47D6138F7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641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</a:t>
            </a:r>
            <a:r>
              <a:rPr lang="en-US" baseline="0" dirty="0"/>
              <a:t> by default. </a:t>
            </a:r>
            <a:endParaRPr lang="en-US" dirty="0"/>
          </a:p>
          <a:p>
            <a:endParaRPr lang="en-US" dirty="0"/>
          </a:p>
          <a:p>
            <a:r>
              <a:rPr lang="en-US" dirty="0"/>
              <a:t>Recursion is easier when</a:t>
            </a:r>
            <a:r>
              <a:rPr lang="en-US" baseline="0" dirty="0"/>
              <a:t> you think about inputs and outputs. </a:t>
            </a:r>
          </a:p>
          <a:p>
            <a:r>
              <a:rPr lang="en-US" baseline="0" dirty="0"/>
              <a:t>Treating functions as the unit of work is easier without state. </a:t>
            </a:r>
          </a:p>
          <a:p>
            <a:endParaRPr lang="en-US" baseline="0" dirty="0"/>
          </a:p>
          <a:p>
            <a:r>
              <a:rPr lang="en-US" baseline="0" dirty="0"/>
              <a:t>These all work together.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3978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&amp; Array can use</a:t>
            </a:r>
            <a:r>
              <a:rPr lang="en-US" baseline="0" dirty="0"/>
              <a:t> Seq.  Pipelining &amp; composition are similar. </a:t>
            </a:r>
          </a:p>
          <a:p>
            <a:endParaRPr lang="en-US" baseline="0" dirty="0"/>
          </a:p>
          <a:p>
            <a:r>
              <a:rPr lang="en-US" baseline="0" dirty="0"/>
              <a:t>Data in – data out transformations. </a:t>
            </a:r>
          </a:p>
          <a:p>
            <a:r>
              <a:rPr lang="en-US" baseline="0" dirty="0"/>
              <a:t>Think about inputs and outputs of functions </a:t>
            </a:r>
            <a:r>
              <a:rPr lang="en-US" baseline="0" dirty="0">
                <a:sym typeface="Wingdings"/>
              </a:rPr>
              <a:t> like our </a:t>
            </a:r>
            <a:r>
              <a:rPr lang="en-US" baseline="0" dirty="0" err="1">
                <a:sym typeface="Wingdings"/>
              </a:rPr>
              <a:t>microservices</a:t>
            </a:r>
            <a:r>
              <a:rPr lang="en-US" baseline="0" dirty="0">
                <a:sym typeface="Wingdings"/>
              </a:rPr>
              <a:t>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Higher-order functions. These all are examples. Think about passing functions around instead of objects. </a:t>
            </a: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(SHOW CODE) </a:t>
            </a:r>
          </a:p>
          <a:p>
            <a:endParaRPr lang="en-US" baseline="0" dirty="0">
              <a:sym typeface="Wingdings"/>
            </a:endParaRPr>
          </a:p>
          <a:p>
            <a:endParaRPr lang="en-US" baseline="0" dirty="0">
              <a:sym typeface="Wingdings"/>
            </a:endParaRPr>
          </a:p>
          <a:p>
            <a:r>
              <a:rPr lang="en-US" baseline="0" dirty="0">
                <a:sym typeface="Wingdings"/>
              </a:rPr>
              <a:t>Add &gt;&gt;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 == </a:t>
            </a:r>
            <a:r>
              <a:rPr lang="en-US" baseline="0" dirty="0" err="1">
                <a:sym typeface="Wingdings"/>
              </a:rPr>
              <a:t>mult</a:t>
            </a:r>
            <a:r>
              <a:rPr lang="en-US" baseline="0" dirty="0">
                <a:sym typeface="Wingdings"/>
              </a:rPr>
              <a:t>(add(x))  create new slide.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41F30-EF98-954F-BC02-93015769DEB0}" type="slidenum">
              <a:rPr lang="en-US">
                <a:solidFill>
                  <a:srgbClr val="000000"/>
                </a:solidFill>
              </a:rPr>
              <a:pPr/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4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last functions</a:t>
            </a:r>
            <a:r>
              <a:rPr lang="en-US" baseline="0" dirty="0"/>
              <a:t> from (</a:t>
            </a:r>
            <a:r>
              <a:rPr lang="en-US" baseline="0" dirty="0" err="1"/>
              <a:t>int</a:t>
            </a:r>
            <a:r>
              <a:rPr lang="en-US" baseline="0" dirty="0"/>
              <a:t> -&gt; </a:t>
            </a:r>
            <a:r>
              <a:rPr lang="en-US" baseline="0" dirty="0" err="1"/>
              <a:t>int</a:t>
            </a:r>
            <a:r>
              <a:rPr lang="en-US" baseline="0" dirty="0"/>
              <a:t>) </a:t>
            </a:r>
          </a:p>
          <a:p>
            <a:endParaRPr lang="en-US" baseline="0" dirty="0"/>
          </a:p>
          <a:p>
            <a:r>
              <a:rPr lang="en-US" baseline="0" dirty="0"/>
              <a:t>value</a:t>
            </a:r>
          </a:p>
          <a:p>
            <a:r>
              <a:rPr lang="en-US" baseline="0" dirty="0"/>
              <a:t>|&gt;  </a:t>
            </a:r>
            <a:r>
              <a:rPr lang="en-US" baseline="0" dirty="0" err="1"/>
              <a:t>Int</a:t>
            </a:r>
            <a:r>
              <a:rPr lang="en-US" baseline="0" dirty="0"/>
              <a:t> -&gt; string </a:t>
            </a:r>
          </a:p>
          <a:p>
            <a:r>
              <a:rPr lang="en-US" baseline="0" dirty="0"/>
              <a:t>|&gt; String -&gt; bool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788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38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0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7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9F7779-E88B-4ED1-91F2-39C19F1AC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imperative</a:t>
            </a:r>
            <a:r>
              <a:rPr lang="en-US" baseline="0" dirty="0"/>
              <a:t> programming having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138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02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34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41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aseline="0" dirty="0"/>
              <a:t> map function takes as an input a functions, </a:t>
            </a:r>
          </a:p>
          <a:p>
            <a:r>
              <a:rPr lang="en-US" baseline="0" dirty="0"/>
              <a:t>The </a:t>
            </a:r>
            <a:r>
              <a:rPr lang="en-US" baseline="0" dirty="0" err="1"/>
              <a:t>Lamda</a:t>
            </a:r>
            <a:r>
              <a:rPr lang="en-US" baseline="0" dirty="0"/>
              <a:t> function is </a:t>
            </a:r>
            <a:r>
              <a:rPr lang="en-US" baseline="0" dirty="0" err="1"/>
              <a:t>inlined</a:t>
            </a:r>
            <a:r>
              <a:rPr lang="en-US" baseline="0" dirty="0"/>
              <a:t> called 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4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</a:t>
            </a:r>
            <a:r>
              <a:rPr lang="en-US" baseline="0" dirty="0"/>
              <a:t> implementations have an O(n) runtime</a:t>
            </a:r>
          </a:p>
          <a:p>
            <a:r>
              <a:rPr lang="en-US" baseline="0" dirty="0"/>
              <a:t>Tail Recursive will fail on factorial(999) because of </a:t>
            </a:r>
            <a:r>
              <a:rPr lang="en-US" baseline="0" dirty="0" err="1"/>
              <a:t>R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untimeError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Maximum recursion depth exceeded</a:t>
            </a:r>
          </a:p>
          <a:p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Optimized Tail recursive is essentially forced in Functional Languages like F#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E8A20-7B47-48C2-8566-E78CF092480E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236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5394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5476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36,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functional_programming/index.htm" TargetMode="External"/><Relationship Id="rId2" Type="http://schemas.openxmlformats.org/officeDocument/2006/relationships/hyperlink" Target="http://www.bogotobogo.com/python/python_fncs_map_filter_reduce.php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mskivert.com/code/fsharp/fsharp-cheat-sheet.pdf" TargetMode="External"/><Relationship Id="rId2" Type="http://schemas.openxmlformats.org/officeDocument/2006/relationships/hyperlink" Target="http://dungpa.github.io/fsharp-cheatshe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books.org/wiki/F_Sharp_Programming" TargetMode="External"/><Relationship Id="rId4" Type="http://schemas.openxmlformats.org/officeDocument/2006/relationships/hyperlink" Target="https://msdn.microsoft.com/en-us/library/dd233181.aspx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hyperlink" Target="http://fsprojects.github.io/FSharp.Configuration/" TargetMode="External"/><Relationship Id="rId3" Type="http://schemas.openxmlformats.org/officeDocument/2006/relationships/hyperlink" Target="http://lefthandedgoat.github.io/canopy/" TargetMode="External"/><Relationship Id="rId7" Type="http://schemas.openxmlformats.org/officeDocument/2006/relationships/hyperlink" Target="http://fsharp.github.io/FSharp.Data/" TargetMode="External"/><Relationship Id="rId2" Type="http://schemas.openxmlformats.org/officeDocument/2006/relationships/hyperlink" Target="https://github.com/fsharp/Fs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sprojects.github.io/FSharp.Management/PowerShellProvider.html" TargetMode="External"/><Relationship Id="rId5" Type="http://schemas.openxmlformats.org/officeDocument/2006/relationships/hyperlink" Target="http://fsprojects.github.io/Paket/" TargetMode="External"/><Relationship Id="rId4" Type="http://schemas.openxmlformats.org/officeDocument/2006/relationships/hyperlink" Target="http://fsharp.github.io/FAKE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ctionalprogramming.slack.com/messages/fsharp/" TargetMode="External"/><Relationship Id="rId2" Type="http://schemas.openxmlformats.org/officeDocument/2006/relationships/hyperlink" Target="http://fsharp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yfsharp.org/" TargetMode="External"/><Relationship Id="rId5" Type="http://schemas.openxmlformats.org/officeDocument/2006/relationships/hyperlink" Target="https://sergeytihon.wordpress.com/category/f-weekly/" TargetMode="External"/><Relationship Id="rId4" Type="http://schemas.openxmlformats.org/officeDocument/2006/relationships/hyperlink" Target="http://fsharpforfunandprofi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F2FCA45F-CD1D-E742-9AFC-D22ED72E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36: Functional Programming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56BB272-D889-BB4C-A38B-608897FDA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Programming Paradigms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Simple Functional Ideas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Basic F# 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	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BogotoBogo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Map, Reduce, Filter</a:t>
            </a:r>
            <a:br>
              <a:rPr lang="en-US" b="1" dirty="0">
                <a:solidFill>
                  <a:srgbClr val="004000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Tutorial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2" descr="Image result for functional programming">
            <a:extLst>
              <a:ext uri="{FF2B5EF4-FFF2-40B4-BE49-F238E27FC236}">
                <a16:creationId xmlns:a16="http://schemas.microsoft.com/office/drawing/2014/main" id="{F6E85E62-D829-044D-8D14-03BC4FE3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3785680"/>
            <a:ext cx="3421546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mage result for functional programming">
            <a:extLst>
              <a:ext uri="{FF2B5EF4-FFF2-40B4-BE49-F238E27FC236}">
                <a16:creationId xmlns:a16="http://schemas.microsoft.com/office/drawing/2014/main" id="{00C261FC-CF5E-4943-BF6C-2CB4DEF1E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563" y="1138238"/>
            <a:ext cx="32194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12591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sum(x)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9221" y="1989831"/>
            <a:ext cx="4370072" cy="107721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functools.reduce(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7690" y="3236326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14699" y="3067049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3.5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9221" y="3605658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[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3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C00000"/>
                </a:solidFill>
                <a:cs typeface="Consolas" panose="020B0609020204030204" pitchFamily="49" charset="0"/>
              </a:rPr>
              <a:t>4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]</a:t>
            </a:r>
          </a:p>
          <a:p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ans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reduce(</a:t>
            </a:r>
            <a:r>
              <a:rPr lang="en-US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a, b: a + b, x)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4699" y="4190433"/>
            <a:ext cx="2479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 Python 2.5</a:t>
            </a:r>
          </a:p>
        </p:txBody>
      </p:sp>
    </p:spTree>
    <p:extLst>
      <p:ext uri="{BB962C8B-B14F-4D97-AF65-F5344CB8AC3E}">
        <p14:creationId xmlns:p14="http://schemas.microsoft.com/office/powerpoint/2010/main" val="1554993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013" y="2058967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factorial(n, r=1)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&lt;= 1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r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factorial(n-1, n*r)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6588" y="2058966"/>
            <a:ext cx="4288904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factorial(n):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n==0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1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else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: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n * factorial(n-1)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66932" y="3382406"/>
            <a:ext cx="2966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Optimized Tail Recursive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7341" y="3382406"/>
            <a:ext cx="2575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Tail Recursive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Tail Call Recursion</a:t>
            </a:r>
          </a:p>
        </p:txBody>
      </p:sp>
    </p:spTree>
    <p:extLst>
      <p:ext uri="{BB962C8B-B14F-4D97-AF65-F5344CB8AC3E}">
        <p14:creationId xmlns:p14="http://schemas.microsoft.com/office/powerpoint/2010/main" val="340842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Partial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 function </a:t>
            </a:r>
            <a:r>
              <a:rPr lang="en-US" dirty="0">
                <a:highlight>
                  <a:srgbClr val="DDDDDD"/>
                </a:highlight>
              </a:rPr>
              <a:t>f(a, b, c);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Maybe you want a function </a:t>
            </a:r>
            <a:r>
              <a:rPr lang="en-US" dirty="0">
                <a:highlight>
                  <a:srgbClr val="DDDDDD"/>
                </a:highlight>
              </a:rPr>
              <a:t>g(b, c) </a:t>
            </a:r>
            <a:r>
              <a:rPr lang="en-US" dirty="0"/>
              <a:t>that’s equivalent to </a:t>
            </a:r>
            <a:r>
              <a:rPr lang="en-US" dirty="0">
                <a:highlight>
                  <a:srgbClr val="DDDDDD"/>
                </a:highlight>
              </a:rPr>
              <a:t>f(1, b, c);</a:t>
            </a:r>
          </a:p>
          <a:p>
            <a:pPr marL="0" indent="0">
              <a:buNone/>
            </a:pPr>
            <a:r>
              <a:rPr lang="en-US" dirty="0"/>
              <a:t>This is called “partial function application”.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2160" y="2897723"/>
            <a:ext cx="6239679" cy="230832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import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functools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66FF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log(message, subsystem):</a:t>
            </a:r>
          </a:p>
          <a:p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"""Write the contents of 'message' to the specified subsystem."""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7030A0"/>
                </a:solidFill>
                <a:cs typeface="Consolas" panose="020B0609020204030204" pitchFamily="49" charset="0"/>
              </a:rPr>
              <a:t>print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'%s: %s'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% (subsystem, message))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...</a:t>
            </a:r>
          </a:p>
          <a:p>
            <a:endParaRPr lang="en-AU" sz="1600" dirty="0">
              <a:solidFill>
                <a:srgbClr val="0070C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 = functools.partial(log, subsystem=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'server'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server_log(</a:t>
            </a:r>
            <a:r>
              <a:rPr lang="en-AU" sz="1600" dirty="0">
                <a:solidFill>
                  <a:srgbClr val="00B050"/>
                </a:solidFill>
                <a:cs typeface="Consolas" panose="020B0609020204030204" pitchFamily="49" charset="0"/>
              </a:rPr>
              <a:t>'Unable to open socket'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64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What’s Next?</a:t>
            </a:r>
          </a:p>
        </p:txBody>
      </p:sp>
    </p:spTree>
    <p:extLst>
      <p:ext uri="{BB962C8B-B14F-4D97-AF65-F5344CB8AC3E}">
        <p14:creationId xmlns:p14="http://schemas.microsoft.com/office/powerpoint/2010/main" val="48307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1600" y="4406900"/>
            <a:ext cx="7772400" cy="13620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Functional Basics with F#</a:t>
            </a:r>
          </a:p>
        </p:txBody>
      </p:sp>
    </p:spTree>
    <p:extLst>
      <p:ext uri="{BB962C8B-B14F-4D97-AF65-F5344CB8AC3E}">
        <p14:creationId xmlns:p14="http://schemas.microsoft.com/office/powerpoint/2010/main" val="2993298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Syntax Cheat 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>
                <a:hlinkClick r:id="rId2"/>
              </a:rPr>
              <a:t>http://dungpa.github.io/fsharp-cheatsheet/</a:t>
            </a:r>
            <a:endParaRPr lang="en-US" dirty="0"/>
          </a:p>
          <a:p>
            <a:r>
              <a:rPr lang="en-US" dirty="0">
                <a:hlinkClick r:id="rId3"/>
              </a:rPr>
              <a:t>http://www.samskivert.com/code/fsharp/fsharp-cheat-sheet.pdf</a:t>
            </a:r>
            <a:endParaRPr lang="en-US" dirty="0"/>
          </a:p>
          <a:p>
            <a:r>
              <a:rPr lang="en-US" dirty="0">
                <a:hlinkClick r:id="rId4"/>
              </a:rPr>
              <a:t>https://msdn.microsoft.com/en-us/library/dd233181.aspx</a:t>
            </a:r>
            <a:endParaRPr lang="en-US" dirty="0"/>
          </a:p>
          <a:p>
            <a:r>
              <a:rPr lang="en-US" dirty="0">
                <a:hlinkClick r:id="rId5"/>
              </a:rPr>
              <a:t>http://en.wikibooks.org/wiki/F_Sharp_Programming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45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History of F#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C3555-6952-7840-AB99-0A7EBD31E745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18117" y="1622674"/>
            <a:ext cx="2474476" cy="246681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00" dirty="0">
                <a:solidFill>
                  <a:srgbClr val="FFFFFF"/>
                </a:solidFill>
              </a:rPr>
              <a:t>F#</a:t>
            </a:r>
            <a:endParaRPr lang="en-US" sz="1800" dirty="0">
              <a:solidFill>
                <a:srgbClr val="FFFFFF"/>
              </a:solidFill>
              <a:cs typeface="Georgia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07236" y="2372232"/>
            <a:ext cx="2357732" cy="116784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 err="1">
                <a:solidFill>
                  <a:srgbClr val="000000"/>
                </a:solidFill>
              </a:rPr>
              <a:t>OCaml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5845742" y="2372232"/>
            <a:ext cx="2357732" cy="1167849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450"/>
              </a:spcBef>
              <a:spcAft>
                <a:spcPts val="300"/>
              </a:spcAft>
            </a:pPr>
            <a:r>
              <a:rPr lang="nb-NO" sz="1800" dirty="0">
                <a:solidFill>
                  <a:srgbClr val="000000"/>
                </a:solidFill>
              </a:rPr>
              <a:t>C#/.NET</a:t>
            </a:r>
            <a:endParaRPr lang="en-US" sz="1800" dirty="0" err="1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7561" y="3216915"/>
            <a:ext cx="246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core language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5910" y="3216915"/>
            <a:ext cx="2460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450"/>
              </a:spcBef>
              <a:spcAft>
                <a:spcPts val="300"/>
              </a:spcAft>
            </a:pPr>
            <a:r>
              <a:rPr lang="en-US" sz="1800" dirty="0">
                <a:solidFill>
                  <a:srgbClr val="000000"/>
                </a:solidFill>
                <a:latin typeface="Arial"/>
              </a:rPr>
              <a:t>Similar object model</a:t>
            </a:r>
          </a:p>
        </p:txBody>
      </p:sp>
    </p:spTree>
    <p:extLst>
      <p:ext uri="{BB962C8B-B14F-4D97-AF65-F5344CB8AC3E}">
        <p14:creationId xmlns:p14="http://schemas.microsoft.com/office/powerpoint/2010/main" val="80769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Imperative vs. Functional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9074" y="1418953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8849" y="3224270"/>
            <a:ext cx="7054625" cy="486054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3000">
                <a:schemeClr val="accent1">
                  <a:lumMod val="20000"/>
                  <a:lumOff val="80000"/>
                </a:schemeClr>
              </a:gs>
              <a:gs pos="46000">
                <a:schemeClr val="tx2">
                  <a:lumMod val="20000"/>
                  <a:lumOff val="80000"/>
                </a:schemeClr>
              </a:gs>
              <a:gs pos="100000">
                <a:schemeClr val="accent2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Imperative                                             Functional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48849" y="1972865"/>
            <a:ext cx="4624355" cy="432048"/>
          </a:xfrm>
          <a:prstGeom prst="round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C#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79119" y="2582116"/>
            <a:ext cx="4624355" cy="432048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sz="1800" dirty="0">
                <a:solidFill>
                  <a:srgbClr val="000000"/>
                </a:solidFill>
              </a:rPr>
              <a:t>F#</a:t>
            </a:r>
          </a:p>
        </p:txBody>
      </p:sp>
    </p:spTree>
    <p:extLst>
      <p:ext uri="{BB962C8B-B14F-4D97-AF65-F5344CB8AC3E}">
        <p14:creationId xmlns:p14="http://schemas.microsoft.com/office/powerpoint/2010/main" val="41638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does “functional” even mean?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Preferring immutability</a:t>
            </a:r>
          </a:p>
          <a:p>
            <a:pPr lvl="1"/>
            <a:r>
              <a:rPr lang="en-US" dirty="0"/>
              <a:t>Avoid state changes, side effects, and mutable data as much as possible. </a:t>
            </a:r>
          </a:p>
          <a:p>
            <a:r>
              <a:rPr lang="en-US" dirty="0"/>
              <a:t>Using data in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data out transformations</a:t>
            </a:r>
          </a:p>
          <a:p>
            <a:pPr lvl="1"/>
            <a:r>
              <a:rPr lang="en-US" dirty="0"/>
              <a:t>Try modeling your problem as a mapping of inputs to outputs. </a:t>
            </a:r>
          </a:p>
          <a:p>
            <a:pPr lvl="1"/>
            <a:r>
              <a:rPr lang="en-US" dirty="0"/>
              <a:t>Everything is an expression! Too much |&gt; ignore is often an anti-pattern</a:t>
            </a:r>
          </a:p>
          <a:p>
            <a:r>
              <a:rPr lang="en-US" dirty="0"/>
              <a:t>Treating functions as the unit of work, not objects</a:t>
            </a:r>
          </a:p>
          <a:p>
            <a:r>
              <a:rPr lang="en-US" dirty="0"/>
              <a:t>Looking at problems recursively </a:t>
            </a:r>
          </a:p>
          <a:p>
            <a:pPr lvl="1"/>
            <a:r>
              <a:rPr lang="en-US" dirty="0"/>
              <a:t>Think of ways to model a problem as successively smaller chunks of the same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13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Functional basics – Immutability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42892" y="2489231"/>
            <a:ext cx="1140056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 err="1">
                <a:solidFill>
                  <a:srgbClr val="0000CC"/>
                </a:solidFill>
              </a:rPr>
              <a:t>var</a:t>
            </a:r>
            <a:r>
              <a:rPr lang="en-AU" sz="1800" dirty="0">
                <a:solidFill>
                  <a:srgbClr val="000000"/>
                </a:solidFill>
              </a:rPr>
              <a:t> x = 1;</a:t>
            </a:r>
          </a:p>
        </p:txBody>
      </p:sp>
      <p:sp>
        <p:nvSpPr>
          <p:cNvPr id="34" name="Not Equal 33"/>
          <p:cNvSpPr/>
          <p:nvPr/>
        </p:nvSpPr>
        <p:spPr>
          <a:xfrm>
            <a:off x="3050461" y="2507795"/>
            <a:ext cx="561289" cy="325346"/>
          </a:xfrm>
          <a:prstGeom prst="mathNotEqual">
            <a:avLst>
              <a:gd name="adj1" fmla="val 6206"/>
              <a:gd name="adj2" fmla="val 6600000"/>
              <a:gd name="adj3" fmla="val 18685"/>
            </a:avLst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679263" y="2486892"/>
            <a:ext cx="998991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690072" y="3033545"/>
            <a:ext cx="569387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00"/>
                </a:solidFill>
              </a:rPr>
              <a:t>x++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690071" y="3615252"/>
            <a:ext cx="1249060" cy="369332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</a:t>
            </a:r>
            <a:r>
              <a:rPr lang="en-AU" sz="1800" dirty="0">
                <a:solidFill>
                  <a:srgbClr val="000000"/>
                </a:solidFill>
              </a:rPr>
              <a:t> y = x+1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209889" y="2486892"/>
            <a:ext cx="1883849" cy="646331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AU" sz="1800" dirty="0">
                <a:solidFill>
                  <a:srgbClr val="0000CC"/>
                </a:solidFill>
              </a:rPr>
              <a:t>let mutable</a:t>
            </a:r>
            <a:r>
              <a:rPr lang="en-AU" sz="1800" dirty="0">
                <a:solidFill>
                  <a:srgbClr val="000000"/>
                </a:solidFill>
              </a:rPr>
              <a:t> x = 1</a:t>
            </a:r>
          </a:p>
          <a:p>
            <a:r>
              <a:rPr lang="en-AU" sz="1800" dirty="0">
                <a:solidFill>
                  <a:srgbClr val="000000"/>
                </a:solidFill>
              </a:rPr>
              <a:t>x&lt;-2</a:t>
            </a:r>
          </a:p>
        </p:txBody>
      </p:sp>
    </p:spTree>
    <p:extLst>
      <p:ext uri="{BB962C8B-B14F-4D97-AF65-F5344CB8AC3E}">
        <p14:creationId xmlns:p14="http://schemas.microsoft.com/office/powerpoint/2010/main" val="24015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184356" y="647700"/>
            <a:ext cx="8672513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Imperative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Object Oriented 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Declarative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 marL="171450" indent="-171450">
              <a:spcBef>
                <a:spcPct val="50000"/>
              </a:spcBef>
              <a:buFontTx/>
              <a:buChar char="•"/>
            </a:pPr>
            <a:endParaRPr lang="en-US" sz="1800" b="1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</a:rPr>
              <a:t>Functional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Programming Paradigms</a:t>
            </a:r>
          </a:p>
        </p:txBody>
      </p:sp>
      <p:pic>
        <p:nvPicPr>
          <p:cNvPr id="32" name="Picture 4" descr="Image result for c/C++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398" y="1313658"/>
            <a:ext cx="1159695" cy="61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819" y="1121323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190" y="1259743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275" y="1077231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0" descr="Image result for imperative programming language logo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039" y="2315915"/>
            <a:ext cx="1094727" cy="109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4" descr="Image result for C# 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071" y="2419935"/>
            <a:ext cx="871846" cy="83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6" descr="Image result for c/C++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222" y="2292889"/>
            <a:ext cx="944255" cy="94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Image result for imperative programming language log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9" y="2418826"/>
            <a:ext cx="729704" cy="729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Image result for Scala log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91" y="2612146"/>
            <a:ext cx="1496052" cy="44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0" descr="Image result for SQL logo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3566322"/>
            <a:ext cx="1640932" cy="86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2" descr="Image result for my SQL logo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766" y="3655705"/>
            <a:ext cx="1320073" cy="68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Image result for CSS logo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349" y="3577681"/>
            <a:ext cx="598782" cy="839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6" descr="Image result for haskell logo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56" y="4995294"/>
            <a:ext cx="2267820" cy="55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30" descr="Image result for OCaml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704" y="4976653"/>
            <a:ext cx="1944868" cy="53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2" descr="Image result for F#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93" y="4882981"/>
            <a:ext cx="868143" cy="833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36" descr="Image result for imperative programming logos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872" y="1293421"/>
            <a:ext cx="1310223" cy="65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8" descr="Image result for C programming logos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095" y="1076103"/>
            <a:ext cx="1160473" cy="1160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Image result for rub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879" y="2372248"/>
            <a:ext cx="716784" cy="822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912" y="122901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61" y="2392307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python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574" y="4837769"/>
            <a:ext cx="1200259" cy="8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1533898" y="5547919"/>
            <a:ext cx="726532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F#</a:t>
            </a:r>
          </a:p>
        </p:txBody>
      </p:sp>
      <p:pic>
        <p:nvPicPr>
          <p:cNvPr id="54" name="Picture 6" descr="Lambda lc.sv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196" y="4884151"/>
            <a:ext cx="717413" cy="71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2126412" y="5543704"/>
            <a:ext cx="1640600" cy="627864"/>
          </a:xfrm>
          <a:prstGeom prst="rect">
            <a:avLst/>
          </a:prstGeom>
          <a:noFill/>
        </p:spPr>
        <p:txBody>
          <a:bodyPr wrap="square" lIns="182880" tIns="146304" rIns="182880" bIns="146304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>
                <a:solidFill>
                  <a:srgbClr val="333399"/>
                </a:solidFill>
              </a:rPr>
              <a:t>Scheme</a:t>
            </a:r>
          </a:p>
        </p:txBody>
      </p:sp>
    </p:spTree>
    <p:extLst>
      <p:ext uri="{BB962C8B-B14F-4D97-AF65-F5344CB8AC3E}">
        <p14:creationId xmlns:p14="http://schemas.microsoft.com/office/powerpoint/2010/main" val="2275901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Declarative Style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53239" y="3706708"/>
            <a:ext cx="3637521" cy="578556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customers.Where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 =&gt;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2753239" y="1576585"/>
            <a:ext cx="3637521" cy="1850828"/>
          </a:xfrm>
          <a:prstGeom prst="rect">
            <a:avLst/>
          </a:prstGeom>
          <a:solidFill>
            <a:srgbClr val="DDDDDD"/>
          </a:solidFill>
          <a:ln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AU" sz="1600" dirty="0">
                <a:solidFill>
                  <a:srgbClr val="000000">
                    <a:lumMod val="50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&gt;();</a:t>
            </a:r>
          </a:p>
          <a:p>
            <a:pPr>
              <a:lnSpc>
                <a:spcPct val="103000"/>
              </a:lnSpc>
            </a:pPr>
            <a:r>
              <a:rPr lang="en-AU" sz="1600" dirty="0" err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foreach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customers)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AU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customer.IsVip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3000"/>
              </a:lnSpc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AU" sz="16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vipCustomers.Add</a:t>
            </a: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(customer);</a:t>
            </a:r>
          </a:p>
          <a:p>
            <a:pPr>
              <a:lnSpc>
                <a:spcPct val="103000"/>
              </a:lnSpc>
              <a:spcAft>
                <a:spcPts val="450"/>
              </a:spcAft>
            </a:pPr>
            <a:r>
              <a:rPr lang="en-AU" sz="16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08818" y="2317333"/>
            <a:ext cx="2144421" cy="369332"/>
            <a:chOff x="6408473" y="1872124"/>
            <a:chExt cx="3582547" cy="656590"/>
          </a:xfrm>
        </p:grpSpPr>
        <p:sp>
          <p:nvSpPr>
            <p:cNvPr id="6" name="TextBox 5"/>
            <p:cNvSpPr txBox="1"/>
            <p:nvPr/>
          </p:nvSpPr>
          <p:spPr>
            <a:xfrm>
              <a:off x="6408473" y="1872124"/>
              <a:ext cx="2387471" cy="656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Imperative</a:t>
              </a:r>
            </a:p>
          </p:txBody>
        </p:sp>
        <p:cxnSp>
          <p:nvCxnSpPr>
            <p:cNvPr id="7" name="Straight Arrow Connector 6"/>
            <p:cNvCxnSpPr>
              <a:stCxn id="6" idx="3"/>
              <a:endCxn id="4" idx="1"/>
            </p:cNvCxnSpPr>
            <p:nvPr/>
          </p:nvCxnSpPr>
          <p:spPr>
            <a:xfrm>
              <a:off x="8795944" y="2200419"/>
              <a:ext cx="1195076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94359" y="3811320"/>
            <a:ext cx="2158880" cy="369332"/>
            <a:chOff x="6446043" y="836664"/>
            <a:chExt cx="3838008" cy="656588"/>
          </a:xfrm>
        </p:grpSpPr>
        <p:sp>
          <p:nvSpPr>
            <p:cNvPr id="9" name="TextBox 8"/>
            <p:cNvSpPr txBox="1"/>
            <p:nvPr/>
          </p:nvSpPr>
          <p:spPr>
            <a:xfrm>
              <a:off x="6446043" y="836664"/>
              <a:ext cx="2566289" cy="65658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800" dirty="0">
                  <a:solidFill>
                    <a:srgbClr val="000000"/>
                  </a:solidFill>
                  <a:latin typeface="Arial"/>
                </a:rPr>
                <a:t>Declarative</a:t>
              </a:r>
            </a:p>
          </p:txBody>
        </p:sp>
        <p:cxnSp>
          <p:nvCxnSpPr>
            <p:cNvPr id="10" name="Straight Arrow Connector 9"/>
            <p:cNvCxnSpPr>
              <a:stCxn id="9" idx="3"/>
              <a:endCxn id="3" idx="1"/>
            </p:cNvCxnSpPr>
            <p:nvPr/>
          </p:nvCxnSpPr>
          <p:spPr>
            <a:xfrm>
              <a:off x="9012332" y="1164958"/>
              <a:ext cx="1271719" cy="0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40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Functions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x,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76372" y="2203410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add(x,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(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,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add x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</a:t>
            </a:r>
          </a:p>
          <a:p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}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z;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;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 = x + y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return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</a:p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    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76372" y="2203411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z = 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let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76372" y="2203413"/>
            <a:ext cx="3059478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let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 x y = x + y</a:t>
            </a: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>
                  <a:lumMod val="65000"/>
                </a:srgbClr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07754" y="3573752"/>
            <a:ext cx="1443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 -&gt; 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endParaRPr lang="en-AU" sz="1600" dirty="0">
              <a:solidFill>
                <a:srgbClr val="0000CC"/>
              </a:solidFill>
              <a:latin typeface="Arial"/>
              <a:cs typeface="Consolas" panose="020B0609020204030204" pitchFamily="49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45462" y="357375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 err="1">
                <a:solidFill>
                  <a:srgbClr val="0099CC"/>
                </a:solidFill>
                <a:latin typeface="Arial"/>
                <a:cs typeface="Consolas" panose="020B0609020204030204" pitchFamily="49" charset="0"/>
              </a:rPr>
              <a:t>Func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&lt;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 err="1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,</a:t>
            </a:r>
            <a:r>
              <a:rPr lang="en-AU" sz="1600" dirty="0" err="1">
                <a:solidFill>
                  <a:srgbClr val="0000CC"/>
                </a:solidFill>
                <a:latin typeface="Arial"/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latin typeface="Arial"/>
                <a:cs typeface="Consolas" panose="020B0609020204030204" pitchFamily="49" charset="0"/>
              </a:rPr>
              <a:t>&gt;</a:t>
            </a:r>
            <a:endParaRPr lang="en-AU" sz="1600" dirty="0">
              <a:solidFill>
                <a:srgbClr val="FFFFE2"/>
              </a:solidFill>
              <a:latin typeface="Arial"/>
              <a:cs typeface="Consolas" panose="020B0609020204030204" pitchFamily="49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670669" y="3859385"/>
            <a:ext cx="814204" cy="458436"/>
            <a:chOff x="2517700" y="5843595"/>
            <a:chExt cx="1085604" cy="611250"/>
          </a:xfrm>
        </p:grpSpPr>
        <p:sp>
          <p:nvSpPr>
            <p:cNvPr id="64" name="TextBox 63"/>
            <p:cNvSpPr txBox="1"/>
            <p:nvPr/>
          </p:nvSpPr>
          <p:spPr>
            <a:xfrm>
              <a:off x="2517993" y="5979329"/>
              <a:ext cx="474917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H="1" flipV="1">
              <a:off x="25177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2816490" y="5843595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914654" y="6003438"/>
              <a:ext cx="688650" cy="4514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 flipV="1">
              <a:off x="3225577" y="5847362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5872239" y="3803217"/>
            <a:ext cx="1175346" cy="455609"/>
            <a:chOff x="2555800" y="5835757"/>
            <a:chExt cx="1567128" cy="607478"/>
          </a:xfrm>
        </p:grpSpPr>
        <p:sp>
          <p:nvSpPr>
            <p:cNvPr id="70" name="TextBox 69"/>
            <p:cNvSpPr txBox="1"/>
            <p:nvPr/>
          </p:nvSpPr>
          <p:spPr>
            <a:xfrm>
              <a:off x="2556091" y="5979323"/>
              <a:ext cx="474917" cy="4514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In</a:t>
              </a: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flipH="1" flipV="1">
              <a:off x="2555800" y="5859257"/>
              <a:ext cx="155030" cy="158364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2855679" y="5838501"/>
              <a:ext cx="125445" cy="183581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3434277" y="5991830"/>
              <a:ext cx="688651" cy="451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U" sz="1600" dirty="0">
                  <a:solidFill>
                    <a:srgbClr val="333399"/>
                  </a:solidFill>
                  <a:latin typeface="Arial"/>
                  <a:cs typeface="Consolas" panose="020B0609020204030204" pitchFamily="49" charset="0"/>
                </a:rPr>
                <a:t>Out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3745204" y="5835757"/>
              <a:ext cx="16570" cy="238978"/>
            </a:xfrm>
            <a:prstGeom prst="straightConnector1">
              <a:avLst/>
            </a:prstGeom>
            <a:ln w="38100">
              <a:solidFill>
                <a:srgbClr val="33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300605" y="2211877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 err="1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var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 z = 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en-AU" sz="1600" dirty="0">
                <a:solidFill>
                  <a:srgbClr val="000000">
                    <a:lumMod val="65000"/>
                  </a:srgbClr>
                </a:solidFill>
                <a:cs typeface="Consolas" panose="020B0609020204030204" pitchFamily="49" charset="0"/>
              </a:rPr>
              <a:t>z;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1300605" y="2220153"/>
            <a:ext cx="3047296" cy="1323439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x, </a:t>
            </a:r>
            <a:r>
              <a:rPr lang="en-AU" sz="1600" dirty="0" err="1">
                <a:solidFill>
                  <a:srgbClr val="0000CC"/>
                </a:solidFill>
                <a:cs typeface="Consolas" panose="020B0609020204030204" pitchFamily="49" charset="0"/>
              </a:rPr>
              <a:t>int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y)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{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00CC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x + y;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} 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7765473" y="2257026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no types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765472" y="2257023"/>
            <a:ext cx="1068121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200" dirty="0">
              <a:solidFill>
                <a:srgbClr val="000000"/>
              </a:solidFill>
            </a:endParaRPr>
          </a:p>
          <a:p>
            <a:pPr algn="ctr"/>
            <a:r>
              <a:rPr lang="en-AU" sz="1200" dirty="0">
                <a:solidFill>
                  <a:srgbClr val="000000"/>
                </a:solidFill>
              </a:rPr>
              <a:t>camel case</a:t>
            </a:r>
          </a:p>
          <a:p>
            <a:pPr algn="ctr"/>
            <a:endParaRPr lang="en-AU" sz="1800" dirty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</a:t>
            </a:r>
            <a:r>
              <a:rPr lang="en-AU" sz="1600" dirty="0" err="1">
                <a:solidFill>
                  <a:srgbClr val="000000"/>
                </a:solidFill>
              </a:rPr>
              <a:t>parens</a:t>
            </a:r>
            <a:r>
              <a:rPr lang="en-AU" sz="1600" dirty="0">
                <a:solidFill>
                  <a:srgbClr val="000000"/>
                </a:solidFill>
              </a:rPr>
              <a:t> and commas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835851" y="2257023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curly braces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7835851" y="226981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semi colons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and equals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835851" y="2213807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let instead of </a:t>
            </a:r>
            <a:r>
              <a:rPr lang="en-AU" sz="1600" dirty="0" err="1">
                <a:solidFill>
                  <a:srgbClr val="000000"/>
                </a:solidFill>
              </a:rPr>
              <a:t>var</a:t>
            </a:r>
            <a:endParaRPr lang="en-AU" sz="1600" dirty="0">
              <a:solidFill>
                <a:srgbClr val="000000"/>
              </a:solidFill>
            </a:endParaRP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835851" y="2261355"/>
            <a:ext cx="1189277" cy="88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 sz="1600" dirty="0">
              <a:solidFill>
                <a:srgbClr val="000000"/>
              </a:solidFill>
            </a:endParaRPr>
          </a:p>
          <a:p>
            <a:pPr algn="ctr"/>
            <a:r>
              <a:rPr lang="en-AU" sz="1600" dirty="0">
                <a:solidFill>
                  <a:srgbClr val="000000"/>
                </a:solidFill>
              </a:rPr>
              <a:t>no return</a:t>
            </a:r>
          </a:p>
          <a:p>
            <a:pPr algn="ctr"/>
            <a:endParaRPr lang="en-A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46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75" grpId="0" animBg="1"/>
      <p:bldP spid="76" grpId="0" animBg="1"/>
      <p:bldP spid="77" grpId="0"/>
      <p:bldP spid="77" grpId="1"/>
      <p:bldP spid="78" grpId="0"/>
      <p:bldP spid="78" grpId="1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Pipeline Operator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5897" y="2911344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 numbers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5897" y="3429226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5" name="Curved Up Arrow 4"/>
          <p:cNvSpPr/>
          <p:nvPr/>
        </p:nvSpPr>
        <p:spPr>
          <a:xfrm>
            <a:off x="4354841" y="3683065"/>
            <a:ext cx="2499129" cy="268773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60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5897" y="4060992"/>
            <a:ext cx="5080638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filteredNumbers</a:t>
            </a:r>
            <a:r>
              <a:rPr lang="en-AU" sz="1600" dirty="0">
                <a:solidFill>
                  <a:srgbClr val="000000"/>
                </a:solidFill>
              </a:rPr>
              <a:t> = numbers </a:t>
            </a:r>
          </a:p>
          <a:p>
            <a:r>
              <a:rPr lang="en-AU" sz="1600" dirty="0">
                <a:solidFill>
                  <a:srgbClr val="000000"/>
                </a:solidFill>
              </a:rPr>
              <a:t>                                   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&gt; 1)</a:t>
            </a:r>
          </a:p>
          <a:p>
            <a:r>
              <a:rPr lang="en-AU" sz="1600" dirty="0">
                <a:solidFill>
                  <a:srgbClr val="0000CC"/>
                </a:solidFill>
              </a:rPr>
              <a:t>                                   </a:t>
            </a:r>
            <a:r>
              <a:rPr lang="en-AU" sz="1600" dirty="0">
                <a:solidFill>
                  <a:srgbClr val="000000"/>
                </a:solidFill>
              </a:rPr>
              <a:t>|&gt; filter (</a:t>
            </a:r>
            <a:r>
              <a:rPr lang="en-AU" sz="1600" dirty="0">
                <a:solidFill>
                  <a:srgbClr val="0000CC"/>
                </a:solidFill>
              </a:rPr>
              <a:t>fun</a:t>
            </a:r>
            <a:r>
              <a:rPr lang="en-AU" sz="1600" dirty="0">
                <a:solidFill>
                  <a:srgbClr val="000000"/>
                </a:solidFill>
              </a:rPr>
              <a:t> n -&gt; n &lt; 3)</a:t>
            </a:r>
            <a:endParaRPr lang="en-AU" sz="1600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5897" y="2393320"/>
            <a:ext cx="50806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filter (condition: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</a:t>
            </a:r>
            <a:r>
              <a:rPr lang="en-AU" sz="1600" dirty="0">
                <a:solidFill>
                  <a:srgbClr val="0000CC"/>
                </a:solidFill>
              </a:rPr>
              <a:t>bool</a:t>
            </a:r>
            <a:r>
              <a:rPr lang="en-AU" sz="1600" dirty="0">
                <a:solidFill>
                  <a:srgbClr val="000000"/>
                </a:solidFill>
              </a:rPr>
              <a:t>) (items: </a:t>
            </a:r>
            <a:r>
              <a:rPr lang="en-AU" sz="1600" dirty="0" err="1">
                <a:solidFill>
                  <a:srgbClr val="0000CC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>
                <a:solidFill>
                  <a:srgbClr val="0000CC"/>
                </a:solidFill>
              </a:rPr>
              <a:t>list</a:t>
            </a:r>
            <a:r>
              <a:rPr lang="en-AU" sz="1600" dirty="0">
                <a:solidFill>
                  <a:srgbClr val="000000"/>
                </a:solidFill>
              </a:rPr>
              <a:t>) = </a:t>
            </a:r>
            <a:r>
              <a:rPr lang="en-AU" sz="1600" dirty="0">
                <a:solidFill>
                  <a:srgbClr val="06A902"/>
                </a:solidFill>
              </a:rPr>
              <a:t>// …</a:t>
            </a:r>
          </a:p>
        </p:txBody>
      </p:sp>
    </p:spTree>
    <p:extLst>
      <p:ext uri="{BB962C8B-B14F-4D97-AF65-F5344CB8AC3E}">
        <p14:creationId xmlns:p14="http://schemas.microsoft.com/office/powerpoint/2010/main" val="23790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Currying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44631" y="919034"/>
            <a:ext cx="7436084" cy="5016758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x + y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//explicitly curried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=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only one parameter!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=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x + y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new function with one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param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subFunction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the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subfunction</a:t>
            </a:r>
            <a:endParaRPr lang="en-US" sz="1600" dirty="0">
              <a:solidFill>
                <a:srgbClr val="00B050"/>
              </a:solidFill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now use it step by step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x = 6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y = 99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return </a:t>
            </a:r>
            <a:r>
              <a:rPr lang="en-US" sz="1600" dirty="0" err="1">
                <a:solidFill>
                  <a:srgbClr val="00B050"/>
                </a:solidFill>
                <a:cs typeface="Consolas" panose="020B0609020204030204" pitchFamily="49" charset="0"/>
              </a:rPr>
              <a:t>fn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 with 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                                 </a:t>
            </a:r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x "baked in"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intermediateFn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y </a:t>
            </a:r>
          </a:p>
          <a:p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B050"/>
                </a:solidFill>
                <a:cs typeface="Consolas" panose="020B0609020204030204" pitchFamily="49" charset="0"/>
              </a:rPr>
              <a:t>// normal version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let result  = </a:t>
            </a:r>
            <a:r>
              <a:rPr lang="en-US" sz="1600" dirty="0" err="1">
                <a:solidFill>
                  <a:srgbClr val="000000"/>
                </a:solidFill>
                <a:cs typeface="Consolas" panose="020B0609020204030204" pitchFamily="49" charset="0"/>
              </a:rPr>
              <a:t>addTwoParameters</a:t>
            </a:r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 x y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1152" y="2994722"/>
            <a:ext cx="4283042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B050"/>
                </a:solidFill>
              </a:rPr>
              <a:t>val</a:t>
            </a:r>
            <a:r>
              <a:rPr lang="en-AU" sz="1600" dirty="0">
                <a:solidFill>
                  <a:srgbClr val="000000"/>
                </a:solidFill>
              </a:rPr>
              <a:t> </a:t>
            </a:r>
            <a:r>
              <a:rPr lang="en-AU" sz="1600" dirty="0" err="1">
                <a:solidFill>
                  <a:srgbClr val="000000"/>
                </a:solidFill>
              </a:rPr>
              <a:t>printTwoParameters</a:t>
            </a:r>
            <a:r>
              <a:rPr lang="en-AU" sz="1600" dirty="0">
                <a:solidFill>
                  <a:srgbClr val="000000"/>
                </a:solidFill>
              </a:rPr>
              <a:t> : 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(</a:t>
            </a:r>
            <a:r>
              <a:rPr lang="en-AU" sz="1600" dirty="0" err="1">
                <a:solidFill>
                  <a:srgbClr val="000000"/>
                </a:solidFill>
              </a:rPr>
              <a:t>int</a:t>
            </a:r>
            <a:r>
              <a:rPr lang="en-AU" sz="1600" dirty="0">
                <a:solidFill>
                  <a:srgbClr val="000000"/>
                </a:solidFill>
              </a:rPr>
              <a:t> -&gt; unit)</a:t>
            </a:r>
          </a:p>
        </p:txBody>
      </p:sp>
    </p:spTree>
    <p:extLst>
      <p:ext uri="{BB962C8B-B14F-4D97-AF65-F5344CB8AC3E}">
        <p14:creationId xmlns:p14="http://schemas.microsoft.com/office/powerpoint/2010/main" val="327874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>
                <a:latin typeface="+mn-lt"/>
              </a:rPr>
              <a:t>Partial Application</a:t>
            </a:r>
            <a:endParaRPr lang="en-A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0512" y="1983907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sum a b = a + b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12" y="2500920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 2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645392" y="2495151"/>
            <a:ext cx="2123537" cy="369332"/>
            <a:chOff x="3430910" y="2222208"/>
            <a:chExt cx="2831382" cy="492440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006974" y="2222208"/>
              <a:ext cx="2255318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= 3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230512" y="3044154"/>
            <a:ext cx="2036838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66FF"/>
                </a:solidFill>
              </a:rPr>
              <a:t>let</a:t>
            </a:r>
            <a:r>
              <a:rPr lang="en-AU" sz="1600" dirty="0">
                <a:solidFill>
                  <a:srgbClr val="0000CC"/>
                </a:solidFill>
              </a:rPr>
              <a:t> </a:t>
            </a:r>
            <a:r>
              <a:rPr lang="en-AU" sz="1600" dirty="0">
                <a:solidFill>
                  <a:srgbClr val="000000"/>
                </a:solidFill>
              </a:rPr>
              <a:t>result = sum 1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645392" y="3041725"/>
            <a:ext cx="2315897" cy="369332"/>
            <a:chOff x="3934966" y="2234370"/>
            <a:chExt cx="3087861" cy="492440"/>
          </a:xfrm>
        </p:grpSpPr>
        <p:cxnSp>
          <p:nvCxnSpPr>
            <p:cNvPr id="10" name="Straight Arrow Connector 9"/>
            <p:cNvCxnSpPr/>
            <p:nvPr/>
          </p:nvCxnSpPr>
          <p:spPr>
            <a:xfrm flipH="1" flipV="1">
              <a:off x="3934966" y="2433844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11030" y="2234370"/>
              <a:ext cx="2511797" cy="49244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AU" sz="1800" dirty="0">
                  <a:solidFill>
                    <a:srgbClr val="000000"/>
                  </a:solidFill>
                </a:rPr>
                <a:t>Returns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r>
                <a:rPr lang="en-AU" sz="1800" dirty="0">
                  <a:solidFill>
                    <a:srgbClr val="000000"/>
                  </a:solidFill>
                </a:rPr>
                <a:t> -&gt; </a:t>
              </a:r>
              <a:r>
                <a:rPr lang="en-AU" sz="1800" dirty="0" err="1">
                  <a:solidFill>
                    <a:srgbClr val="000000"/>
                  </a:solidFill>
                </a:rPr>
                <a:t>int</a:t>
              </a:r>
              <a:endParaRPr lang="en-AU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30513" y="3550142"/>
            <a:ext cx="4730778" cy="369331"/>
            <a:chOff x="4963597" y="3910043"/>
            <a:chExt cx="6307703" cy="49244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" name="TextBox 12"/>
            <p:cNvSpPr txBox="1"/>
            <p:nvPr/>
          </p:nvSpPr>
          <p:spPr>
            <a:xfrm>
              <a:off x="4963597" y="3945163"/>
              <a:ext cx="2715786" cy="430886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= sum 1</a:t>
              </a: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8183438" y="3910043"/>
              <a:ext cx="3087862" cy="492441"/>
              <a:chOff x="3840314" y="2218321"/>
              <a:chExt cx="3087862" cy="492441"/>
            </a:xfrm>
            <a:grpFill/>
          </p:grpSpPr>
          <p:cxnSp>
            <p:nvCxnSpPr>
              <p:cNvPr id="15" name="Straight Arrow Connector 14"/>
              <p:cNvCxnSpPr/>
              <p:nvPr/>
            </p:nvCxnSpPr>
            <p:spPr>
              <a:xfrm flipH="1" flipV="1">
                <a:off x="3840314" y="2417795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4416378" y="2218321"/>
                <a:ext cx="2511798" cy="4924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-&gt;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endParaRPr lang="en-AU" sz="1800" dirty="0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7" name="Group 16"/>
          <p:cNvGrpSpPr/>
          <p:nvPr/>
        </p:nvGrpSpPr>
        <p:grpSpPr>
          <a:xfrm>
            <a:off x="2230512" y="4054055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0" name="Straight Arrow Connector 19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3</a:t>
                </a: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30512" y="4585349"/>
            <a:ext cx="4538417" cy="369332"/>
            <a:chOff x="4764569" y="3901537"/>
            <a:chExt cx="6051221" cy="49244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3" name="TextBox 22"/>
            <p:cNvSpPr txBox="1"/>
            <p:nvPr/>
          </p:nvSpPr>
          <p:spPr>
            <a:xfrm>
              <a:off x="4764569" y="3945162"/>
              <a:ext cx="2715783" cy="430887"/>
            </a:xfrm>
            <a:prstGeom prst="rect">
              <a:avLst/>
            </a:prstGeom>
            <a:solidFill>
              <a:srgbClr val="DDDDDD"/>
            </a:solidFill>
            <a:ln w="25400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AU" sz="1500" dirty="0">
                  <a:solidFill>
                    <a:srgbClr val="0066FF"/>
                  </a:solidFill>
                </a:rPr>
                <a:t>let</a:t>
              </a:r>
              <a:r>
                <a:rPr lang="en-AU" sz="1500" dirty="0">
                  <a:solidFill>
                    <a:srgbClr val="000000"/>
                  </a:solidFill>
                </a:rPr>
                <a:t> result = </a:t>
              </a:r>
              <a:r>
                <a:rPr lang="en-AU" sz="1500" dirty="0" err="1">
                  <a:solidFill>
                    <a:srgbClr val="000000"/>
                  </a:solidFill>
                </a:rPr>
                <a:t>addOne</a:t>
              </a:r>
              <a:r>
                <a:rPr lang="en-AU" sz="1500" dirty="0">
                  <a:solidFill>
                    <a:srgbClr val="000000"/>
                  </a:solidFill>
                </a:rPr>
                <a:t> 3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984408" y="3901537"/>
              <a:ext cx="2831382" cy="492443"/>
              <a:chOff x="3641284" y="2209815"/>
              <a:chExt cx="2831382" cy="492443"/>
            </a:xfrm>
            <a:grpFill/>
          </p:grpSpPr>
          <p:cxnSp>
            <p:nvCxnSpPr>
              <p:cNvPr id="25" name="Straight Arrow Connector 24"/>
              <p:cNvCxnSpPr/>
              <p:nvPr/>
            </p:nvCxnSpPr>
            <p:spPr>
              <a:xfrm flipH="1" flipV="1">
                <a:off x="3641284" y="2409289"/>
                <a:ext cx="480805" cy="8275"/>
              </a:xfrm>
              <a:prstGeom prst="straightConnector1">
                <a:avLst/>
              </a:prstGeom>
              <a:grpFill/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4217348" y="2209815"/>
                <a:ext cx="2255318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AU" sz="1800" dirty="0">
                    <a:solidFill>
                      <a:srgbClr val="000000"/>
                    </a:solidFill>
                  </a:rPr>
                  <a:t>Returns </a:t>
                </a:r>
                <a:r>
                  <a:rPr lang="en-AU" sz="1800" dirty="0" err="1">
                    <a:solidFill>
                      <a:srgbClr val="000000"/>
                    </a:solidFill>
                  </a:rPr>
                  <a:t>int</a:t>
                </a:r>
                <a:r>
                  <a:rPr lang="en-AU" sz="1800" dirty="0">
                    <a:solidFill>
                      <a:srgbClr val="000000"/>
                    </a:solidFill>
                  </a:rPr>
                  <a:t> = 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4190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/>
              <a:t>Composition</a:t>
            </a:r>
            <a:endParaRPr lang="en-AU" dirty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245" y="1831413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a = a + 1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244" y="2389509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r>
              <a:rPr lang="en-AU" sz="1600" dirty="0">
                <a:solidFill>
                  <a:srgbClr val="000000"/>
                </a:solidFill>
              </a:rPr>
              <a:t> a = a + 2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50243" y="2983245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= </a:t>
            </a:r>
            <a:r>
              <a:rPr lang="en-AU" sz="1600" dirty="0" err="1">
                <a:solidFill>
                  <a:srgbClr val="000000"/>
                </a:solidFill>
              </a:rPr>
              <a:t>addOne</a:t>
            </a:r>
            <a:r>
              <a:rPr lang="en-AU" sz="1600" dirty="0">
                <a:solidFill>
                  <a:srgbClr val="000000"/>
                </a:solidFill>
              </a:rPr>
              <a:t> &gt;&gt; </a:t>
            </a:r>
            <a:r>
              <a:rPr lang="en-AU" sz="1600" dirty="0" err="1">
                <a:solidFill>
                  <a:srgbClr val="000000"/>
                </a:solidFill>
              </a:rPr>
              <a:t>addTwo</a:t>
            </a:r>
            <a:endParaRPr lang="en-AU" sz="1600" dirty="0">
              <a:solidFill>
                <a:srgbClr val="0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95250" y="3586180"/>
            <a:ext cx="1958428" cy="338554"/>
            <a:chOff x="3430910" y="2222208"/>
            <a:chExt cx="2611237" cy="451403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3430910" y="2421682"/>
              <a:ext cx="480805" cy="827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006974" y="2222208"/>
              <a:ext cx="2035173" cy="4514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Returns</a:t>
              </a:r>
              <a:r>
                <a:rPr lang="en-AU" sz="1600" dirty="0">
                  <a:solidFill>
                    <a:srgbClr val="333399"/>
                  </a:solidFill>
                  <a:latin typeface="Arial"/>
                </a:rPr>
                <a:t> </a:t>
              </a:r>
              <a:r>
                <a:rPr lang="en-AU" sz="1600" dirty="0" err="1">
                  <a:solidFill>
                    <a:srgbClr val="000000"/>
                  </a:solidFill>
                  <a:latin typeface="Arial"/>
                </a:rPr>
                <a:t>int</a:t>
              </a:r>
              <a:r>
                <a:rPr lang="en-AU" sz="1600" dirty="0">
                  <a:solidFill>
                    <a:srgbClr val="000000"/>
                  </a:solidFill>
                  <a:latin typeface="Arial"/>
                </a:rPr>
                <a:t> = 4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0243" y="3586180"/>
            <a:ext cx="3416991" cy="338554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CC"/>
                </a:solidFill>
              </a:rPr>
              <a:t>let </a:t>
            </a:r>
            <a:r>
              <a:rPr lang="en-AU" sz="1600" dirty="0">
                <a:solidFill>
                  <a:srgbClr val="000000"/>
                </a:solidFill>
              </a:rPr>
              <a:t>result = </a:t>
            </a:r>
            <a:r>
              <a:rPr lang="en-AU" sz="1600" dirty="0" err="1">
                <a:solidFill>
                  <a:srgbClr val="000000"/>
                </a:solidFill>
              </a:rPr>
              <a:t>addThree</a:t>
            </a:r>
            <a:r>
              <a:rPr lang="en-AU" sz="1600" dirty="0">
                <a:solidFill>
                  <a:srgbClr val="000000"/>
                </a:solidFill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241890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6367" y="4253792"/>
            <a:ext cx="1219200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/>
              <a:t>Functional basics: Higher-order functions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9406" y="911340"/>
            <a:ext cx="4524074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List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297795"/>
            <a:ext cx="4526280" cy="1200329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4.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5.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6.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7.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8.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9.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;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|]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2. 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=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0.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fr-FR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fr-FR" sz="1800" dirty="0">
                <a:solidFill>
                  <a:srgbClr val="F57D00"/>
                </a:solidFill>
                <a:latin typeface="Menlo"/>
              </a:rPr>
              <a:t>3.</a:t>
            </a:r>
            <a:r>
              <a:rPr lang="fr-FR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fr-FR" sz="1800" dirty="0">
                <a:solidFill>
                  <a:srgbClr val="333333"/>
                </a:solidFill>
                <a:latin typeface="Menlo"/>
              </a:rPr>
            </a:br>
            <a:r>
              <a:rPr lang="fr-FR" sz="1800" dirty="0">
                <a:solidFill>
                  <a:srgbClr val="333333"/>
                </a:solidFill>
                <a:latin typeface="Menlo"/>
              </a:rPr>
              <a:t>   |&gt; </a:t>
            </a:r>
            <a:r>
              <a:rPr lang="fr-FR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fr-FR" sz="1800" dirty="0" err="1">
                <a:solidFill>
                  <a:srgbClr val="333333"/>
                </a:solidFill>
                <a:latin typeface="Menlo"/>
              </a:rPr>
              <a:t>.sum</a:t>
            </a:r>
            <a:endParaRPr lang="fr-FR" sz="1800" dirty="0">
              <a:solidFill>
                <a:srgbClr val="333333"/>
              </a:solidFill>
              <a:latin typeface="Menl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1451" y="911340"/>
            <a:ext cx="3489032" cy="1754326"/>
          </a:xfrm>
          <a:prstGeom prst="rect">
            <a:avLst/>
          </a:prstGeom>
          <a:solidFill>
            <a:srgbClr val="DDDDDD"/>
          </a:solidFill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9695"/>
                </a:solidFill>
                <a:latin typeface="Menlo"/>
              </a:rPr>
              <a:t>let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.filter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%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2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=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.map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(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fun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</a:t>
            </a:r>
            <a:r>
              <a:rPr lang="en-US" sz="1800" dirty="0">
                <a:solidFill>
                  <a:srgbClr val="009695"/>
                </a:solidFill>
                <a:latin typeface="Menlo"/>
              </a:rPr>
              <a:t>-&gt;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x + 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3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)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>
                <a:solidFill>
                  <a:srgbClr val="333333"/>
                </a:solidFill>
                <a:latin typeface="Menlo"/>
              </a:rPr>
              <a:t>    &gt;&gt; </a:t>
            </a:r>
            <a:r>
              <a:rPr lang="en-US" sz="1800" dirty="0" err="1">
                <a:solidFill>
                  <a:srgbClr val="3364A4"/>
                </a:solidFill>
                <a:latin typeface="Menlo"/>
              </a:rPr>
              <a:t>Array</a:t>
            </a:r>
            <a:r>
              <a:rPr lang="en-US" sz="1800" dirty="0" err="1">
                <a:solidFill>
                  <a:srgbClr val="333333"/>
                </a:solidFill>
                <a:latin typeface="Menlo"/>
              </a:rPr>
              <a:t>.sum</a:t>
            </a: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br>
              <a:rPr lang="en-US" sz="1800" dirty="0">
                <a:solidFill>
                  <a:srgbClr val="333333"/>
                </a:solidFill>
                <a:latin typeface="Menlo"/>
              </a:rPr>
            </a:br>
            <a:r>
              <a:rPr lang="en-US" sz="1800" dirty="0" err="1">
                <a:solidFill>
                  <a:srgbClr val="333333"/>
                </a:solidFill>
                <a:latin typeface="Menlo"/>
              </a:rPr>
              <a:t>sumEvensPlusThree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 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709230"/>
            <a:ext cx="4526280" cy="2308324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333333"/>
                </a:solidFill>
                <a:latin typeface="Menlo"/>
              </a:defRPr>
            </a:lvl1pPr>
          </a:lstStyle>
          <a:p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plus_3 x = x + </a:t>
            </a:r>
            <a:r>
              <a:rPr lang="fr-FR" sz="1800" dirty="0">
                <a:solidFill>
                  <a:srgbClr val="F57D00"/>
                </a:solidFill>
              </a:rPr>
              <a:t>3</a:t>
            </a:r>
            <a:br>
              <a:rPr lang="fr-FR" sz="1800" dirty="0">
                <a:solidFill>
                  <a:srgbClr val="F57D00"/>
                </a:solidFill>
              </a:rPr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list_plus_3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.map</a:t>
            </a:r>
            <a:r>
              <a:rPr lang="fr-FR" sz="1800" dirty="0"/>
              <a:t> plus_3 </a:t>
            </a:r>
            <a:br>
              <a:rPr lang="fr-FR" sz="1800" dirty="0"/>
            </a:br>
            <a:r>
              <a:rPr lang="fr-FR" sz="1800" dirty="0">
                <a:solidFill>
                  <a:srgbClr val="009695"/>
                </a:solidFill>
              </a:rPr>
              <a:t>let</a:t>
            </a:r>
            <a:r>
              <a:rPr lang="fr-FR" sz="1800" dirty="0"/>
              <a:t> </a:t>
            </a:r>
            <a:r>
              <a:rPr lang="fr-FR" sz="1800" dirty="0" err="1"/>
              <a:t>filtered</a:t>
            </a:r>
            <a:r>
              <a:rPr lang="fr-FR" sz="1800" dirty="0"/>
              <a:t> =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.filter</a:t>
            </a:r>
            <a:r>
              <a:rPr lang="fr-FR" sz="1800" dirty="0"/>
              <a:t> (</a:t>
            </a:r>
            <a:r>
              <a:rPr lang="fr-FR" sz="1800" dirty="0">
                <a:solidFill>
                  <a:srgbClr val="009695"/>
                </a:solidFill>
              </a:rPr>
              <a:t>fun</a:t>
            </a:r>
            <a:r>
              <a:rPr lang="fr-FR" sz="1800" dirty="0"/>
              <a:t> x </a:t>
            </a:r>
            <a:r>
              <a:rPr lang="fr-FR" sz="1800" dirty="0">
                <a:solidFill>
                  <a:srgbClr val="009695"/>
                </a:solidFill>
              </a:rPr>
              <a:t>-&gt;</a:t>
            </a:r>
            <a:r>
              <a:rPr lang="fr-FR" sz="1800" dirty="0"/>
              <a:t> x % </a:t>
            </a:r>
            <a:r>
              <a:rPr lang="fr-FR" sz="1800" dirty="0">
                <a:solidFill>
                  <a:srgbClr val="F57D00"/>
                </a:solidFill>
              </a:rPr>
              <a:t>2</a:t>
            </a:r>
            <a:r>
              <a:rPr lang="fr-FR" sz="1800" dirty="0"/>
              <a:t> = </a:t>
            </a:r>
            <a:r>
              <a:rPr lang="fr-FR" sz="1800" dirty="0">
                <a:solidFill>
                  <a:srgbClr val="F57D00"/>
                </a:solidFill>
              </a:rPr>
              <a:t>0</a:t>
            </a:r>
            <a:r>
              <a:rPr lang="fr-FR" sz="1800" dirty="0"/>
              <a:t>)</a:t>
            </a:r>
            <a:br>
              <a:rPr lang="fr-FR" sz="1800" dirty="0"/>
            </a:br>
            <a:br>
              <a:rPr lang="fr-FR" sz="1800" dirty="0"/>
            </a:br>
            <a:r>
              <a:rPr lang="fr-FR" sz="1800" dirty="0"/>
              <a:t>[</a:t>
            </a:r>
            <a:r>
              <a:rPr lang="fr-FR" sz="1800" dirty="0">
                <a:solidFill>
                  <a:srgbClr val="F57D00"/>
                </a:solidFill>
              </a:rPr>
              <a:t>1..10</a:t>
            </a:r>
            <a:r>
              <a:rPr lang="fr-FR" sz="1800" dirty="0"/>
              <a:t>]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/>
              <a:t>filtered</a:t>
            </a:r>
            <a:r>
              <a:rPr lang="fr-FR" sz="1800" dirty="0"/>
              <a:t> </a:t>
            </a:r>
            <a:br>
              <a:rPr lang="fr-FR" sz="1800" dirty="0"/>
            </a:br>
            <a:r>
              <a:rPr lang="fr-FR" sz="1800" dirty="0"/>
              <a:t>  |&gt; list_plus_3</a:t>
            </a:r>
            <a:br>
              <a:rPr lang="fr-FR" sz="1800" dirty="0"/>
            </a:br>
            <a:r>
              <a:rPr lang="fr-FR" sz="1800" dirty="0"/>
              <a:t>  |&gt; </a:t>
            </a:r>
            <a:r>
              <a:rPr lang="fr-FR" sz="1800" dirty="0" err="1">
                <a:solidFill>
                  <a:srgbClr val="3364A4"/>
                </a:solidFill>
              </a:rPr>
              <a:t>List</a:t>
            </a:r>
            <a:r>
              <a:rPr lang="fr-FR" sz="1800" dirty="0" err="1"/>
              <a:t>.sum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391451" y="2817782"/>
            <a:ext cx="3489032" cy="369332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333333"/>
                </a:solidFill>
                <a:latin typeface="Menlo"/>
              </a:rPr>
              <a:t>[|</a:t>
            </a:r>
            <a:r>
              <a:rPr lang="en-US" sz="1800" dirty="0">
                <a:solidFill>
                  <a:srgbClr val="F57D00"/>
                </a:solidFill>
                <a:latin typeface="Menlo"/>
              </a:rPr>
              <a:t>1..10</a:t>
            </a:r>
            <a:r>
              <a:rPr lang="en-US" sz="1800" dirty="0">
                <a:solidFill>
                  <a:srgbClr val="333333"/>
                </a:solidFill>
                <a:latin typeface="Menlo"/>
              </a:rPr>
              <a:t>|] |&gt;</a:t>
            </a:r>
            <a:r>
              <a:rPr lang="en-US" sz="1800" dirty="0">
                <a:solidFill>
                  <a:srgbClr val="000000">
                    <a:lumMod val="50000"/>
                  </a:srgbClr>
                </a:solidFill>
                <a:latin typeface="Menlo"/>
              </a:rPr>
              <a:t> </a:t>
            </a:r>
            <a:r>
              <a:rPr lang="en-US" sz="1800" dirty="0" err="1">
                <a:solidFill>
                  <a:srgbClr val="000000">
                    <a:lumMod val="50000"/>
                  </a:srgbClr>
                </a:solidFill>
                <a:latin typeface="Menlo Regular"/>
                <a:cs typeface="Menlo Regular"/>
              </a:rPr>
              <a:t>sumEvensPlusThree</a:t>
            </a:r>
            <a:r>
              <a:rPr lang="en-US" sz="1800" dirty="0">
                <a:solidFill>
                  <a:srgbClr val="000000"/>
                </a:solidFill>
                <a:latin typeface="Menlo Regular"/>
                <a:cs typeface="Menlo Regular"/>
              </a:rPr>
              <a:t> </a:t>
            </a:r>
            <a:endParaRPr lang="en-US" sz="1800" dirty="0">
              <a:solidFill>
                <a:srgbClr val="333333"/>
              </a:solidFill>
              <a:latin typeface="Menlo Regular"/>
              <a:cs typeface="Menl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74712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Work with Higher Order Functions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the sum of the numbers 1 to 100, each squared?</a:t>
            </a:r>
          </a:p>
          <a:p>
            <a:r>
              <a:rPr lang="en-US" dirty="0"/>
              <a:t>What about the sum of just the even numbers?</a:t>
            </a:r>
          </a:p>
          <a:p>
            <a:r>
              <a:rPr lang="en-US" dirty="0"/>
              <a:t>Write a function that takes any list of floats and a function as an input.</a:t>
            </a:r>
          </a:p>
          <a:p>
            <a:pPr lvl="1"/>
            <a:r>
              <a:rPr lang="en-US" dirty="0"/>
              <a:t>Add 10.25 to each element</a:t>
            </a:r>
          </a:p>
          <a:p>
            <a:pPr lvl="1"/>
            <a:r>
              <a:rPr lang="en-US" dirty="0"/>
              <a:t>Divide each element by 4</a:t>
            </a:r>
          </a:p>
          <a:p>
            <a:pPr lvl="1"/>
            <a:r>
              <a:rPr lang="en-US" dirty="0"/>
              <a:t>Finally act on the list with the function you sent in.</a:t>
            </a:r>
          </a:p>
        </p:txBody>
      </p:sp>
    </p:spTree>
    <p:extLst>
      <p:ext uri="{BB962C8B-B14F-4D97-AF65-F5344CB8AC3E}">
        <p14:creationId xmlns:p14="http://schemas.microsoft.com/office/powerpoint/2010/main" val="3684094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Higher-order functions: Answer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"/>
          <a:stretch/>
        </p:blipFill>
        <p:spPr>
          <a:xfrm>
            <a:off x="2407397" y="1493087"/>
            <a:ext cx="4329206" cy="386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39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Iterator and Disposable patterns in F#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F# provides the </a:t>
            </a:r>
            <a:r>
              <a:rPr lang="en-US" dirty="0">
                <a:solidFill>
                  <a:srgbClr val="0000FF"/>
                </a:solidFill>
              </a:rPr>
              <a:t>use</a:t>
            </a:r>
            <a:r>
              <a:rPr lang="en-US" dirty="0"/>
              <a:t> keyword as an equivalent of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statement keyword (not to be confused with C#’s </a:t>
            </a:r>
            <a:r>
              <a:rPr lang="en-US" dirty="0">
                <a:solidFill>
                  <a:srgbClr val="0000FF"/>
                </a:solidFill>
              </a:rPr>
              <a:t>using</a:t>
            </a:r>
            <a:r>
              <a:rPr lang="en-US" dirty="0"/>
              <a:t> directive keyword, whose F# equivalent is </a:t>
            </a:r>
            <a:r>
              <a:rPr lang="en-US" dirty="0">
                <a:solidFill>
                  <a:srgbClr val="0000FF"/>
                </a:solidFill>
              </a:rPr>
              <a:t>open</a:t>
            </a:r>
            <a:r>
              <a:rPr lang="en-US" dirty="0"/>
              <a:t>)</a:t>
            </a:r>
          </a:p>
          <a:p>
            <a:pPr marL="573083"/>
            <a:r>
              <a:rPr lang="en-US" dirty="0"/>
              <a:t>In F#,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seq</a:t>
            </a:r>
            <a:r>
              <a:rPr lang="en-US" dirty="0"/>
              <a:t> is provided as a shorthand for </a:t>
            </a:r>
            <a:r>
              <a:rPr lang="en-US" dirty="0" err="1">
                <a:solidFill>
                  <a:schemeClr val="tx2">
                    <a:lumMod val="90000"/>
                  </a:schemeClr>
                </a:solidFill>
              </a:rPr>
              <a:t>IEnumerable</a:t>
            </a:r>
            <a:endParaRPr lang="en-US" dirty="0">
              <a:solidFill>
                <a:schemeClr val="tx2">
                  <a:lumMod val="90000"/>
                </a:schemeClr>
              </a:solidFill>
            </a:endParaRPr>
          </a:p>
          <a:p>
            <a:pPr marL="573083"/>
            <a:r>
              <a:rPr lang="en-US" dirty="0"/>
              <a:t>Your preference for collections should be (in descending order): list, array, </a:t>
            </a:r>
            <a:r>
              <a:rPr lang="en-US" dirty="0" err="1"/>
              <a:t>seq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6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27013" y="2265936"/>
            <a:ext cx="8662988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Fewer Bugs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Code Simpler/More Maintainable Code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No Side Effects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Easy to Parallelize &amp; Scale 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Mathematically Provable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rgbClr val="000000"/>
                </a:solidFill>
              </a:rPr>
              <a:t>Its been around a while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Why Should I Use Functional Programming? </a:t>
            </a:r>
          </a:p>
        </p:txBody>
      </p:sp>
    </p:spTree>
    <p:extLst>
      <p:ext uri="{BB962C8B-B14F-4D97-AF65-F5344CB8AC3E}">
        <p14:creationId xmlns:p14="http://schemas.microsoft.com/office/powerpoint/2010/main" val="3352874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What is polymorphism?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Subtype polymorphism: when a data type is related to another by substitutability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Parametric polymorphism: when code is written without mention to any specific type (e.g., list of X type, array of X type)</a:t>
            </a:r>
          </a:p>
          <a:p>
            <a:pPr marL="573083" indent="-342900">
              <a:buFont typeface="Arial" panose="020B0604020202020204" pitchFamily="34" charset="0"/>
              <a:buChar char="•"/>
            </a:pPr>
            <a:r>
              <a:rPr lang="en-US" dirty="0"/>
              <a:t>Ad hoc polymorphism: when a function can be applied to arguments of different types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Overloading (built-in and/or custom)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Haskell: type classes</a:t>
            </a:r>
          </a:p>
          <a:p>
            <a:pPr marL="800089" lvl="4" indent="-342900">
              <a:buFont typeface="Arial" panose="020B0604020202020204" pitchFamily="34" charset="0"/>
              <a:buChar char="•"/>
            </a:pPr>
            <a:r>
              <a:rPr lang="en-US" dirty="0"/>
              <a:t>F# specific feature: statically resolved type parameters</a:t>
            </a:r>
          </a:p>
        </p:txBody>
      </p:sp>
    </p:spTree>
    <p:extLst>
      <p:ext uri="{BB962C8B-B14F-4D97-AF65-F5344CB8AC3E}">
        <p14:creationId xmlns:p14="http://schemas.microsoft.com/office/powerpoint/2010/main" val="17095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“Hey, when you’re done doing that…”</a:t>
            </a:r>
          </a:p>
          <a:p>
            <a:pPr marL="573083"/>
            <a:r>
              <a:rPr lang="en-US" dirty="0"/>
              <a:t>Explicitly pass the next thing to do</a:t>
            </a:r>
          </a:p>
          <a:p>
            <a:pPr marL="573083"/>
            <a:r>
              <a:rPr lang="en-US" dirty="0"/>
              <a:t>Provides a method of composition of functions that can alter control flow</a:t>
            </a:r>
          </a:p>
          <a:p>
            <a:pPr marL="573083"/>
            <a:r>
              <a:rPr lang="en-US" dirty="0"/>
              <a:t>More common than you may realize (we’ll come back to this…)</a:t>
            </a:r>
          </a:p>
          <a:p>
            <a:pPr marL="573083"/>
            <a:r>
              <a:rPr lang="en-US" dirty="0"/>
              <a:t>Very common in </a:t>
            </a:r>
            <a:r>
              <a:rPr lang="en-US" b="1" dirty="0" err="1"/>
              <a:t>Javascript</a:t>
            </a:r>
            <a:r>
              <a:rPr lang="en-US" dirty="0"/>
              <a:t> as well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5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Blocking I/O and You – the reason for </a:t>
            </a:r>
            <a:r>
              <a:rPr lang="en-US" dirty="0" err="1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pPr marL="573083"/>
            <a:r>
              <a:rPr lang="en-US" dirty="0"/>
              <a:t>The operating system schedules sequential operations to run in a </a:t>
            </a:r>
            <a:r>
              <a:rPr lang="en-US" b="1" dirty="0"/>
              <a:t>thread</a:t>
            </a:r>
            <a:endParaRPr lang="en-US" dirty="0"/>
          </a:p>
          <a:p>
            <a:pPr marL="573083"/>
            <a:r>
              <a:rPr lang="en-US" dirty="0"/>
              <a:t>If code requires external I/O, the thread running that code will block until it is complete</a:t>
            </a:r>
          </a:p>
          <a:p>
            <a:pPr marL="573083"/>
            <a:r>
              <a:rPr lang="en-US" dirty="0"/>
              <a:t>This is bad</a:t>
            </a:r>
          </a:p>
          <a:p>
            <a:pPr marL="57308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5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Example of a blocking operation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947" y="1600563"/>
            <a:ext cx="7813853" cy="365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2169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Your Web Server, Running Blocking I/O</a:t>
            </a:r>
          </a:p>
        </p:txBody>
      </p:sp>
      <p:pic>
        <p:nvPicPr>
          <p:cNvPr id="3" name="Picture 2" descr="https://thedailywaster.files.wordpress.com/2011/12/computer-fi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515" y="1738757"/>
            <a:ext cx="4288970" cy="3216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7908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Passing Style (a.k.a. Callbacks)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44" y="543301"/>
            <a:ext cx="7587888" cy="605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272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bossip.files.wordpress.com/2010/12/angry-computer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311" y="1793932"/>
            <a:ext cx="5903118" cy="391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Continuation Pas Style (</a:t>
            </a:r>
            <a:r>
              <a:rPr lang="en-US" dirty="0" err="1"/>
              <a:t>a.k.a</a:t>
            </a:r>
            <a:r>
              <a:rPr lang="en-US" dirty="0"/>
              <a:t> Callback Hell)</a:t>
            </a:r>
          </a:p>
        </p:txBody>
      </p:sp>
    </p:spTree>
    <p:extLst>
      <p:ext uri="{BB962C8B-B14F-4D97-AF65-F5344CB8AC3E}">
        <p14:creationId xmlns:p14="http://schemas.microsoft.com/office/powerpoint/2010/main" val="17231849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F# </a:t>
            </a:r>
            <a:r>
              <a:rPr lang="en-US" dirty="0" err="1"/>
              <a:t>Async</a:t>
            </a:r>
            <a:r>
              <a:rPr lang="en-US" dirty="0"/>
              <a:t> to the Rescue!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2019362"/>
            <a:ext cx="7571238" cy="338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793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snapsbox.com/images/2015/03/02/what-sorcery-is-th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" y="1505799"/>
            <a:ext cx="8884316" cy="360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799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54910"/>
            <a:ext cx="7876277" cy="23721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Core Concepts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6602" y="690006"/>
            <a:ext cx="4810796" cy="481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372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19" y="747536"/>
            <a:ext cx="8758402" cy="23721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538" y="3375558"/>
            <a:ext cx="6901605" cy="1897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5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20" y="1802028"/>
            <a:ext cx="8225194" cy="21492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819" y="4003491"/>
            <a:ext cx="6648288" cy="183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30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Let’s start from the beginning…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7684" y="3494124"/>
            <a:ext cx="914400" cy="914400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622" y="1940288"/>
            <a:ext cx="7975054" cy="26671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8857" y="3270604"/>
            <a:ext cx="3635828" cy="4463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r>
              <a:rPr lang="en-US" sz="2100" dirty="0">
                <a:solidFill>
                  <a:srgbClr val="000000">
                    <a:lumMod val="60000"/>
                    <a:lumOff val="40000"/>
                  </a:srgbClr>
                </a:solidFill>
              </a:rPr>
              <a:t>Hey, these look like callbacks!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862943" y="3493761"/>
            <a:ext cx="1055914" cy="363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015343" y="3494124"/>
            <a:ext cx="903514" cy="302269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390900" y="3493762"/>
            <a:ext cx="527957" cy="542117"/>
          </a:xfrm>
          <a:prstGeom prst="straightConnector1">
            <a:avLst/>
          </a:prstGeom>
          <a:ln w="6350" cmpd="sng">
            <a:solidFill>
              <a:schemeClr val="bg2">
                <a:lumMod val="60000"/>
                <a:lumOff val="40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1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Remember 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056" y="1544365"/>
            <a:ext cx="8413888" cy="37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20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57150"/>
            <a:ext cx="8229600" cy="36988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Additional libraries of interest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4294967295"/>
          </p:nvPr>
        </p:nvSpPr>
        <p:spPr>
          <a:xfrm>
            <a:off x="0" y="6350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FsCheck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https://github.com/fsharp/FsCheck</a:t>
            </a:r>
            <a:r>
              <a:rPr lang="en-US" dirty="0"/>
              <a:t> </a:t>
            </a:r>
          </a:p>
          <a:p>
            <a:r>
              <a:rPr lang="en-US" dirty="0"/>
              <a:t>Canopy: </a:t>
            </a:r>
            <a:r>
              <a:rPr lang="en-US" dirty="0">
                <a:hlinkClick r:id="rId3"/>
              </a:rPr>
              <a:t>http://lefthandedgoat.github.io/canopy/</a:t>
            </a:r>
            <a:r>
              <a:rPr lang="en-US" dirty="0"/>
              <a:t> </a:t>
            </a:r>
          </a:p>
          <a:p>
            <a:r>
              <a:rPr lang="en-US" dirty="0"/>
              <a:t>FAKE: </a:t>
            </a:r>
            <a:r>
              <a:rPr lang="en-US" dirty="0">
                <a:hlinkClick r:id="rId4"/>
              </a:rPr>
              <a:t>http://fsharp.github.io/FAKE/</a:t>
            </a:r>
            <a:r>
              <a:rPr lang="en-US" dirty="0"/>
              <a:t> </a:t>
            </a:r>
          </a:p>
          <a:p>
            <a:r>
              <a:rPr lang="en-US" dirty="0" err="1"/>
              <a:t>Paket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http://fsprojects.github.io/Paket/</a:t>
            </a:r>
            <a:r>
              <a:rPr lang="en-US" dirty="0"/>
              <a:t> </a:t>
            </a:r>
          </a:p>
          <a:p>
            <a:r>
              <a:rPr lang="en-US" dirty="0"/>
              <a:t>Type Providers: </a:t>
            </a:r>
          </a:p>
          <a:p>
            <a:pPr lvl="1"/>
            <a:r>
              <a:rPr lang="en-US" dirty="0" err="1"/>
              <a:t>Powershell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http://fsprojects.github.io/FSharp.Management/PowerShellProvider.html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FSharp.Data</a:t>
            </a:r>
            <a:r>
              <a:rPr lang="en-US" dirty="0"/>
              <a:t>: </a:t>
            </a:r>
            <a:r>
              <a:rPr lang="en-US" dirty="0">
                <a:hlinkClick r:id="rId7"/>
              </a:rPr>
              <a:t>http://fsharp.github.io/FSharp.Data/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FSharp.Configuration</a:t>
            </a:r>
            <a:r>
              <a:rPr lang="en-US" dirty="0"/>
              <a:t>: </a:t>
            </a:r>
            <a:r>
              <a:rPr lang="en-US" dirty="0">
                <a:hlinkClick r:id="rId8"/>
              </a:rPr>
              <a:t>http://fsprojects.github.io/FSharp.Configuration/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032250" y="64770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General resources</a:t>
            </a:r>
          </a:p>
          <a:p>
            <a:pPr lvl="1"/>
            <a:r>
              <a:rPr lang="en-US" sz="2000" dirty="0"/>
              <a:t>Me! </a:t>
            </a:r>
          </a:p>
          <a:p>
            <a:pPr lvl="1"/>
            <a:r>
              <a:rPr lang="en-US" sz="2000" dirty="0"/>
              <a:t>Team leads</a:t>
            </a:r>
          </a:p>
          <a:p>
            <a:pPr lvl="1"/>
            <a:r>
              <a:rPr lang="en-US" sz="2000" dirty="0"/>
              <a:t>Slack - #</a:t>
            </a:r>
            <a:r>
              <a:rPr lang="en-US" sz="2000" dirty="0" err="1"/>
              <a:t>fsharp</a:t>
            </a:r>
            <a:r>
              <a:rPr lang="en-US" sz="2000" dirty="0"/>
              <a:t> channel</a:t>
            </a:r>
            <a:endParaRPr lang="en-US" sz="2000" dirty="0">
              <a:hlinkClick r:id="" action="ppaction://noaction"/>
            </a:endParaRPr>
          </a:p>
          <a:p>
            <a:pPr lvl="1"/>
            <a:r>
              <a:rPr lang="en-US" sz="2000" dirty="0">
                <a:hlinkClick r:id="" action="ppaction://noaction"/>
              </a:rPr>
              <a:t>F# chat on SO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http://fsharp.org/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Twitter: #</a:t>
            </a:r>
            <a:r>
              <a:rPr lang="en-US" sz="2000" dirty="0" err="1"/>
              <a:t>fsharp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F# channel on Functional Programming Slack</a:t>
            </a:r>
            <a:endParaRPr lang="en-US" sz="2000" dirty="0"/>
          </a:p>
          <a:p>
            <a:r>
              <a:rPr lang="en-US" sz="2400" dirty="0"/>
              <a:t>Additional reading</a:t>
            </a:r>
          </a:p>
          <a:p>
            <a:pPr lvl="1"/>
            <a:r>
              <a:rPr lang="en-US" sz="2000" dirty="0">
                <a:hlinkClick r:id="rId4"/>
              </a:rPr>
              <a:t>F# for Fun and Profit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F# Weekly</a:t>
            </a:r>
            <a:endParaRPr lang="en-US" sz="2000" dirty="0"/>
          </a:p>
          <a:p>
            <a:pPr lvl="1"/>
            <a:r>
              <a:rPr lang="en-US" sz="2000" dirty="0">
                <a:hlinkClick r:id="rId6"/>
              </a:rPr>
              <a:t>Try F#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3000" b="1" dirty="0"/>
              <a:t>General Resources &amp; Additional Readings</a:t>
            </a:r>
          </a:p>
        </p:txBody>
      </p:sp>
    </p:spTree>
    <p:extLst>
      <p:ext uri="{BB962C8B-B14F-4D97-AF65-F5344CB8AC3E}">
        <p14:creationId xmlns:p14="http://schemas.microsoft.com/office/powerpoint/2010/main" val="73887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Terms to Know</a:t>
            </a: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333375" y="6048375"/>
            <a:ext cx="8586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Text Placeholder 3"/>
          <p:cNvSpPr txBox="1">
            <a:spLocks/>
          </p:cNvSpPr>
          <p:nvPr/>
        </p:nvSpPr>
        <p:spPr>
          <a:xfrm>
            <a:off x="227013" y="774208"/>
            <a:ext cx="3352766" cy="2972609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>
                <a:solidFill>
                  <a:srgbClr val="000000"/>
                </a:solidFill>
              </a:rPr>
              <a:t>Immutable Data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First Class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Tail Call Optimization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Mapping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Reducing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Pipelining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Recursion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Currying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Higher Order Functions</a:t>
            </a:r>
          </a:p>
          <a:p>
            <a:r>
              <a:rPr lang="en-US" sz="1800" kern="0" dirty="0">
                <a:solidFill>
                  <a:srgbClr val="000000"/>
                </a:solidFill>
              </a:rPr>
              <a:t>Lazy Evaluation</a:t>
            </a:r>
          </a:p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7" name="Text Placeholder 4"/>
          <p:cNvSpPr txBox="1">
            <a:spLocks/>
          </p:cNvSpPr>
          <p:nvPr/>
        </p:nvSpPr>
        <p:spPr>
          <a:xfrm>
            <a:off x="4989334" y="2082578"/>
            <a:ext cx="3352766" cy="356097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kern="0" dirty="0">
              <a:solidFill>
                <a:srgbClr val="000000"/>
              </a:solidFill>
            </a:endParaRPr>
          </a:p>
        </p:txBody>
      </p:sp>
      <p:sp>
        <p:nvSpPr>
          <p:cNvPr id="18" name="Text Placeholder 3"/>
          <p:cNvSpPr txBox="1">
            <a:spLocks/>
          </p:cNvSpPr>
          <p:nvPr/>
        </p:nvSpPr>
        <p:spPr>
          <a:xfrm>
            <a:off x="1249130" y="4555964"/>
            <a:ext cx="6648915" cy="68326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81677" marR="0" indent="-281677" algn="l" defTabSz="914367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Arial" pitchFamily="34" charset="0"/>
              <a:buChar char="•"/>
              <a:tabLst/>
              <a:defRPr sz="3137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520702" marR="0" indent="-2286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2353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3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961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863603" marR="0" indent="-1778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028704" marR="0" indent="-165101" algn="l" defTabSz="914367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Char char="•"/>
              <a:tabLst/>
              <a:defRPr sz="1765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14509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93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77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61" indent="-228592" algn="l" defTabSz="9143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000000"/>
              </a:buClr>
              <a:buFont typeface="Arial" pitchFamily="34" charset="0"/>
              <a:buNone/>
            </a:pP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Monad: “A Monad is just a monoid in the category of </a:t>
            </a:r>
            <a:r>
              <a:rPr lang="en-US" sz="1800" dirty="0" err="1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endofunctors</a:t>
            </a:r>
            <a:r>
              <a:rPr lang="en-US" sz="1800" dirty="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</a:rPr>
              <a:t>, what’s the problem? </a:t>
            </a:r>
          </a:p>
        </p:txBody>
      </p:sp>
    </p:spTree>
    <p:extLst>
      <p:ext uri="{BB962C8B-B14F-4D97-AF65-F5344CB8AC3E}">
        <p14:creationId xmlns:p14="http://schemas.microsoft.com/office/powerpoint/2010/main" val="233336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13" y="1835944"/>
            <a:ext cx="4288904" cy="1815882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a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b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2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sum = </a:t>
            </a:r>
            <a:r>
              <a:rPr lang="en-AU" sz="1600" dirty="0">
                <a:solidFill>
                  <a:srgbClr val="FF0000"/>
                </a:solidFill>
                <a:cs typeface="Consolas" panose="020B0609020204030204" pitchFamily="49" charset="0"/>
              </a:rPr>
              <a:t>0</a:t>
            </a:r>
          </a:p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global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sum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sum = a + b</a:t>
            </a:r>
          </a:p>
          <a:p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93035" y="1835944"/>
            <a:ext cx="4370072" cy="584775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1600" dirty="0" err="1">
                <a:solidFill>
                  <a:srgbClr val="0070C0"/>
                </a:solidFill>
                <a:cs typeface="Consolas" panose="020B0609020204030204" pitchFamily="49" charset="0"/>
              </a:rPr>
              <a:t>def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add(a, b): </a:t>
            </a:r>
          </a:p>
          <a:p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   </a:t>
            </a:r>
            <a:r>
              <a:rPr lang="en-AU" sz="1600" dirty="0">
                <a:solidFill>
                  <a:srgbClr val="0070C0"/>
                </a:solidFill>
                <a:cs typeface="Consolas" panose="020B0609020204030204" pitchFamily="49" charset="0"/>
              </a:rPr>
              <a:t>return</a:t>
            </a:r>
            <a:r>
              <a:rPr lang="en-AU" sz="1600" dirty="0">
                <a:solidFill>
                  <a:srgbClr val="000000"/>
                </a:solidFill>
                <a:cs typeface="Consolas" panose="020B0609020204030204" pitchFamily="49" charset="0"/>
              </a:rPr>
              <a:t> a + 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79187" y="3651826"/>
            <a:ext cx="1761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Side Effects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78541" y="2420719"/>
            <a:ext cx="1799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No Side Effects 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Functional Programming</a:t>
            </a:r>
          </a:p>
        </p:txBody>
      </p:sp>
    </p:spTree>
    <p:extLst>
      <p:ext uri="{BB962C8B-B14F-4D97-AF65-F5344CB8AC3E}">
        <p14:creationId xmlns:p14="http://schemas.microsoft.com/office/powerpoint/2010/main" val="258555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11777" y="357488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574881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8626" y="1697513"/>
            <a:ext cx="4409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What’s the difference between these?</a:t>
            </a:r>
          </a:p>
        </p:txBody>
      </p:sp>
    </p:spTree>
    <p:extLst>
      <p:ext uri="{BB962C8B-B14F-4D97-AF65-F5344CB8AC3E}">
        <p14:creationId xmlns:p14="http://schemas.microsoft.com/office/powerpoint/2010/main" val="22246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296535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7013" y="2651551"/>
            <a:ext cx="4288904" cy="1569660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  <a:endParaRPr lang="nn-NO" sz="1600" dirty="0">
              <a:solidFill>
                <a:srgbClr val="0066FF"/>
              </a:solidFill>
              <a:cs typeface="Consolas" panose="020B0609020204030204" pitchFamily="49" charset="0"/>
            </a:endParaRPr>
          </a:p>
          <a:p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for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i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range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len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(x)):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if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(x[i] % 2):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 * </a:t>
            </a:r>
            <a:r>
              <a:rPr lang="nn-NO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        </a:t>
            </a:r>
            <a:r>
              <a:rPr lang="nn-NO" sz="1600" dirty="0">
                <a:solidFill>
                  <a:srgbClr val="0066FF"/>
                </a:solidFill>
                <a:cs typeface="Consolas" panose="020B0609020204030204" pitchFamily="49" charset="0"/>
              </a:rPr>
              <a:t>else</a:t>
            </a:r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:</a:t>
            </a:r>
          </a:p>
          <a:p>
            <a:r>
              <a:rPr lang="nn-NO" sz="1600" dirty="0">
                <a:solidFill>
                  <a:srgbClr val="000000"/>
                </a:solidFill>
                <a:cs typeface="Consolas" panose="020B0609020204030204" pitchFamily="49" charset="0"/>
              </a:rPr>
              <a:t>	y[i] = x[i]</a:t>
            </a:r>
            <a:endParaRPr lang="nn-NO" sz="1600" dirty="0">
              <a:solidFill>
                <a:srgbClr val="892034"/>
              </a:solidFill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2559" y="2651551"/>
            <a:ext cx="4370072" cy="830997"/>
          </a:xfrm>
          <a:prstGeom prst="rect">
            <a:avLst/>
          </a:prstGeom>
          <a:solidFill>
            <a:srgbClr val="DDDDDD"/>
          </a:solidFill>
          <a:ln w="25400"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x = np.random.rand(10,)</a:t>
            </a: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y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=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map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v : v *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5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endParaRPr lang="en-US" sz="1600" dirty="0">
              <a:solidFill>
                <a:srgbClr val="000000"/>
              </a:solidFill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cs typeface="Consolas" panose="020B0609020204030204" pitchFamily="49" charset="0"/>
              </a:rPr>
              <a:t>	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filter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(</a:t>
            </a:r>
            <a:r>
              <a:rPr lang="pl-PL" sz="1600" dirty="0">
                <a:solidFill>
                  <a:srgbClr val="0066FF"/>
                </a:solidFill>
                <a:cs typeface="Consolas" panose="020B0609020204030204" pitchFamily="49" charset="0"/>
              </a:rPr>
              <a:t>lambda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 u : u % </a:t>
            </a:r>
            <a:r>
              <a:rPr lang="pl-PL" sz="1600" dirty="0">
                <a:solidFill>
                  <a:srgbClr val="892034"/>
                </a:solidFill>
                <a:cs typeface="Consolas" panose="020B0609020204030204" pitchFamily="49" charset="0"/>
              </a:rPr>
              <a:t>2</a:t>
            </a:r>
            <a:r>
              <a:rPr lang="pl-PL" sz="1600" dirty="0">
                <a:solidFill>
                  <a:srgbClr val="000000"/>
                </a:solidFill>
                <a:cs typeface="Consolas" panose="020B0609020204030204" pitchFamily="49" charset="0"/>
              </a:rPr>
              <a:t>, x))</a:t>
            </a:r>
            <a:endParaRPr lang="en-AU" sz="1600" dirty="0">
              <a:solidFill>
                <a:srgbClr val="000000"/>
              </a:solidFill>
              <a:cs typeface="Consolas" panose="020B06090202040302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186" y="4221211"/>
            <a:ext cx="1344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Imperative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79098" y="3482548"/>
            <a:ext cx="1416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800" dirty="0">
                <a:solidFill>
                  <a:srgbClr val="000000"/>
                </a:solidFill>
                <a:latin typeface="Arial"/>
              </a:rPr>
              <a:t>Functional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92034"/>
                </a:solidFill>
              </a:rPr>
              <a:t>Higher Order Functions</a:t>
            </a:r>
          </a:p>
        </p:txBody>
      </p:sp>
    </p:spTree>
    <p:extLst>
      <p:ext uri="{BB962C8B-B14F-4D97-AF65-F5344CB8AC3E}">
        <p14:creationId xmlns:p14="http://schemas.microsoft.com/office/powerpoint/2010/main" val="42337713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7454</TotalTime>
  <Words>2655</Words>
  <Application>Microsoft Macintosh PowerPoint</Application>
  <PresentationFormat>Letter Paper (8.5x11 in)</PresentationFormat>
  <Paragraphs>452</Paragraphs>
  <Slides>45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Menlo</vt:lpstr>
      <vt:lpstr>Menlo Regular</vt:lpstr>
      <vt:lpstr>Times New Roman</vt:lpstr>
      <vt:lpstr>1_lecture_title</vt:lpstr>
      <vt:lpstr>isip_default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Partial Functions</vt:lpstr>
      <vt:lpstr>What’s Next?</vt:lpstr>
      <vt:lpstr>Functional Basics with F#</vt:lpstr>
      <vt:lpstr>F# Syntax Cheat Sheets</vt:lpstr>
      <vt:lpstr>History of F#</vt:lpstr>
      <vt:lpstr>Imperative vs. Functional</vt:lpstr>
      <vt:lpstr>What does “functional” even mean?</vt:lpstr>
      <vt:lpstr>Functional basics – Immutability</vt:lpstr>
      <vt:lpstr>Declarative Style </vt:lpstr>
      <vt:lpstr>Functions</vt:lpstr>
      <vt:lpstr>Pipeline Operator</vt:lpstr>
      <vt:lpstr>Currying</vt:lpstr>
      <vt:lpstr>Partial Application</vt:lpstr>
      <vt:lpstr>Composition</vt:lpstr>
      <vt:lpstr>Functional basics: Higher-order functions</vt:lpstr>
      <vt:lpstr>Work with Higher Order Functions</vt:lpstr>
      <vt:lpstr>Higher-order functions: Answer</vt:lpstr>
      <vt:lpstr>The Iterator and Disposable patterns in F#</vt:lpstr>
      <vt:lpstr>What is polymorphism?</vt:lpstr>
      <vt:lpstr>Continuation Passing Style (a.k.a. Callbacks)</vt:lpstr>
      <vt:lpstr>Blocking I/O and You – the reason for Async</vt:lpstr>
      <vt:lpstr>Example of a blocking operation</vt:lpstr>
      <vt:lpstr>Your Web Server, Running Blocking I/O</vt:lpstr>
      <vt:lpstr>Continuation Passing Style (a.k.a. Callbacks)</vt:lpstr>
      <vt:lpstr>Continuation Pas Style (a.k.a Callback Hell)</vt:lpstr>
      <vt:lpstr>F# Async to the Rescue!</vt:lpstr>
      <vt:lpstr>PowerPoint Presentation</vt:lpstr>
      <vt:lpstr>Let’s start from the beginning…</vt:lpstr>
      <vt:lpstr>Let’s start from the beginning…</vt:lpstr>
      <vt:lpstr>Let’s start from the beginning…</vt:lpstr>
      <vt:lpstr>Let’s start from the beginning…</vt:lpstr>
      <vt:lpstr>Remember …</vt:lpstr>
      <vt:lpstr>Additional libraries of interest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427</cp:revision>
  <dcterms:created xsi:type="dcterms:W3CDTF">2002-09-12T17:13:32Z</dcterms:created>
  <dcterms:modified xsi:type="dcterms:W3CDTF">2023-11-29T13:17:22Z</dcterms:modified>
</cp:coreProperties>
</file>