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0" r:id="rId2"/>
  </p:sldMasterIdLst>
  <p:notesMasterIdLst>
    <p:notesMasterId r:id="rId6"/>
  </p:notesMasterIdLst>
  <p:handoutMasterIdLst>
    <p:handoutMasterId r:id="rId7"/>
  </p:handoutMasterIdLst>
  <p:sldIdLst>
    <p:sldId id="311" r:id="rId3"/>
    <p:sldId id="313" r:id="rId4"/>
    <p:sldId id="314" r:id="rId5"/>
  </p:sldIdLst>
  <p:sldSz cx="9144000" cy="6858000" type="letter"/>
  <p:notesSz cx="7302500" cy="95885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846">
          <p15:clr>
            <a:srgbClr val="A4A3A4"/>
          </p15:clr>
        </p15:guide>
        <p15:guide id="2" pos="149">
          <p15:clr>
            <a:srgbClr val="A4A3A4"/>
          </p15:clr>
        </p15:guide>
      </p15:sldGuideLst>
    </p:ext>
    <p:ext uri="{2D200454-40CA-4A62-9FC3-DE9A4176ACB9}">
      <p15:notesGuideLst xmlns:p15="http://schemas.microsoft.com/office/powerpoint/2012/main">
        <p15:guide id="1" orient="horz" pos="3019">
          <p15:clr>
            <a:srgbClr val="A4A3A4"/>
          </p15:clr>
        </p15:guide>
        <p15:guide id="2" pos="23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24" autoAdjust="0"/>
    <p:restoredTop sz="95143" autoAdjust="0"/>
  </p:normalViewPr>
  <p:slideViewPr>
    <p:cSldViewPr snapToGrid="0">
      <p:cViewPr varScale="1">
        <p:scale>
          <a:sx n="129" d="100"/>
          <a:sy n="129" d="100"/>
        </p:scale>
        <p:origin x="2216" y="200"/>
      </p:cViewPr>
      <p:guideLst>
        <p:guide orient="horz" pos="1846"/>
        <p:guide pos="1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3019"/>
        <p:guide pos="23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handoutMaster" Target="handoutMasters/handoutMaster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16092543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137025" y="0"/>
            <a:ext cx="3165475" cy="4794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lvl1pPr algn="r" defTabSz="962025">
              <a:defRPr sz="12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4125" y="719138"/>
            <a:ext cx="4794250" cy="3595687"/>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74725" y="4554538"/>
            <a:ext cx="5353050" cy="4314825"/>
          </a:xfrm>
          <a:prstGeom prst="rect">
            <a:avLst/>
          </a:prstGeom>
          <a:noFill/>
          <a:ln w="9525">
            <a:noFill/>
            <a:miter lim="800000"/>
            <a:headEnd/>
            <a:tailEnd/>
          </a:ln>
          <a:effectLst/>
        </p:spPr>
        <p:txBody>
          <a:bodyPr vert="horz" wrap="square" lIns="96231" tIns="48115" rIns="96231" bIns="481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0"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defTabSz="962025">
              <a:defRPr sz="12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137025" y="9109075"/>
            <a:ext cx="3165475" cy="479425"/>
          </a:xfrm>
          <a:prstGeom prst="rect">
            <a:avLst/>
          </a:prstGeom>
          <a:noFill/>
          <a:ln w="9525">
            <a:noFill/>
            <a:miter lim="800000"/>
            <a:headEnd/>
            <a:tailEnd/>
          </a:ln>
          <a:effectLst/>
        </p:spPr>
        <p:txBody>
          <a:bodyPr vert="horz" wrap="square" lIns="96231" tIns="48115" rIns="96231" bIns="48115" numCol="1" anchor="b" anchorCtr="0" compatLnSpc="1">
            <a:prstTxWarp prst="textNoShape">
              <a:avLst/>
            </a:prstTxWarp>
          </a:bodyPr>
          <a:lstStyle>
            <a:lvl1pPr algn="r" defTabSz="962025">
              <a:defRPr sz="12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34407555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62025" rtl="0" eaLnBrk="1" fontAlgn="base" latinLnBrk="0" hangingPunct="1">
              <a:lnSpc>
                <a:spcPct val="100000"/>
              </a:lnSpc>
              <a:spcBef>
                <a:spcPct val="0"/>
              </a:spcBef>
              <a:spcAft>
                <a:spcPct val="0"/>
              </a:spcAft>
              <a:buClrTx/>
              <a:buSzTx/>
              <a:buFontTx/>
              <a:buNone/>
              <a:tabLst/>
              <a:defRPr/>
            </a:pPr>
            <a:fld id="{ECC53042-5A96-4DBC-B738-B843823BA6D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62025"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45886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10/25/23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084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Rectangle 5"/>
          <p:cNvSpPr>
            <a:spLocks noChangeArrowheads="1"/>
          </p:cNvSpPr>
          <p:nvPr/>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8" name="Text Box 8"/>
          <p:cNvSpPr txBox="1">
            <a:spLocks noChangeArrowheads="1"/>
          </p:cNvSpPr>
          <p:nvPr/>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4"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chemeClr val="hlink"/>
              </a:solidFill>
              <a:latin typeface="Times New Roman" pitchFamily="18" charset="0"/>
            </a:endParaRPr>
          </a:p>
        </p:txBody>
      </p:sp>
      <p:sp>
        <p:nvSpPr>
          <p:cNvPr id="5" name="Text Box 8"/>
          <p:cNvSpPr txBox="1">
            <a:spLocks noChangeArrowheads="1"/>
          </p:cNvSpPr>
          <p:nvPr userDrawn="1"/>
        </p:nvSpPr>
        <p:spPr bwMode="auto">
          <a:xfrm>
            <a:off x="519529" y="189885"/>
            <a:ext cx="4450035" cy="276999"/>
          </a:xfrm>
          <a:prstGeom prst="rect">
            <a:avLst/>
          </a:prstGeom>
          <a:solidFill>
            <a:srgbClr val="FFFFFF"/>
          </a:solidFill>
          <a:ln w="9525">
            <a:noFill/>
            <a:miter lim="800000"/>
            <a:headEnd/>
            <a:tailEnd/>
          </a:ln>
        </p:spPr>
        <p:txBody>
          <a:bodyPr wrap="square" tIns="0" bIns="0" anchor="ctr" anchorCtr="1">
            <a:spAutoFit/>
          </a:bodyPr>
          <a:lstStyle/>
          <a:p>
            <a:pPr>
              <a:spcBef>
                <a:spcPts val="0"/>
              </a:spcBef>
            </a:pPr>
            <a:r>
              <a:rPr lang="en-US" sz="1800" b="1" dirty="0">
                <a:solidFill>
                  <a:srgbClr val="333399"/>
                </a:solidFill>
              </a:rPr>
              <a:t>ECE 1111 – Engineering Computation I</a:t>
            </a:r>
          </a:p>
        </p:txBody>
      </p:sp>
    </p:spTree>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1111: Lecture 24,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extLst>
      <p:ext uri="{BB962C8B-B14F-4D97-AF65-F5344CB8AC3E}">
        <p14:creationId xmlns:p14="http://schemas.microsoft.com/office/powerpoint/2010/main" val="595173029"/>
      </p:ext>
    </p:extLst>
  </p:cSld>
  <p:clrMap bg1="lt1" tx1="dk1" bg2="lt2" tx2="dk2" accent1="accent1" accent2="accent2" accent3="accent3" accent4="accent4" accent5="accent5" accent6="accent6" hlink="hlink" folHlink="folHlink"/>
  <p:sldLayoutIdLst>
    <p:sldLayoutId id="2147483701" r:id="rId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eeksforgeeks.org/constructors-c/" TargetMode="External"/><Relationship Id="rId2" Type="http://schemas.openxmlformats.org/officeDocument/2006/relationships/hyperlink" Target="https://www.tutorialspoint.com/cplusplus/cpp_constructor_destructor.htm" TargetMode="External"/><Relationship Id="rId1" Type="http://schemas.openxmlformats.org/officeDocument/2006/relationships/slideLayout" Target="../slideLayouts/slideLayout1.xml"/><Relationship Id="rId5" Type="http://schemas.openxmlformats.org/officeDocument/2006/relationships/image" Target="../media/image2.tiff"/><Relationship Id="rId4" Type="http://schemas.openxmlformats.org/officeDocument/2006/relationships/hyperlink" Target="http://cdn.differencebetween.net/wp-content/uploads/2018/03/Constructor-VERSUS-Destructor.jp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29">
            <a:extLst>
              <a:ext uri="{FF2B5EF4-FFF2-40B4-BE49-F238E27FC236}">
                <a16:creationId xmlns:a16="http://schemas.microsoft.com/office/drawing/2014/main" id="{550A0CBD-DCDA-894D-87FA-1D6B16791E19}"/>
              </a:ext>
            </a:extLst>
          </p:cNvPr>
          <p:cNvSpPr txBox="1">
            <a:spLocks noChangeArrowheads="1"/>
          </p:cNvSpPr>
          <p:nvPr/>
        </p:nvSpPr>
        <p:spPr bwMode="auto">
          <a:xfrm>
            <a:off x="409575" y="552450"/>
            <a:ext cx="8467725" cy="830997"/>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24: Constructors, Destructors, Member Functions and Memory Management</a:t>
            </a:r>
            <a:endParaRPr lang="en-US" b="1" dirty="0">
              <a:solidFill>
                <a:schemeClr val="accent2"/>
              </a:solidFill>
            </a:endParaRPr>
          </a:p>
        </p:txBody>
      </p:sp>
      <p:sp>
        <p:nvSpPr>
          <p:cNvPr id="9" name="Rectangle 3">
            <a:extLst>
              <a:ext uri="{FF2B5EF4-FFF2-40B4-BE49-F238E27FC236}">
                <a16:creationId xmlns:a16="http://schemas.microsoft.com/office/drawing/2014/main" id="{FA63B8D6-614E-9A4C-A37D-16AB923E4CA2}"/>
              </a:ext>
            </a:extLst>
          </p:cNvPr>
          <p:cNvSpPr txBox="1">
            <a:spLocks noChangeArrowheads="1"/>
          </p:cNvSpPr>
          <p:nvPr/>
        </p:nvSpPr>
        <p:spPr bwMode="auto">
          <a:xfrm>
            <a:off x="4293704" y="1557337"/>
            <a:ext cx="4430571" cy="2924721"/>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lnSpc>
                <a:spcPct val="100000"/>
              </a:lnSpc>
              <a:spcBef>
                <a:spcPct val="0"/>
              </a:spcBef>
              <a:spcAft>
                <a:spcPts val="1200"/>
              </a:spcAft>
              <a:buClrTx/>
              <a:buSzTx/>
              <a:buFont typeface="Arial" pitchFamily="34" charset="0"/>
              <a:buChar char="•"/>
              <a:tabLst>
                <a:tab pos="4513263" algn="l"/>
              </a:tabLst>
              <a:defRPr/>
            </a:pPr>
            <a:r>
              <a:rPr lang="en-US" b="1" dirty="0">
                <a:solidFill>
                  <a:schemeClr val="accent1"/>
                </a:solidFill>
                <a:latin typeface="+mn-lt"/>
              </a:rPr>
              <a:t>Topics</a:t>
            </a:r>
            <a:r>
              <a:rPr kumimoji="0" lang="en-US" sz="2400" b="1" i="0" u="none" strike="noStrike" kern="1200" cap="none" spc="0" normalizeH="0" baseline="0" noProof="0" dirty="0">
                <a:ln>
                  <a:noFill/>
                </a:ln>
                <a:solidFill>
                  <a:schemeClr val="accent1"/>
                </a:solidFill>
                <a:effectLst/>
                <a:uLnTx/>
                <a:uFillTx/>
                <a:latin typeface="+mn-lt"/>
                <a:ea typeface="+mn-ea"/>
                <a:cs typeface="+mn-cs"/>
              </a:rPr>
              <a:t>:</a:t>
            </a:r>
            <a:endParaRPr lang="en-US" b="1" dirty="0">
              <a:solidFill>
                <a:schemeClr val="accent1"/>
              </a:solidFill>
              <a:latin typeface="+mn-lt"/>
            </a:endParaRPr>
          </a:p>
          <a:p>
            <a:pPr marL="165100" fontAlgn="auto">
              <a:spcAft>
                <a:spcPts val="0"/>
              </a:spcAft>
              <a:tabLst>
                <a:tab pos="2290763" algn="l"/>
                <a:tab pos="4113213" algn="l"/>
              </a:tabLst>
              <a:defRPr/>
            </a:pPr>
            <a:r>
              <a:rPr lang="en-US" sz="1800" b="1" dirty="0">
                <a:solidFill>
                  <a:schemeClr val="tx2"/>
                </a:solidFill>
              </a:rPr>
              <a:t>Constructors</a:t>
            </a:r>
            <a:br>
              <a:rPr lang="en-US" sz="1800" b="1" dirty="0">
                <a:solidFill>
                  <a:schemeClr val="tx2"/>
                </a:solidFill>
              </a:rPr>
            </a:br>
            <a:r>
              <a:rPr lang="en-US" sz="1800" b="1" dirty="0">
                <a:solidFill>
                  <a:schemeClr val="tx2"/>
                </a:solidFill>
              </a:rPr>
              <a:t>Destructors</a:t>
            </a:r>
            <a:br>
              <a:rPr lang="en-US" sz="1800" b="1" dirty="0">
                <a:solidFill>
                  <a:schemeClr val="tx2"/>
                </a:solidFill>
              </a:rPr>
            </a:br>
            <a:r>
              <a:rPr lang="en-US" sz="1800" b="1" dirty="0">
                <a:solidFill>
                  <a:schemeClr val="tx2"/>
                </a:solidFill>
              </a:rPr>
              <a:t>The New Operator</a:t>
            </a:r>
          </a:p>
          <a:p>
            <a:pPr marL="165100" fontAlgn="auto">
              <a:spcAft>
                <a:spcPts val="0"/>
              </a:spcAft>
              <a:tabLst>
                <a:tab pos="2290763" algn="l"/>
                <a:tab pos="4113213" algn="l"/>
              </a:tabLst>
              <a:defRPr/>
            </a:pPr>
            <a:r>
              <a:rPr lang="en-US" sz="1800" b="1" dirty="0">
                <a:solidFill>
                  <a:schemeClr val="tx2"/>
                </a:solidFill>
              </a:rPr>
              <a:t>Function Overloads</a:t>
            </a:r>
          </a:p>
          <a:p>
            <a:pPr marL="165100" fontAlgn="auto">
              <a:spcAft>
                <a:spcPts val="0"/>
              </a:spcAft>
              <a:tabLst>
                <a:tab pos="2290763" algn="l"/>
                <a:tab pos="4113213" algn="l"/>
              </a:tabLst>
              <a:defRPr/>
            </a:pPr>
            <a:r>
              <a:rPr lang="en-US" sz="1800" b="1" dirty="0">
                <a:solidFill>
                  <a:schemeClr val="tx2"/>
                </a:solidFill>
              </a:rPr>
              <a:t>Operator Overloading</a:t>
            </a:r>
          </a:p>
          <a:p>
            <a:pPr marL="165100" fontAlgn="auto">
              <a:spcAft>
                <a:spcPts val="0"/>
              </a:spcAft>
              <a:tabLst>
                <a:tab pos="2290763" algn="l"/>
                <a:tab pos="4113213" algn="l"/>
              </a:tabLst>
              <a:defRPr/>
            </a:pPr>
            <a:r>
              <a:rPr lang="en-US" sz="1800" b="1" dirty="0">
                <a:solidFill>
                  <a:schemeClr val="tx2"/>
                </a:solidFill>
              </a:rPr>
              <a:t>Example</a:t>
            </a:r>
          </a:p>
        </p:txBody>
      </p:sp>
      <p:sp>
        <p:nvSpPr>
          <p:cNvPr id="10" name="Rectangle 3">
            <a:extLst>
              <a:ext uri="{FF2B5EF4-FFF2-40B4-BE49-F238E27FC236}">
                <a16:creationId xmlns:a16="http://schemas.microsoft.com/office/drawing/2014/main" id="{B9BCE8DB-475E-E84B-93CC-1A8D459417F4}"/>
              </a:ext>
            </a:extLst>
          </p:cNvPr>
          <p:cNvSpPr txBox="1">
            <a:spLocks noChangeArrowheads="1"/>
          </p:cNvSpPr>
          <p:nvPr/>
        </p:nvSpPr>
        <p:spPr bwMode="auto">
          <a:xfrm>
            <a:off x="4293704" y="4617271"/>
            <a:ext cx="4505521" cy="1740003"/>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indent="-176213" fontAlgn="auto">
              <a:spcBef>
                <a:spcPts val="1200"/>
              </a:spcBef>
              <a:spcAft>
                <a:spcPts val="1200"/>
              </a:spcAft>
              <a:buFont typeface="Arial" pitchFamily="34" charset="0"/>
              <a:buChar char="•"/>
              <a:defRPr/>
            </a:pPr>
            <a:r>
              <a:rPr lang="en-US" b="1" dirty="0">
                <a:solidFill>
                  <a:schemeClr val="accent1"/>
                </a:solidFill>
                <a:latin typeface="+mn-lt"/>
              </a:rPr>
              <a:t>Resources:</a:t>
            </a:r>
          </a:p>
          <a:p>
            <a:pPr marL="165100" fontAlgn="auto">
              <a:spcAft>
                <a:spcPts val="0"/>
              </a:spcAft>
              <a:tabLst>
                <a:tab pos="2290763" algn="l"/>
                <a:tab pos="4113213" algn="l"/>
              </a:tabLst>
              <a:defRPr/>
            </a:pPr>
            <a:r>
              <a:rPr lang="en-US" sz="1800" b="1" dirty="0">
                <a:solidFill>
                  <a:schemeClr val="tx2"/>
                </a:solidFill>
              </a:rPr>
              <a:t>TutorialsPoint: </a:t>
            </a:r>
            <a:r>
              <a:rPr lang="en-US" sz="1800" b="1" dirty="0">
                <a:solidFill>
                  <a:schemeClr val="tx2"/>
                </a:solidFill>
                <a:hlinkClick r:id="rId2"/>
              </a:rPr>
              <a:t>C++ Class Constructors</a:t>
            </a:r>
            <a:endParaRPr lang="en-US" sz="1800" b="1" dirty="0">
              <a:solidFill>
                <a:schemeClr val="tx2"/>
              </a:solidFill>
            </a:endParaRPr>
          </a:p>
          <a:p>
            <a:pPr marL="165100" fontAlgn="auto">
              <a:spcAft>
                <a:spcPts val="0"/>
              </a:spcAft>
              <a:tabLst>
                <a:tab pos="2290763" algn="l"/>
                <a:tab pos="4113213" algn="l"/>
              </a:tabLst>
              <a:defRPr/>
            </a:pPr>
            <a:r>
              <a:rPr lang="en-US" sz="1800" b="1" dirty="0">
                <a:solidFill>
                  <a:schemeClr val="tx2"/>
                </a:solidFill>
              </a:rPr>
              <a:t>GeeksFor Geeks: </a:t>
            </a:r>
            <a:r>
              <a:rPr lang="en-US" sz="1800" b="1" dirty="0">
                <a:solidFill>
                  <a:schemeClr val="tx2"/>
                </a:solidFill>
                <a:hlinkClick r:id="rId3"/>
              </a:rPr>
              <a:t>Constructors in C++</a:t>
            </a:r>
            <a:endParaRPr lang="en-US" sz="1800" b="1" dirty="0">
              <a:solidFill>
                <a:schemeClr val="tx2"/>
              </a:solidFill>
            </a:endParaRPr>
          </a:p>
        </p:txBody>
      </p:sp>
      <p:pic>
        <p:nvPicPr>
          <p:cNvPr id="2" name="Picture 1">
            <a:hlinkClick r:id="rId4"/>
            <a:extLst>
              <a:ext uri="{FF2B5EF4-FFF2-40B4-BE49-F238E27FC236}">
                <a16:creationId xmlns:a16="http://schemas.microsoft.com/office/drawing/2014/main" id="{BFBC2B9D-7165-0943-86FB-2880F4250E47}"/>
              </a:ext>
            </a:extLst>
          </p:cNvPr>
          <p:cNvPicPr>
            <a:picLocks noChangeAspect="1"/>
          </p:cNvPicPr>
          <p:nvPr/>
        </p:nvPicPr>
        <p:blipFill>
          <a:blip r:embed="rId5"/>
          <a:stretch>
            <a:fillRect/>
          </a:stretch>
        </p:blipFill>
        <p:spPr>
          <a:xfrm>
            <a:off x="654050" y="1557337"/>
            <a:ext cx="3492500" cy="38354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Constructors/Destructors: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An instance of an object is created by invoking a constructor.</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with default arguments can be used to combine the default constructor with constructors that take arguments.</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The destructor is automatically called when the object goes out of scope.</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To avoid memory leaks, an</a:t>
            </a:r>
            <a:r>
              <a:rPr lang="en-US" sz="1800" b="1" dirty="0">
                <a:solidFill>
                  <a:srgbClr val="000000"/>
                </a:solidFill>
                <a:latin typeface="Arial"/>
              </a:rPr>
              <a:t>y time the new operator is invoked to create an object, the delete operator must be explicitly invoked.</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Reserved Words:</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New: allocates memory as in C; used to create objects using pointers.</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chemeClr val="accent1"/>
                </a:solidFill>
                <a:effectLst/>
                <a:uLnTx/>
                <a:uFillTx/>
                <a:latin typeface="Arial"/>
                <a:ea typeface="+mn-ea"/>
                <a:cs typeface="+mn-cs"/>
              </a:rPr>
              <a:t>Significant New Functionality/Terminology:</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Overloads: a function can have multiple versions as long as the arguments for each version are different.</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Function Resolution: when the type of the arguments do not match any specific prototype exactly, the compiler will use built-in casting rules (see previous lectures in C) to decide which function can be called.</a:t>
            </a:r>
          </a:p>
          <a:p>
            <a:pPr marL="346075" lvl="0" indent="-161925" fontAlgn="auto">
              <a:spcBef>
                <a:spcPts val="0"/>
              </a:spcBef>
              <a:spcAft>
                <a:spcPts val="600"/>
              </a:spcAft>
              <a:buFont typeface="Wingdings" pitchFamily="2" charset="2"/>
              <a:buChar char="§"/>
              <a:tabLst>
                <a:tab pos="2290763" algn="l"/>
                <a:tab pos="4113213" algn="l"/>
              </a:tabLst>
              <a:defRPr/>
            </a:pPr>
            <a:r>
              <a:rPr lang="en-US" sz="1800" b="1" dirty="0">
                <a:solidFill>
                  <a:srgbClr val="000000"/>
                </a:solidFill>
                <a:latin typeface="Arial"/>
              </a:rPr>
              <a:t> Function Ambiguity: sometimes the choice of function is ambiguous, in which case the compiler throws an error.</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25599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a:extLst>
              <a:ext uri="{FF2B5EF4-FFF2-40B4-BE49-F238E27FC236}">
                <a16:creationId xmlns:a16="http://schemas.microsoft.com/office/drawing/2014/main" id="{68AF696A-0988-F641-91E4-E4ECC1EE7694}"/>
              </a:ext>
            </a:extLst>
          </p:cNvPr>
          <p:cNvSpPr txBox="1">
            <a:spLocks noChangeArrowheads="1"/>
          </p:cNvSpPr>
          <p:nvPr/>
        </p:nvSpPr>
        <p:spPr bwMode="auto">
          <a:xfrm>
            <a:off x="228600" y="57150"/>
            <a:ext cx="8685211" cy="369332"/>
          </a:xfrm>
          <a:prstGeom prst="rect">
            <a:avLst/>
          </a:prstGeom>
          <a:noFill/>
          <a:ln w="9525">
            <a:noFill/>
            <a:miter lim="800000"/>
            <a:headEnd/>
            <a:tailEnd/>
          </a:ln>
        </p:spPr>
        <p:txBody>
          <a:bodyPr wrap="square" lIns="0" tIns="0" rIns="0" bIns="0">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sz="2400" b="1" i="0" u="none" strike="noStrike" kern="1200" cap="none" spc="0" normalizeH="0" baseline="0" noProof="0" dirty="0">
                <a:ln>
                  <a:noFill/>
                </a:ln>
                <a:solidFill>
                  <a:srgbClr val="892034"/>
                </a:solidFill>
                <a:effectLst/>
                <a:uLnTx/>
                <a:uFillTx/>
                <a:latin typeface="Arial" charset="0"/>
                <a:ea typeface="+mn-ea"/>
                <a:cs typeface="+mn-cs"/>
              </a:rPr>
              <a:t>Summary</a:t>
            </a:r>
          </a:p>
        </p:txBody>
      </p:sp>
      <p:sp>
        <p:nvSpPr>
          <p:cNvPr id="3" name="Rectangle 3">
            <a:extLst>
              <a:ext uri="{FF2B5EF4-FFF2-40B4-BE49-F238E27FC236}">
                <a16:creationId xmlns:a16="http://schemas.microsoft.com/office/drawing/2014/main" id="{474805C2-7122-3046-9764-1DF58A357B3C}"/>
              </a:ext>
            </a:extLst>
          </p:cNvPr>
          <p:cNvSpPr txBox="1">
            <a:spLocks noChangeArrowheads="1"/>
          </p:cNvSpPr>
          <p:nvPr/>
        </p:nvSpPr>
        <p:spPr bwMode="auto">
          <a:xfrm>
            <a:off x="236539" y="685800"/>
            <a:ext cx="8677272" cy="5932714"/>
          </a:xfrm>
          <a:prstGeom prst="rect">
            <a:avLst/>
          </a:prstGeom>
          <a:noFill/>
          <a:ln>
            <a:miter lim="800000"/>
            <a:headEnd/>
            <a:tailEnd/>
          </a:ln>
        </p:spPr>
        <p:txBody>
          <a:bodyPr vert="horz" wrap="square" lIns="0" tIns="0" rIns="0" bIns="0" numCol="1" anchor="t" anchorCtr="0" compatLnSpc="1">
            <a:prstTxWarp prst="textNoShape">
              <a:avLst/>
            </a:prstTxWarp>
          </a:bodyPr>
          <a:lstStyle/>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Operator Overloading: </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You can define the behavior of most operators in C++, including math operators (“+”) and even array indexing.</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lang="en-US" sz="1800" b="1" dirty="0">
                <a:solidFill>
                  <a:srgbClr val="000000"/>
                </a:solidFill>
                <a:latin typeface="Arial"/>
              </a:rPr>
              <a:t>Use the operator keyword:</a:t>
            </a:r>
          </a:p>
          <a:p>
            <a:pPr marL="466725" fontAlgn="auto">
              <a:spcBef>
                <a:spcPts val="0"/>
              </a:spcBef>
              <a:spcAft>
                <a:spcPts val="600"/>
              </a:spcAft>
              <a:tabLst>
                <a:tab pos="2290763" algn="l"/>
                <a:tab pos="4113213" algn="l"/>
              </a:tabLst>
              <a:defRPr/>
            </a:pPr>
            <a:r>
              <a:rPr lang="en-US" sz="1800" b="1" dirty="0"/>
              <a:t>Toaster operator + (Toaster const &amp;obj);</a:t>
            </a:r>
          </a:p>
          <a:p>
            <a:pPr marL="466725" fontAlgn="auto">
              <a:spcBef>
                <a:spcPts val="0"/>
              </a:spcBef>
              <a:spcAft>
                <a:spcPts val="600"/>
              </a:spcAft>
              <a:tabLst>
                <a:tab pos="2290763" algn="l"/>
                <a:tab pos="4113213" algn="l"/>
              </a:tabLst>
              <a:defRPr/>
            </a:pPr>
            <a:r>
              <a:rPr lang="en-US" sz="1800" b="1" dirty="0"/>
              <a:t>Toaster operator - (Toaster const &amp;obj);</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Be careful not create memory </a:t>
            </a:r>
            <a:r>
              <a:rPr lang="en-US" sz="1800" b="1" dirty="0">
                <a:solidFill>
                  <a:srgbClr val="000000"/>
                </a:solidFill>
                <a:latin typeface="Arial"/>
              </a:rPr>
              <a:t>leaks by returning copies of objects that are not destructed.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lang="en-US" sz="1800" b="1" dirty="0">
                <a:solidFill>
                  <a:srgbClr val="000000"/>
                </a:solidFill>
                <a:latin typeface="Arial"/>
              </a:rPr>
              <a:t>Also be careful not to create conversion problems by providing the appropriate cast methods.</a:t>
            </a:r>
          </a:p>
          <a:p>
            <a:pPr marL="173038" marR="0" lvl="0" indent="-163513" algn="l" defTabSz="914400" rtl="0" eaLnBrk="1" fontAlgn="auto" latinLnBrk="0" hangingPunct="1">
              <a:lnSpc>
                <a:spcPct val="100000"/>
              </a:lnSpc>
              <a:spcBef>
                <a:spcPts val="0"/>
              </a:spcBef>
              <a:spcAft>
                <a:spcPts val="600"/>
              </a:spcAft>
              <a:buClrTx/>
              <a:buSzTx/>
              <a:buFont typeface="Arial" panose="020B0604020202020204" pitchFamily="34" charset="0"/>
              <a:buChar char="•"/>
              <a:tabLst>
                <a:tab pos="2290763" algn="l"/>
                <a:tab pos="4113213" algn="l"/>
              </a:tabLst>
              <a:defRPr/>
            </a:pPr>
            <a:r>
              <a:rPr kumimoji="0" lang="en-US" sz="1800" b="1" i="0" u="none" strike="noStrike" kern="1200" cap="none" spc="0" normalizeH="0" baseline="0" noProof="0" dirty="0">
                <a:ln>
                  <a:noFill/>
                </a:ln>
                <a:solidFill>
                  <a:srgbClr val="333399"/>
                </a:solidFill>
                <a:effectLst/>
                <a:uLnTx/>
                <a:uFillTx/>
                <a:latin typeface="Arial"/>
                <a:ea typeface="+mn-ea"/>
                <a:cs typeface="+mn-cs"/>
              </a:rPr>
              <a:t>Significant New Reserved Words and Syntax:</a:t>
            </a:r>
          </a:p>
          <a:p>
            <a:pPr marL="346075" marR="0" lvl="0" indent="-161925" algn="l" defTabSz="914400" rtl="0" eaLnBrk="1" fontAlgn="auto" latinLnBrk="0" hangingPunct="1">
              <a:lnSpc>
                <a:spcPct val="100000"/>
              </a:lnSpc>
              <a:spcBef>
                <a:spcPts val="0"/>
              </a:spcBef>
              <a:spcAft>
                <a:spcPts val="6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Operator: indicates </a:t>
            </a:r>
            <a:r>
              <a:rPr lang="en-US" sz="1800" b="1" dirty="0">
                <a:solidFill>
                  <a:srgbClr val="000000"/>
                </a:solidFill>
                <a:latin typeface="Arial"/>
              </a:rPr>
              <a:t>an operator overload method.</a:t>
            </a:r>
          </a:p>
          <a:p>
            <a:pPr marL="346075" marR="0" lvl="0" indent="-161925" algn="l" defTabSz="914400" rtl="0" eaLnBrk="1" fontAlgn="auto" latinLnBrk="0" hangingPunct="1">
              <a:lnSpc>
                <a:spcPct val="100000"/>
              </a:lnSpc>
              <a:spcBef>
                <a:spcPts val="0"/>
              </a:spcBef>
              <a:spcAft>
                <a:spcPts val="1200"/>
              </a:spcAft>
              <a:buClrTx/>
              <a:buSzTx/>
              <a:buFont typeface="Wingdings" pitchFamily="2" charset="2"/>
              <a:buChar char="§"/>
              <a:tabLst>
                <a:tab pos="2290763" algn="l"/>
                <a:tab pos="4113213" algn="l"/>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Call By Reference using “&amp;”: </a:t>
            </a:r>
            <a:r>
              <a:rPr kumimoji="0" lang="en-US" sz="1800" b="1" i="0" u="none" strike="noStrike" kern="1200" cap="none" spc="0" normalizeH="0" baseline="0" noProof="0" dirty="0" err="1">
                <a:ln>
                  <a:noFill/>
                </a:ln>
                <a:solidFill>
                  <a:srgbClr val="000000"/>
                </a:solidFill>
                <a:effectLst/>
                <a:uLnTx/>
                <a:uFillTx/>
                <a:latin typeface="Arial"/>
                <a:ea typeface="+mn-ea"/>
                <a:cs typeface="+mn-cs"/>
              </a:rPr>
              <a:t>cal</a:t>
            </a:r>
            <a:r>
              <a:rPr lang="en-US" sz="1800" b="1" dirty="0">
                <a:solidFill>
                  <a:srgbClr val="000000"/>
                </a:solidFill>
                <a:latin typeface="Arial"/>
              </a:rPr>
              <a:t>l by reference, but lets the compiler do all the heavy lifting since it looks like call by value. Value of an argument can be changed in the calling method because it is call by reference.</a:t>
            </a:r>
            <a:endParaRPr kumimoji="0" lang="en-US" sz="1800" b="1"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194013270"/>
      </p:ext>
    </p:extLst>
  </p:cSld>
  <p:clrMapOvr>
    <a:masterClrMapping/>
  </p:clrMapOvr>
</p:sld>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isip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7300</TotalTime>
  <Words>360</Words>
  <Application>Microsoft Macintosh PowerPoint</Application>
  <PresentationFormat>Letter Paper (8.5x11 in)</PresentationFormat>
  <Paragraphs>34</Paragraphs>
  <Slides>3</Slides>
  <Notes>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vt:i4>
      </vt:variant>
    </vt:vector>
  </HeadingPairs>
  <TitlesOfParts>
    <vt:vector size="8" baseType="lpstr">
      <vt:lpstr>Arial</vt:lpstr>
      <vt:lpstr>Times New Roman</vt:lpstr>
      <vt:lpstr>Wingdings</vt:lpstr>
      <vt:lpstr>lecture_title</vt:lpstr>
      <vt:lpstr>1_isip_default</vt:lpstr>
      <vt:lpstr>PowerPoint Presentation</vt:lpstr>
      <vt:lpstr>PowerPoint Presentation</vt:lpstr>
      <vt:lpstr>PowerPoint Presentation</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411</cp:revision>
  <dcterms:created xsi:type="dcterms:W3CDTF">2002-09-12T17:13:32Z</dcterms:created>
  <dcterms:modified xsi:type="dcterms:W3CDTF">2023-10-25T14:01:14Z</dcterms:modified>
</cp:coreProperties>
</file>