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84" r:id="rId1"/>
    <p:sldMasterId id="2147483700" r:id="rId2"/>
  </p:sldMasterIdLst>
  <p:notesMasterIdLst>
    <p:notesMasterId r:id="rId5"/>
  </p:notesMasterIdLst>
  <p:handoutMasterIdLst>
    <p:handoutMasterId r:id="rId6"/>
  </p:handoutMasterIdLst>
  <p:sldIdLst>
    <p:sldId id="311" r:id="rId3"/>
    <p:sldId id="313" r:id="rId4"/>
  </p:sldIdLst>
  <p:sldSz cx="9144000" cy="6858000" type="letter"/>
  <p:notesSz cx="7302500" cy="9588500"/>
  <p:defaultTex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1846">
          <p15:clr>
            <a:srgbClr val="A4A3A4"/>
          </p15:clr>
        </p15:guide>
        <p15:guide id="2" pos="149">
          <p15:clr>
            <a:srgbClr val="A4A3A4"/>
          </p15:clr>
        </p15:guide>
      </p15:sldGuideLst>
    </p:ext>
    <p:ext uri="{2D200454-40CA-4A62-9FC3-DE9A4176ACB9}">
      <p15:notesGuideLst xmlns:p15="http://schemas.microsoft.com/office/powerpoint/2012/main">
        <p15:guide id="1" orient="horz" pos="3019">
          <p15:clr>
            <a:srgbClr val="A4A3A4"/>
          </p15:clr>
        </p15:guide>
        <p15:guide id="2" pos="230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92034"/>
    <a:srgbClr val="EFF755"/>
    <a:srgbClr val="CC6600"/>
    <a:srgbClr val="6666FF"/>
    <a:srgbClr val="008000"/>
    <a:srgbClr val="000080"/>
    <a:srgbClr val="004000"/>
    <a:srgbClr val="9966FF"/>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339" autoAdjust="0"/>
    <p:restoredTop sz="95081" autoAdjust="0"/>
  </p:normalViewPr>
  <p:slideViewPr>
    <p:cSldViewPr snapToGrid="0">
      <p:cViewPr varScale="1">
        <p:scale>
          <a:sx n="129" d="100"/>
          <a:sy n="129" d="100"/>
        </p:scale>
        <p:origin x="2072" y="192"/>
      </p:cViewPr>
      <p:guideLst>
        <p:guide orient="horz" pos="1846"/>
        <p:guide pos="14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74" d="100"/>
          <a:sy n="74" d="100"/>
        </p:scale>
        <p:origin x="-1836" y="-96"/>
      </p:cViewPr>
      <p:guideLst>
        <p:guide orient="horz" pos="3019"/>
        <p:guide pos="230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handoutMaster" Target="handoutMasters/handoutMaster1.xml"/><Relationship Id="rId5" Type="http://schemas.openxmlformats.org/officeDocument/2006/relationships/notesMaster" Target="notesMasters/notesMaster1.xml"/><Relationship Id="rId10"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7826" name="Rectangle 2"/>
          <p:cNvSpPr>
            <a:spLocks noGrp="1" noChangeArrowheads="1"/>
          </p:cNvSpPr>
          <p:nvPr>
            <p:ph type="hdr" sz="quarter"/>
          </p:nvPr>
        </p:nvSpPr>
        <p:spPr bwMode="auto">
          <a:xfrm>
            <a:off x="0" y="0"/>
            <a:ext cx="3165475" cy="479425"/>
          </a:xfrm>
          <a:prstGeom prst="rect">
            <a:avLst/>
          </a:prstGeom>
          <a:noFill/>
          <a:ln w="9525">
            <a:noFill/>
            <a:miter lim="800000"/>
            <a:headEnd/>
            <a:tailEnd/>
          </a:ln>
          <a:effectLst/>
        </p:spPr>
        <p:txBody>
          <a:bodyPr vert="horz" wrap="square" lIns="96231" tIns="48115" rIns="96231" bIns="48115" numCol="1" anchor="t" anchorCtr="0" compatLnSpc="1">
            <a:prstTxWarp prst="textNoShape">
              <a:avLst/>
            </a:prstTxWarp>
          </a:bodyPr>
          <a:lstStyle>
            <a:lvl1pPr defTabSz="962025">
              <a:defRPr sz="1200" smtClean="0">
                <a:latin typeface="Times New Roman" pitchFamily="18" charset="0"/>
              </a:defRPr>
            </a:lvl1pPr>
          </a:lstStyle>
          <a:p>
            <a:pPr>
              <a:defRPr/>
            </a:pPr>
            <a:endParaRPr lang="en-US"/>
          </a:p>
        </p:txBody>
      </p:sp>
      <p:sp>
        <p:nvSpPr>
          <p:cNvPr id="77827" name="Rectangle 3"/>
          <p:cNvSpPr>
            <a:spLocks noGrp="1" noChangeArrowheads="1"/>
          </p:cNvSpPr>
          <p:nvPr>
            <p:ph type="dt" sz="quarter" idx="1"/>
          </p:nvPr>
        </p:nvSpPr>
        <p:spPr bwMode="auto">
          <a:xfrm>
            <a:off x="4137025" y="0"/>
            <a:ext cx="3165475" cy="479425"/>
          </a:xfrm>
          <a:prstGeom prst="rect">
            <a:avLst/>
          </a:prstGeom>
          <a:noFill/>
          <a:ln w="9525">
            <a:noFill/>
            <a:miter lim="800000"/>
            <a:headEnd/>
            <a:tailEnd/>
          </a:ln>
          <a:effectLst/>
        </p:spPr>
        <p:txBody>
          <a:bodyPr vert="horz" wrap="square" lIns="96231" tIns="48115" rIns="96231" bIns="48115" numCol="1" anchor="t" anchorCtr="0" compatLnSpc="1">
            <a:prstTxWarp prst="textNoShape">
              <a:avLst/>
            </a:prstTxWarp>
          </a:bodyPr>
          <a:lstStyle>
            <a:lvl1pPr algn="r" defTabSz="962025">
              <a:defRPr sz="1200" smtClean="0">
                <a:latin typeface="Times New Roman" pitchFamily="18" charset="0"/>
              </a:defRPr>
            </a:lvl1pPr>
          </a:lstStyle>
          <a:p>
            <a:pPr>
              <a:defRPr/>
            </a:pPr>
            <a:endParaRPr lang="en-US"/>
          </a:p>
        </p:txBody>
      </p:sp>
      <p:sp>
        <p:nvSpPr>
          <p:cNvPr id="77828" name="Rectangle 4"/>
          <p:cNvSpPr>
            <a:spLocks noGrp="1" noChangeArrowheads="1"/>
          </p:cNvSpPr>
          <p:nvPr>
            <p:ph type="ftr" sz="quarter" idx="2"/>
          </p:nvPr>
        </p:nvSpPr>
        <p:spPr bwMode="auto">
          <a:xfrm>
            <a:off x="0" y="9109075"/>
            <a:ext cx="3165475" cy="479425"/>
          </a:xfrm>
          <a:prstGeom prst="rect">
            <a:avLst/>
          </a:prstGeom>
          <a:noFill/>
          <a:ln w="9525">
            <a:noFill/>
            <a:miter lim="800000"/>
            <a:headEnd/>
            <a:tailEnd/>
          </a:ln>
          <a:effectLst/>
        </p:spPr>
        <p:txBody>
          <a:bodyPr vert="horz" wrap="square" lIns="96231" tIns="48115" rIns="96231" bIns="48115" numCol="1" anchor="b" anchorCtr="0" compatLnSpc="1">
            <a:prstTxWarp prst="textNoShape">
              <a:avLst/>
            </a:prstTxWarp>
          </a:bodyPr>
          <a:lstStyle>
            <a:lvl1pPr defTabSz="962025">
              <a:defRPr sz="1200" smtClean="0">
                <a:latin typeface="Times New Roman" pitchFamily="18" charset="0"/>
              </a:defRPr>
            </a:lvl1pPr>
          </a:lstStyle>
          <a:p>
            <a:pPr>
              <a:defRPr/>
            </a:pPr>
            <a:endParaRPr lang="en-US"/>
          </a:p>
        </p:txBody>
      </p:sp>
      <p:sp>
        <p:nvSpPr>
          <p:cNvPr id="77829" name="Rectangle 5"/>
          <p:cNvSpPr>
            <a:spLocks noGrp="1" noChangeArrowheads="1"/>
          </p:cNvSpPr>
          <p:nvPr>
            <p:ph type="sldNum" sz="quarter" idx="3"/>
          </p:nvPr>
        </p:nvSpPr>
        <p:spPr bwMode="auto">
          <a:xfrm>
            <a:off x="4137025" y="9109075"/>
            <a:ext cx="3165475" cy="479425"/>
          </a:xfrm>
          <a:prstGeom prst="rect">
            <a:avLst/>
          </a:prstGeom>
          <a:noFill/>
          <a:ln w="9525">
            <a:noFill/>
            <a:miter lim="800000"/>
            <a:headEnd/>
            <a:tailEnd/>
          </a:ln>
          <a:effectLst/>
        </p:spPr>
        <p:txBody>
          <a:bodyPr vert="horz" wrap="square" lIns="96231" tIns="48115" rIns="96231" bIns="48115" numCol="1" anchor="b" anchorCtr="0" compatLnSpc="1">
            <a:prstTxWarp prst="textNoShape">
              <a:avLst/>
            </a:prstTxWarp>
          </a:bodyPr>
          <a:lstStyle>
            <a:lvl1pPr algn="r" defTabSz="962025">
              <a:defRPr sz="1200" smtClean="0">
                <a:latin typeface="Times New Roman" pitchFamily="18" charset="0"/>
              </a:defRPr>
            </a:lvl1pPr>
          </a:lstStyle>
          <a:p>
            <a:pPr>
              <a:defRPr/>
            </a:pPr>
            <a:fld id="{66158826-EADE-4792-AB13-43381F09BFE3}" type="slidenum">
              <a:rPr lang="en-US"/>
              <a:pPr>
                <a:defRPr/>
              </a:pPr>
              <a:t>‹#›</a:t>
            </a:fld>
            <a:endParaRPr lang="en-US"/>
          </a:p>
        </p:txBody>
      </p:sp>
    </p:spTree>
    <p:extLst>
      <p:ext uri="{BB962C8B-B14F-4D97-AF65-F5344CB8AC3E}">
        <p14:creationId xmlns:p14="http://schemas.microsoft.com/office/powerpoint/2010/main" val="16092543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hdr" sz="quarter"/>
          </p:nvPr>
        </p:nvSpPr>
        <p:spPr bwMode="auto">
          <a:xfrm>
            <a:off x="0" y="0"/>
            <a:ext cx="3165475" cy="479425"/>
          </a:xfrm>
          <a:prstGeom prst="rect">
            <a:avLst/>
          </a:prstGeom>
          <a:noFill/>
          <a:ln w="9525">
            <a:noFill/>
            <a:miter lim="800000"/>
            <a:headEnd/>
            <a:tailEnd/>
          </a:ln>
          <a:effectLst/>
        </p:spPr>
        <p:txBody>
          <a:bodyPr vert="horz" wrap="square" lIns="96231" tIns="48115" rIns="96231" bIns="48115" numCol="1" anchor="t" anchorCtr="0" compatLnSpc="1">
            <a:prstTxWarp prst="textNoShape">
              <a:avLst/>
            </a:prstTxWarp>
          </a:bodyPr>
          <a:lstStyle>
            <a:lvl1pPr defTabSz="962025">
              <a:defRPr sz="1200" smtClean="0">
                <a:latin typeface="Times New Roman" pitchFamily="18" charset="0"/>
              </a:defRPr>
            </a:lvl1pPr>
          </a:lstStyle>
          <a:p>
            <a:pPr>
              <a:defRPr/>
            </a:pPr>
            <a:endParaRPr lang="en-US"/>
          </a:p>
        </p:txBody>
      </p:sp>
      <p:sp>
        <p:nvSpPr>
          <p:cNvPr id="30723" name="Rectangle 3"/>
          <p:cNvSpPr>
            <a:spLocks noGrp="1" noChangeArrowheads="1"/>
          </p:cNvSpPr>
          <p:nvPr>
            <p:ph type="dt" idx="1"/>
          </p:nvPr>
        </p:nvSpPr>
        <p:spPr bwMode="auto">
          <a:xfrm>
            <a:off x="4137025" y="0"/>
            <a:ext cx="3165475" cy="479425"/>
          </a:xfrm>
          <a:prstGeom prst="rect">
            <a:avLst/>
          </a:prstGeom>
          <a:noFill/>
          <a:ln w="9525">
            <a:noFill/>
            <a:miter lim="800000"/>
            <a:headEnd/>
            <a:tailEnd/>
          </a:ln>
          <a:effectLst/>
        </p:spPr>
        <p:txBody>
          <a:bodyPr vert="horz" wrap="square" lIns="96231" tIns="48115" rIns="96231" bIns="48115" numCol="1" anchor="t" anchorCtr="0" compatLnSpc="1">
            <a:prstTxWarp prst="textNoShape">
              <a:avLst/>
            </a:prstTxWarp>
          </a:bodyPr>
          <a:lstStyle>
            <a:lvl1pPr algn="r" defTabSz="962025">
              <a:defRPr sz="1200" smtClean="0">
                <a:latin typeface="Times New Roman" pitchFamily="18" charset="0"/>
              </a:defRPr>
            </a:lvl1pPr>
          </a:lstStyle>
          <a:p>
            <a:pPr>
              <a:defRPr/>
            </a:pPr>
            <a:endParaRPr lang="en-US"/>
          </a:p>
        </p:txBody>
      </p:sp>
      <p:sp>
        <p:nvSpPr>
          <p:cNvPr id="22532" name="Rectangle 4"/>
          <p:cNvSpPr>
            <a:spLocks noGrp="1" noRot="1" noChangeAspect="1" noChangeArrowheads="1" noTextEdit="1"/>
          </p:cNvSpPr>
          <p:nvPr>
            <p:ph type="sldImg" idx="2"/>
          </p:nvPr>
        </p:nvSpPr>
        <p:spPr bwMode="auto">
          <a:xfrm>
            <a:off x="1254125" y="719138"/>
            <a:ext cx="4794250" cy="3595687"/>
          </a:xfrm>
          <a:prstGeom prst="rect">
            <a:avLst/>
          </a:prstGeom>
          <a:noFill/>
          <a:ln w="9525">
            <a:solidFill>
              <a:srgbClr val="000000"/>
            </a:solidFill>
            <a:miter lim="800000"/>
            <a:headEnd/>
            <a:tailEnd/>
          </a:ln>
        </p:spPr>
      </p:sp>
      <p:sp>
        <p:nvSpPr>
          <p:cNvPr id="30725" name="Rectangle 5"/>
          <p:cNvSpPr>
            <a:spLocks noGrp="1" noChangeArrowheads="1"/>
          </p:cNvSpPr>
          <p:nvPr>
            <p:ph type="body" sz="quarter" idx="3"/>
          </p:nvPr>
        </p:nvSpPr>
        <p:spPr bwMode="auto">
          <a:xfrm>
            <a:off x="974725" y="4554538"/>
            <a:ext cx="5353050" cy="4314825"/>
          </a:xfrm>
          <a:prstGeom prst="rect">
            <a:avLst/>
          </a:prstGeom>
          <a:noFill/>
          <a:ln w="9525">
            <a:noFill/>
            <a:miter lim="800000"/>
            <a:headEnd/>
            <a:tailEnd/>
          </a:ln>
          <a:effectLst/>
        </p:spPr>
        <p:txBody>
          <a:bodyPr vert="horz" wrap="square" lIns="96231" tIns="48115" rIns="96231" bIns="48115"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26" name="Rectangle 6"/>
          <p:cNvSpPr>
            <a:spLocks noGrp="1" noChangeArrowheads="1"/>
          </p:cNvSpPr>
          <p:nvPr>
            <p:ph type="ftr" sz="quarter" idx="4"/>
          </p:nvPr>
        </p:nvSpPr>
        <p:spPr bwMode="auto">
          <a:xfrm>
            <a:off x="0" y="9109075"/>
            <a:ext cx="3165475" cy="479425"/>
          </a:xfrm>
          <a:prstGeom prst="rect">
            <a:avLst/>
          </a:prstGeom>
          <a:noFill/>
          <a:ln w="9525">
            <a:noFill/>
            <a:miter lim="800000"/>
            <a:headEnd/>
            <a:tailEnd/>
          </a:ln>
          <a:effectLst/>
        </p:spPr>
        <p:txBody>
          <a:bodyPr vert="horz" wrap="square" lIns="96231" tIns="48115" rIns="96231" bIns="48115" numCol="1" anchor="b" anchorCtr="0" compatLnSpc="1">
            <a:prstTxWarp prst="textNoShape">
              <a:avLst/>
            </a:prstTxWarp>
          </a:bodyPr>
          <a:lstStyle>
            <a:lvl1pPr defTabSz="962025">
              <a:defRPr sz="1200" smtClean="0">
                <a:latin typeface="Times New Roman" pitchFamily="18" charset="0"/>
              </a:defRPr>
            </a:lvl1pPr>
          </a:lstStyle>
          <a:p>
            <a:pPr>
              <a:defRPr/>
            </a:pPr>
            <a:endParaRPr lang="en-US"/>
          </a:p>
        </p:txBody>
      </p:sp>
      <p:sp>
        <p:nvSpPr>
          <p:cNvPr id="30727" name="Rectangle 7"/>
          <p:cNvSpPr>
            <a:spLocks noGrp="1" noChangeArrowheads="1"/>
          </p:cNvSpPr>
          <p:nvPr>
            <p:ph type="sldNum" sz="quarter" idx="5"/>
          </p:nvPr>
        </p:nvSpPr>
        <p:spPr bwMode="auto">
          <a:xfrm>
            <a:off x="4137025" y="9109075"/>
            <a:ext cx="3165475" cy="479425"/>
          </a:xfrm>
          <a:prstGeom prst="rect">
            <a:avLst/>
          </a:prstGeom>
          <a:noFill/>
          <a:ln w="9525">
            <a:noFill/>
            <a:miter lim="800000"/>
            <a:headEnd/>
            <a:tailEnd/>
          </a:ln>
          <a:effectLst/>
        </p:spPr>
        <p:txBody>
          <a:bodyPr vert="horz" wrap="square" lIns="96231" tIns="48115" rIns="96231" bIns="48115" numCol="1" anchor="b" anchorCtr="0" compatLnSpc="1">
            <a:prstTxWarp prst="textNoShape">
              <a:avLst/>
            </a:prstTxWarp>
          </a:bodyPr>
          <a:lstStyle>
            <a:lvl1pPr algn="r" defTabSz="962025">
              <a:defRPr sz="1200" smtClean="0">
                <a:latin typeface="Times New Roman" pitchFamily="18" charset="0"/>
              </a:defRPr>
            </a:lvl1pPr>
          </a:lstStyle>
          <a:p>
            <a:pPr>
              <a:defRPr/>
            </a:pPr>
            <a:fld id="{ECC53042-5A96-4DBC-B738-B843823BA6D7}" type="slidenum">
              <a:rPr lang="en-US"/>
              <a:pPr>
                <a:defRPr/>
              </a:pPr>
              <a:t>‹#›</a:t>
            </a:fld>
            <a:endParaRPr lang="en-US"/>
          </a:p>
        </p:txBody>
      </p:sp>
    </p:spTree>
    <p:extLst>
      <p:ext uri="{BB962C8B-B14F-4D97-AF65-F5344CB8AC3E}">
        <p14:creationId xmlns:p14="http://schemas.microsoft.com/office/powerpoint/2010/main" val="344075550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62025" rtl="0" eaLnBrk="1" fontAlgn="base" latinLnBrk="0" hangingPunct="1">
              <a:lnSpc>
                <a:spcPct val="100000"/>
              </a:lnSpc>
              <a:spcBef>
                <a:spcPct val="0"/>
              </a:spcBef>
              <a:spcAft>
                <a:spcPct val="0"/>
              </a:spcAft>
              <a:buClrTx/>
              <a:buSzTx/>
              <a:buFontTx/>
              <a:buNone/>
              <a:tabLst/>
              <a:defRPr/>
            </a:pPr>
            <a:fld id="{ECC53042-5A96-4DBC-B738-B843823BA6D7}"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62025" rtl="0" eaLnBrk="1" fontAlgn="base" latinLnBrk="0" hangingPunct="1">
                <a:lnSpc>
                  <a:spcPct val="100000"/>
                </a:lnSpc>
                <a:spcBef>
                  <a:spcPct val="0"/>
                </a:spcBef>
                <a:spcAft>
                  <a:spcPct val="0"/>
                </a:spcAft>
                <a:buClrTx/>
                <a:buSzTx/>
                <a:buFontTx/>
                <a:buNone/>
                <a:tabLst/>
                <a:defRPr/>
              </a:pPr>
              <a:t>1</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21464717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232504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7" name="Rectangle 5"/>
          <p:cNvSpPr>
            <a:spLocks noChangeArrowheads="1"/>
          </p:cNvSpPr>
          <p:nvPr/>
        </p:nvSpPr>
        <p:spPr bwMode="auto">
          <a:xfrm>
            <a:off x="304800" y="277813"/>
            <a:ext cx="8605838" cy="6254750"/>
          </a:xfrm>
          <a:prstGeom prst="rect">
            <a:avLst/>
          </a:prstGeom>
          <a:noFill/>
          <a:ln w="38100">
            <a:solidFill>
              <a:srgbClr val="333399"/>
            </a:solidFill>
            <a:miter lim="800000"/>
            <a:headEnd/>
            <a:tailEnd/>
          </a:ln>
          <a:effectLst>
            <a:outerShdw dist="107763" dir="2700000" algn="ctr" rotWithShape="0">
              <a:srgbClr val="892034"/>
            </a:outerShdw>
          </a:effectLst>
        </p:spPr>
        <p:txBody>
          <a:bodyPr wrap="none" anchor="ctr"/>
          <a:lstStyle/>
          <a:p>
            <a:pPr algn="ctr">
              <a:defRPr/>
            </a:pPr>
            <a:endParaRPr lang="en-US">
              <a:solidFill>
                <a:schemeClr val="hlink"/>
              </a:solidFill>
              <a:latin typeface="Times New Roman" pitchFamily="18" charset="0"/>
            </a:endParaRPr>
          </a:p>
        </p:txBody>
      </p:sp>
      <p:sp>
        <p:nvSpPr>
          <p:cNvPr id="8" name="Text Box 8"/>
          <p:cNvSpPr txBox="1">
            <a:spLocks noChangeArrowheads="1"/>
          </p:cNvSpPr>
          <p:nvPr/>
        </p:nvSpPr>
        <p:spPr bwMode="auto">
          <a:xfrm>
            <a:off x="479425" y="130175"/>
            <a:ext cx="3821113" cy="366713"/>
          </a:xfrm>
          <a:prstGeom prst="rect">
            <a:avLst/>
          </a:prstGeom>
          <a:solidFill>
            <a:srgbClr val="FFFFFF"/>
          </a:solidFill>
          <a:ln w="9525">
            <a:noFill/>
            <a:miter lim="800000"/>
            <a:headEnd/>
            <a:tailEnd/>
          </a:ln>
        </p:spPr>
        <p:txBody>
          <a:bodyPr anchor="ctr" anchorCtr="1">
            <a:spAutoFit/>
          </a:bodyPr>
          <a:lstStyle/>
          <a:p>
            <a:pPr>
              <a:spcBef>
                <a:spcPct val="50000"/>
              </a:spcBef>
            </a:pPr>
            <a:r>
              <a:rPr lang="en-US" sz="1800" b="1" dirty="0">
                <a:solidFill>
                  <a:srgbClr val="333399"/>
                </a:solidFill>
              </a:rPr>
              <a:t>ECE 8443 – Pattern Recognition</a:t>
            </a:r>
          </a:p>
        </p:txBody>
      </p:sp>
      <p:sp>
        <p:nvSpPr>
          <p:cNvPr id="4" name="Rectangle 5"/>
          <p:cNvSpPr>
            <a:spLocks noChangeArrowheads="1"/>
          </p:cNvSpPr>
          <p:nvPr userDrawn="1"/>
        </p:nvSpPr>
        <p:spPr bwMode="auto">
          <a:xfrm>
            <a:off x="304800" y="277813"/>
            <a:ext cx="8605838" cy="6254750"/>
          </a:xfrm>
          <a:prstGeom prst="rect">
            <a:avLst/>
          </a:prstGeom>
          <a:noFill/>
          <a:ln w="38100">
            <a:solidFill>
              <a:srgbClr val="333399"/>
            </a:solidFill>
            <a:miter lim="800000"/>
            <a:headEnd/>
            <a:tailEnd/>
          </a:ln>
          <a:effectLst>
            <a:outerShdw dist="107763" dir="2700000" algn="ctr" rotWithShape="0">
              <a:srgbClr val="892034"/>
            </a:outerShdw>
          </a:effectLst>
        </p:spPr>
        <p:txBody>
          <a:bodyPr wrap="none" anchor="ctr"/>
          <a:lstStyle/>
          <a:p>
            <a:pPr algn="ctr">
              <a:defRPr/>
            </a:pPr>
            <a:endParaRPr lang="en-US">
              <a:solidFill>
                <a:schemeClr val="hlink"/>
              </a:solidFill>
              <a:latin typeface="Times New Roman" pitchFamily="18" charset="0"/>
            </a:endParaRPr>
          </a:p>
        </p:txBody>
      </p:sp>
      <p:sp>
        <p:nvSpPr>
          <p:cNvPr id="5" name="Text Box 8"/>
          <p:cNvSpPr txBox="1">
            <a:spLocks noChangeArrowheads="1"/>
          </p:cNvSpPr>
          <p:nvPr userDrawn="1"/>
        </p:nvSpPr>
        <p:spPr bwMode="auto">
          <a:xfrm>
            <a:off x="519529" y="189885"/>
            <a:ext cx="4450035" cy="276999"/>
          </a:xfrm>
          <a:prstGeom prst="rect">
            <a:avLst/>
          </a:prstGeom>
          <a:solidFill>
            <a:srgbClr val="FFFFFF"/>
          </a:solidFill>
          <a:ln w="9525">
            <a:noFill/>
            <a:miter lim="800000"/>
            <a:headEnd/>
            <a:tailEnd/>
          </a:ln>
        </p:spPr>
        <p:txBody>
          <a:bodyPr wrap="square" tIns="0" bIns="0" anchor="ctr" anchorCtr="1">
            <a:spAutoFit/>
          </a:bodyPr>
          <a:lstStyle/>
          <a:p>
            <a:pPr>
              <a:spcBef>
                <a:spcPts val="0"/>
              </a:spcBef>
            </a:pPr>
            <a:r>
              <a:rPr lang="en-US" sz="1800" b="1" dirty="0">
                <a:solidFill>
                  <a:srgbClr val="333399"/>
                </a:solidFill>
              </a:rPr>
              <a:t>ECE 1111 – Engineering Computation I</a:t>
            </a:r>
          </a:p>
        </p:txBody>
      </p:sp>
    </p:spTree>
  </p:cSld>
  <p:clrMap bg1="lt1" tx1="dk1" bg2="lt2" tx2="dk2" accent1="accent1" accent2="accent2" accent3="accent3" accent4="accent4" accent5="accent5" accent6="accent6" hlink="hlink" folHlink="folHlink"/>
  <p:sldLayoutIdLst>
    <p:sldLayoutId id="2147483686"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036" name="Rectangle 12"/>
          <p:cNvSpPr>
            <a:spLocks noChangeArrowheads="1"/>
          </p:cNvSpPr>
          <p:nvPr/>
        </p:nvSpPr>
        <p:spPr bwMode="auto">
          <a:xfrm>
            <a:off x="227013" y="455613"/>
            <a:ext cx="8683625" cy="42862"/>
          </a:xfrm>
          <a:prstGeom prst="rect">
            <a:avLst/>
          </a:prstGeom>
          <a:gradFill rotWithShape="0">
            <a:gsLst>
              <a:gs pos="0">
                <a:srgbClr val="892034"/>
              </a:gs>
              <a:gs pos="100000">
                <a:srgbClr val="95CAFF"/>
              </a:gs>
            </a:gsLst>
            <a:lin ang="0" scaled="1"/>
          </a:gradFill>
          <a:ln w="9525">
            <a:noFill/>
            <a:miter lim="800000"/>
            <a:headEnd/>
            <a:tailEnd/>
          </a:ln>
          <a:effectLst/>
        </p:spPr>
        <p:txBody>
          <a:bodyPr wrap="none" anchor="ctr"/>
          <a:lstStyle/>
          <a:p>
            <a:pPr>
              <a:defRPr/>
            </a:pPr>
            <a:endParaRPr lang="en-US"/>
          </a:p>
        </p:txBody>
      </p:sp>
      <p:pic>
        <p:nvPicPr>
          <p:cNvPr id="1027" name="Picture 37" descr="isip_logo_plain"/>
          <p:cNvPicPr>
            <a:picLocks noChangeAspect="1" noChangeArrowheads="1"/>
          </p:cNvPicPr>
          <p:nvPr/>
        </p:nvPicPr>
        <p:blipFill>
          <a:blip r:embed="rId3"/>
          <a:srcRect/>
          <a:stretch>
            <a:fillRect/>
          </a:stretch>
        </p:blipFill>
        <p:spPr bwMode="auto">
          <a:xfrm>
            <a:off x="8772525" y="6492875"/>
            <a:ext cx="333375" cy="327025"/>
          </a:xfrm>
          <a:prstGeom prst="rect">
            <a:avLst/>
          </a:prstGeom>
          <a:noFill/>
          <a:ln w="9525">
            <a:noFill/>
            <a:miter lim="800000"/>
            <a:headEnd/>
            <a:tailEnd/>
          </a:ln>
        </p:spPr>
      </p:pic>
      <p:sp>
        <p:nvSpPr>
          <p:cNvPr id="1069" name="Text Box 45"/>
          <p:cNvSpPr txBox="1">
            <a:spLocks noChangeArrowheads="1"/>
          </p:cNvSpPr>
          <p:nvPr/>
        </p:nvSpPr>
        <p:spPr bwMode="auto">
          <a:xfrm>
            <a:off x="252413" y="6648450"/>
            <a:ext cx="8158162" cy="184666"/>
          </a:xfrm>
          <a:prstGeom prst="rect">
            <a:avLst/>
          </a:prstGeom>
          <a:noFill/>
          <a:ln w="9525">
            <a:noFill/>
            <a:miter lim="800000"/>
            <a:headEnd/>
            <a:tailEnd/>
          </a:ln>
          <a:effectLst/>
        </p:spPr>
        <p:txBody>
          <a:bodyPr lIns="0" tIns="0" rIns="0" bIns="0">
            <a:spAutoFit/>
          </a:bodyPr>
          <a:lstStyle/>
          <a:p>
            <a:pPr>
              <a:spcBef>
                <a:spcPct val="50000"/>
              </a:spcBef>
              <a:defRPr/>
            </a:pPr>
            <a:r>
              <a:rPr lang="en-US" sz="1200" b="1" dirty="0">
                <a:solidFill>
                  <a:srgbClr val="892034"/>
                </a:solidFill>
              </a:rPr>
              <a:t>ECE 1111: Lecture 18, Slide </a:t>
            </a:r>
            <a:fld id="{56D32A91-0AE1-4806-AC33-D8959F4B7E0D}" type="slidenum">
              <a:rPr lang="en-US" sz="1200" b="1">
                <a:solidFill>
                  <a:srgbClr val="892034"/>
                </a:solidFill>
              </a:rPr>
              <a:pPr>
                <a:spcBef>
                  <a:spcPct val="50000"/>
                </a:spcBef>
                <a:defRPr/>
              </a:pPr>
              <a:t>‹#›</a:t>
            </a:fld>
            <a:endParaRPr lang="en-US" sz="1200" b="1" dirty="0">
              <a:solidFill>
                <a:srgbClr val="892034"/>
              </a:solidFill>
            </a:endParaRPr>
          </a:p>
        </p:txBody>
      </p:sp>
    </p:spTree>
    <p:extLst>
      <p:ext uri="{BB962C8B-B14F-4D97-AF65-F5344CB8AC3E}">
        <p14:creationId xmlns:p14="http://schemas.microsoft.com/office/powerpoint/2010/main" val="3530149797"/>
      </p:ext>
    </p:extLst>
  </p:cSld>
  <p:clrMap bg1="lt1" tx1="dk1" bg2="lt2" tx2="dk2" accent1="accent1" accent2="accent2" accent3="accent3" accent4="accent4" accent5="accent5" accent6="accent6" hlink="hlink" folHlink="folHlink"/>
  <p:sldLayoutIdLst>
    <p:sldLayoutId id="2147483701" r:id="rId1"/>
  </p:sldLayoutIdLst>
  <p:txStyles>
    <p:titleStyle>
      <a:lvl1pPr algn="ctr" rtl="0" eaLnBrk="1" fontAlgn="base" hangingPunct="1">
        <a:spcBef>
          <a:spcPct val="0"/>
        </a:spcBef>
        <a:spcAft>
          <a:spcPct val="0"/>
        </a:spcAft>
        <a:defRPr sz="2400" b="1">
          <a:solidFill>
            <a:schemeClr val="tx1"/>
          </a:solidFill>
          <a:latin typeface="+mj-lt"/>
          <a:ea typeface="+mj-ea"/>
          <a:cs typeface="+mj-cs"/>
        </a:defRPr>
      </a:lvl1pPr>
      <a:lvl2pPr algn="ctr" rtl="0" eaLnBrk="1" fontAlgn="base" hangingPunct="1">
        <a:spcBef>
          <a:spcPct val="0"/>
        </a:spcBef>
        <a:spcAft>
          <a:spcPct val="0"/>
        </a:spcAft>
        <a:defRPr sz="2400" b="1">
          <a:solidFill>
            <a:schemeClr val="tx1"/>
          </a:solidFill>
          <a:latin typeface="Arial" charset="0"/>
        </a:defRPr>
      </a:lvl2pPr>
      <a:lvl3pPr algn="ctr" rtl="0" eaLnBrk="1" fontAlgn="base" hangingPunct="1">
        <a:spcBef>
          <a:spcPct val="0"/>
        </a:spcBef>
        <a:spcAft>
          <a:spcPct val="0"/>
        </a:spcAft>
        <a:defRPr sz="2400" b="1">
          <a:solidFill>
            <a:schemeClr val="tx1"/>
          </a:solidFill>
          <a:latin typeface="Arial" charset="0"/>
        </a:defRPr>
      </a:lvl3pPr>
      <a:lvl4pPr algn="ctr" rtl="0" eaLnBrk="1" fontAlgn="base" hangingPunct="1">
        <a:spcBef>
          <a:spcPct val="0"/>
        </a:spcBef>
        <a:spcAft>
          <a:spcPct val="0"/>
        </a:spcAft>
        <a:defRPr sz="2400" b="1">
          <a:solidFill>
            <a:schemeClr val="tx1"/>
          </a:solidFill>
          <a:latin typeface="Arial" charset="0"/>
        </a:defRPr>
      </a:lvl4pPr>
      <a:lvl5pPr algn="ctr" rtl="0" eaLnBrk="1" fontAlgn="base" hangingPunct="1">
        <a:spcBef>
          <a:spcPct val="0"/>
        </a:spcBef>
        <a:spcAft>
          <a:spcPct val="0"/>
        </a:spcAft>
        <a:defRPr sz="2400" b="1">
          <a:solidFill>
            <a:schemeClr val="tx1"/>
          </a:solidFill>
          <a:latin typeface="Arial" charset="0"/>
        </a:defRPr>
      </a:lvl5pPr>
      <a:lvl6pPr marL="457200" algn="ctr" rtl="0" eaLnBrk="1" fontAlgn="base" hangingPunct="1">
        <a:spcBef>
          <a:spcPct val="0"/>
        </a:spcBef>
        <a:spcAft>
          <a:spcPct val="0"/>
        </a:spcAft>
        <a:defRPr sz="2400" b="1">
          <a:solidFill>
            <a:schemeClr val="tx1"/>
          </a:solidFill>
          <a:latin typeface="Arial" charset="0"/>
        </a:defRPr>
      </a:lvl6pPr>
      <a:lvl7pPr marL="914400" algn="ctr" rtl="0" eaLnBrk="1" fontAlgn="base" hangingPunct="1">
        <a:spcBef>
          <a:spcPct val="0"/>
        </a:spcBef>
        <a:spcAft>
          <a:spcPct val="0"/>
        </a:spcAft>
        <a:defRPr sz="2400" b="1">
          <a:solidFill>
            <a:schemeClr val="tx1"/>
          </a:solidFill>
          <a:latin typeface="Arial" charset="0"/>
        </a:defRPr>
      </a:lvl7pPr>
      <a:lvl8pPr marL="1371600" algn="ctr" rtl="0" eaLnBrk="1" fontAlgn="base" hangingPunct="1">
        <a:spcBef>
          <a:spcPct val="0"/>
        </a:spcBef>
        <a:spcAft>
          <a:spcPct val="0"/>
        </a:spcAft>
        <a:defRPr sz="2400" b="1">
          <a:solidFill>
            <a:schemeClr val="tx1"/>
          </a:solidFill>
          <a:latin typeface="Arial" charset="0"/>
        </a:defRPr>
      </a:lvl8pPr>
      <a:lvl9pPr marL="1828800" algn="ctr" rtl="0" eaLnBrk="1" fontAlgn="base" hangingPunct="1">
        <a:spcBef>
          <a:spcPct val="0"/>
        </a:spcBef>
        <a:spcAft>
          <a:spcPct val="0"/>
        </a:spcAft>
        <a:defRPr sz="2400" b="1">
          <a:solidFill>
            <a:schemeClr val="tx1"/>
          </a:solidFill>
          <a:latin typeface="Arial" charset="0"/>
        </a:defRPr>
      </a:lvl9pPr>
    </p:titleStyle>
    <p:bodyStyle>
      <a:lvl1pPr marL="342900" indent="-342900" algn="l" rtl="0" eaLnBrk="1" fontAlgn="base" hangingPunct="1">
        <a:spcBef>
          <a:spcPct val="20000"/>
        </a:spcBef>
        <a:spcAft>
          <a:spcPct val="0"/>
        </a:spcAft>
        <a:buChar char="•"/>
        <a:defRPr>
          <a:solidFill>
            <a:schemeClr val="tx1"/>
          </a:solidFill>
          <a:latin typeface="+mn-lt"/>
          <a:ea typeface="+mn-ea"/>
          <a:cs typeface="+mn-cs"/>
        </a:defRPr>
      </a:lvl1pPr>
      <a:lvl2pPr marL="742950" indent="-285750" algn="l" rtl="0" eaLnBrk="1" fontAlgn="base" hangingPunct="1">
        <a:spcBef>
          <a:spcPct val="20000"/>
        </a:spcBef>
        <a:spcAft>
          <a:spcPct val="0"/>
        </a:spcAft>
        <a:buChar char="–"/>
        <a:defRPr>
          <a:solidFill>
            <a:schemeClr val="tx1"/>
          </a:solidFill>
          <a:latin typeface="+mn-lt"/>
        </a:defRPr>
      </a:lvl2pPr>
      <a:lvl3pPr marL="1143000"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i2.wp.com/coder-tronics.com/wp-content/uploads/2014/02/Function-breakdown.png" TargetMode="External"/><Relationship Id="rId3" Type="http://schemas.openxmlformats.org/officeDocument/2006/relationships/hyperlink" Target="https://fresh2refresh.com/c-programming/c-function/" TargetMode="External"/><Relationship Id="rId7" Type="http://schemas.openxmlformats.org/officeDocument/2006/relationships/image" Target="../media/image2.tiff"/><Relationship Id="rId2" Type="http://schemas.openxmlformats.org/officeDocument/2006/relationships/hyperlink" Target="https://www.tutorialspoint.com/cprogramming/c_functions.htm" TargetMode="External"/><Relationship Id="rId1" Type="http://schemas.openxmlformats.org/officeDocument/2006/relationships/slideLayout" Target="../slideLayouts/slideLayout1.xml"/><Relationship Id="rId6" Type="http://schemas.openxmlformats.org/officeDocument/2006/relationships/hyperlink" Target="https://qph.fs.quoracdn.net/main-qimg-a8a8dee7bd5ac714713f2b3dda816d18" TargetMode="External"/><Relationship Id="rId5" Type="http://schemas.openxmlformats.org/officeDocument/2006/relationships/hyperlink" Target="http://www.lynda.com/C-tutorials/C-Essential-Training/164457-2.html?srchtrk=index:1%0alinktypeid:2%0aq:Make+files+Unix%0apage:1%0as:relevance%0asa:true%0aproducttypeid:2" TargetMode="External"/><Relationship Id="rId4" Type="http://schemas.openxmlformats.org/officeDocument/2006/relationships/hyperlink" Target="https://www.tutorialspoint.com/cprogramming/c_recursion.htm" TargetMode="External"/><Relationship Id="rId9" Type="http://schemas.openxmlformats.org/officeDocument/2006/relationships/image" Target="../media/image3.tif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29">
            <a:extLst>
              <a:ext uri="{FF2B5EF4-FFF2-40B4-BE49-F238E27FC236}">
                <a16:creationId xmlns:a16="http://schemas.microsoft.com/office/drawing/2014/main" id="{550A0CBD-DCDA-894D-87FA-1D6B16791E19}"/>
              </a:ext>
            </a:extLst>
          </p:cNvPr>
          <p:cNvSpPr txBox="1">
            <a:spLocks noChangeArrowheads="1"/>
          </p:cNvSpPr>
          <p:nvPr/>
        </p:nvSpPr>
        <p:spPr bwMode="auto">
          <a:xfrm>
            <a:off x="409575" y="552450"/>
            <a:ext cx="8467725" cy="461665"/>
          </a:xfrm>
          <a:prstGeom prst="rect">
            <a:avLst/>
          </a:prstGeom>
          <a:noFill/>
          <a:ln w="9525">
            <a:noFill/>
            <a:miter lim="800000"/>
            <a:headEnd/>
            <a:tailEnd/>
          </a:ln>
        </p:spPr>
        <p:txBody>
          <a:bodyPr>
            <a:spAutoFit/>
          </a:bodyPr>
          <a:lstStyle/>
          <a:p>
            <a:pPr algn="ctr">
              <a:spcBef>
                <a:spcPct val="50000"/>
              </a:spcBef>
            </a:pPr>
            <a:r>
              <a:rPr lang="en-US" b="1" dirty="0">
                <a:solidFill>
                  <a:schemeClr val="accent1"/>
                </a:solidFill>
              </a:rPr>
              <a:t>Lecture 18: Functions, Return Values and Recursion</a:t>
            </a:r>
            <a:endParaRPr lang="en-US" b="1" dirty="0">
              <a:solidFill>
                <a:schemeClr val="accent2"/>
              </a:solidFill>
            </a:endParaRPr>
          </a:p>
        </p:txBody>
      </p:sp>
      <p:sp>
        <p:nvSpPr>
          <p:cNvPr id="9" name="Rectangle 3">
            <a:extLst>
              <a:ext uri="{FF2B5EF4-FFF2-40B4-BE49-F238E27FC236}">
                <a16:creationId xmlns:a16="http://schemas.microsoft.com/office/drawing/2014/main" id="{FA63B8D6-614E-9A4C-A37D-16AB923E4CA2}"/>
              </a:ext>
            </a:extLst>
          </p:cNvPr>
          <p:cNvSpPr txBox="1">
            <a:spLocks noChangeArrowheads="1"/>
          </p:cNvSpPr>
          <p:nvPr/>
        </p:nvSpPr>
        <p:spPr bwMode="auto">
          <a:xfrm>
            <a:off x="4418585" y="1266278"/>
            <a:ext cx="4305690" cy="2515045"/>
          </a:xfrm>
          <a:prstGeom prst="rect">
            <a:avLst/>
          </a:prstGeom>
          <a:noFill/>
          <a:ln>
            <a:miter lim="800000"/>
            <a:headEnd/>
            <a:tailEnd/>
          </a:ln>
        </p:spPr>
        <p:txBody>
          <a:bodyPr vert="horz" wrap="square" lIns="0" tIns="0" rIns="0" bIns="0" numCol="1" anchor="t" anchorCtr="0" compatLnSpc="1">
            <a:prstTxWarp prst="textNoShape">
              <a:avLst/>
            </a:prstTxWarp>
          </a:bodyPr>
          <a:lstStyle/>
          <a:p>
            <a:pPr marL="176213" marR="0" lvl="0" indent="-176213" defTabSz="914400" rtl="0" eaLnBrk="1" fontAlgn="auto" latinLnBrk="0" hangingPunct="1">
              <a:lnSpc>
                <a:spcPct val="100000"/>
              </a:lnSpc>
              <a:spcBef>
                <a:spcPct val="0"/>
              </a:spcBef>
              <a:spcAft>
                <a:spcPts val="1200"/>
              </a:spcAft>
              <a:buClrTx/>
              <a:buSzTx/>
              <a:buFont typeface="Arial" pitchFamily="34" charset="0"/>
              <a:buChar char="•"/>
              <a:tabLst>
                <a:tab pos="4513263" algn="l"/>
              </a:tabLst>
              <a:defRPr/>
            </a:pPr>
            <a:r>
              <a:rPr lang="en-US" b="1" dirty="0">
                <a:solidFill>
                  <a:schemeClr val="accent1"/>
                </a:solidFill>
              </a:rPr>
              <a:t>Topics:</a:t>
            </a:r>
          </a:p>
          <a:p>
            <a:pPr marL="165100" fontAlgn="auto">
              <a:spcAft>
                <a:spcPts val="0"/>
              </a:spcAft>
              <a:tabLst>
                <a:tab pos="2290763" algn="l"/>
                <a:tab pos="4113213" algn="l"/>
              </a:tabLst>
              <a:defRPr/>
            </a:pPr>
            <a:r>
              <a:rPr lang="en-US" sz="1800" b="1" dirty="0">
                <a:solidFill>
                  <a:schemeClr val="tx2"/>
                </a:solidFill>
              </a:rPr>
              <a:t>Function Prototypes</a:t>
            </a:r>
          </a:p>
          <a:p>
            <a:pPr marL="165100" fontAlgn="auto">
              <a:spcAft>
                <a:spcPts val="0"/>
              </a:spcAft>
              <a:tabLst>
                <a:tab pos="2290763" algn="l"/>
                <a:tab pos="4113213" algn="l"/>
              </a:tabLst>
              <a:defRPr/>
            </a:pPr>
            <a:r>
              <a:rPr lang="en-US" sz="1800" b="1" dirty="0">
                <a:solidFill>
                  <a:schemeClr val="tx2"/>
                </a:solidFill>
              </a:rPr>
              <a:t>Function Structure</a:t>
            </a:r>
          </a:p>
          <a:p>
            <a:pPr marL="165100" fontAlgn="auto">
              <a:spcAft>
                <a:spcPts val="0"/>
              </a:spcAft>
              <a:tabLst>
                <a:tab pos="2290763" algn="l"/>
                <a:tab pos="4113213" algn="l"/>
              </a:tabLst>
              <a:defRPr/>
            </a:pPr>
            <a:r>
              <a:rPr lang="en-US" sz="1800" b="1" dirty="0">
                <a:solidFill>
                  <a:schemeClr val="tx2"/>
                </a:solidFill>
              </a:rPr>
              <a:t>Return Values</a:t>
            </a:r>
          </a:p>
          <a:p>
            <a:pPr marL="165100" fontAlgn="auto">
              <a:spcAft>
                <a:spcPts val="0"/>
              </a:spcAft>
              <a:tabLst>
                <a:tab pos="2290763" algn="l"/>
                <a:tab pos="4113213" algn="l"/>
              </a:tabLst>
              <a:defRPr/>
            </a:pPr>
            <a:r>
              <a:rPr lang="en-US" sz="1800" b="1" dirty="0">
                <a:solidFill>
                  <a:schemeClr val="tx2"/>
                </a:solidFill>
              </a:rPr>
              <a:t>Variable Scope</a:t>
            </a:r>
          </a:p>
          <a:p>
            <a:pPr marL="165100" fontAlgn="auto">
              <a:spcAft>
                <a:spcPts val="0"/>
              </a:spcAft>
              <a:tabLst>
                <a:tab pos="2290763" algn="l"/>
                <a:tab pos="4113213" algn="l"/>
              </a:tabLst>
              <a:defRPr/>
            </a:pPr>
            <a:r>
              <a:rPr lang="en-US" sz="1800" b="1" dirty="0">
                <a:solidFill>
                  <a:schemeClr val="tx2"/>
                </a:solidFill>
              </a:rPr>
              <a:t>Recursion</a:t>
            </a:r>
          </a:p>
          <a:p>
            <a:pPr marL="165100" fontAlgn="auto">
              <a:spcAft>
                <a:spcPts val="0"/>
              </a:spcAft>
              <a:tabLst>
                <a:tab pos="2290763" algn="l"/>
                <a:tab pos="4113213" algn="l"/>
              </a:tabLst>
              <a:defRPr/>
            </a:pPr>
            <a:r>
              <a:rPr lang="en-US" sz="1800" b="1" dirty="0">
                <a:solidFill>
                  <a:schemeClr val="tx2"/>
                </a:solidFill>
              </a:rPr>
              <a:t>Examples</a:t>
            </a:r>
          </a:p>
          <a:p>
            <a:pPr marL="165100" fontAlgn="auto">
              <a:spcAft>
                <a:spcPts val="0"/>
              </a:spcAft>
              <a:tabLst>
                <a:tab pos="2290763" algn="l"/>
                <a:tab pos="4113213" algn="l"/>
              </a:tabLst>
              <a:defRPr/>
            </a:pPr>
            <a:endParaRPr lang="en-US" sz="1800" b="1" dirty="0">
              <a:solidFill>
                <a:schemeClr val="tx2"/>
              </a:solidFill>
            </a:endParaRPr>
          </a:p>
        </p:txBody>
      </p:sp>
      <p:sp>
        <p:nvSpPr>
          <p:cNvPr id="10" name="Rectangle 3">
            <a:extLst>
              <a:ext uri="{FF2B5EF4-FFF2-40B4-BE49-F238E27FC236}">
                <a16:creationId xmlns:a16="http://schemas.microsoft.com/office/drawing/2014/main" id="{B9BCE8DB-475E-E84B-93CC-1A8D459417F4}"/>
              </a:ext>
            </a:extLst>
          </p:cNvPr>
          <p:cNvSpPr txBox="1">
            <a:spLocks noChangeArrowheads="1"/>
          </p:cNvSpPr>
          <p:nvPr/>
        </p:nvSpPr>
        <p:spPr bwMode="auto">
          <a:xfrm>
            <a:off x="4418584" y="4052251"/>
            <a:ext cx="4380641" cy="2305023"/>
          </a:xfrm>
          <a:prstGeom prst="rect">
            <a:avLst/>
          </a:prstGeom>
          <a:noFill/>
          <a:ln>
            <a:miter lim="800000"/>
            <a:headEnd/>
            <a:tailEnd/>
          </a:ln>
        </p:spPr>
        <p:txBody>
          <a:bodyPr vert="horz" wrap="none" lIns="0" tIns="0" rIns="0" bIns="0" numCol="1" anchor="t" anchorCtr="0" compatLnSpc="1">
            <a:prstTxWarp prst="textNoShape">
              <a:avLst/>
            </a:prstTxWarp>
          </a:bodyPr>
          <a:lstStyle/>
          <a:p>
            <a:pPr marL="176213" indent="-176213" fontAlgn="auto">
              <a:spcBef>
                <a:spcPts val="1200"/>
              </a:spcBef>
              <a:spcAft>
                <a:spcPts val="1200"/>
              </a:spcAft>
              <a:buFont typeface="Arial" pitchFamily="34" charset="0"/>
              <a:buChar char="•"/>
              <a:defRPr/>
            </a:pPr>
            <a:r>
              <a:rPr lang="en-US" b="1" dirty="0">
                <a:solidFill>
                  <a:schemeClr val="accent1"/>
                </a:solidFill>
                <a:latin typeface="+mn-lt"/>
              </a:rPr>
              <a:t>Resources:</a:t>
            </a:r>
          </a:p>
          <a:p>
            <a:pPr marL="165100" fontAlgn="auto">
              <a:spcAft>
                <a:spcPts val="0"/>
              </a:spcAft>
              <a:tabLst>
                <a:tab pos="2290763" algn="l"/>
                <a:tab pos="4113213" algn="l"/>
              </a:tabLst>
              <a:defRPr/>
            </a:pPr>
            <a:r>
              <a:rPr lang="en-US" sz="1800" b="1" dirty="0" err="1">
                <a:solidFill>
                  <a:schemeClr val="tx2"/>
                </a:solidFill>
              </a:rPr>
              <a:t>TutorialsPoint</a:t>
            </a:r>
            <a:r>
              <a:rPr lang="en-US" sz="1800" b="1" dirty="0">
                <a:solidFill>
                  <a:schemeClr val="tx2"/>
                </a:solidFill>
              </a:rPr>
              <a:t>: </a:t>
            </a:r>
            <a:r>
              <a:rPr lang="en-US" sz="1800" b="1" dirty="0">
                <a:solidFill>
                  <a:schemeClr val="tx2"/>
                </a:solidFill>
                <a:hlinkClick r:id="rId2"/>
              </a:rPr>
              <a:t>Functions</a:t>
            </a:r>
            <a:endParaRPr lang="en-US" sz="1800" b="1" dirty="0">
              <a:solidFill>
                <a:schemeClr val="tx2"/>
              </a:solidFill>
            </a:endParaRPr>
          </a:p>
          <a:p>
            <a:pPr marL="165100" fontAlgn="auto">
              <a:spcAft>
                <a:spcPts val="0"/>
              </a:spcAft>
              <a:tabLst>
                <a:tab pos="2290763" algn="l"/>
                <a:tab pos="4113213" algn="l"/>
              </a:tabLst>
              <a:defRPr/>
            </a:pPr>
            <a:r>
              <a:rPr lang="en-US" sz="1800" b="1" dirty="0">
                <a:solidFill>
                  <a:schemeClr val="tx2"/>
                </a:solidFill>
              </a:rPr>
              <a:t>Fresh2refresh: </a:t>
            </a:r>
            <a:r>
              <a:rPr lang="en-US" sz="1800" b="1" dirty="0">
                <a:solidFill>
                  <a:schemeClr val="tx2"/>
                </a:solidFill>
                <a:hlinkClick r:id="rId3"/>
              </a:rPr>
              <a:t>C Functions</a:t>
            </a:r>
            <a:endParaRPr lang="en-US" sz="1800" b="1" dirty="0">
              <a:solidFill>
                <a:schemeClr val="tx2"/>
              </a:solidFill>
            </a:endParaRPr>
          </a:p>
          <a:p>
            <a:pPr marL="165100" fontAlgn="auto">
              <a:spcAft>
                <a:spcPts val="0"/>
              </a:spcAft>
              <a:tabLst>
                <a:tab pos="2290763" algn="l"/>
                <a:tab pos="4113213" algn="l"/>
              </a:tabLst>
              <a:defRPr/>
            </a:pPr>
            <a:r>
              <a:rPr lang="en-US" sz="1800" b="1" dirty="0" err="1">
                <a:solidFill>
                  <a:schemeClr val="tx2"/>
                </a:solidFill>
              </a:rPr>
              <a:t>TutorialsPoint</a:t>
            </a:r>
            <a:r>
              <a:rPr lang="en-US" sz="1800" b="1" dirty="0">
                <a:solidFill>
                  <a:schemeClr val="tx2"/>
                </a:solidFill>
              </a:rPr>
              <a:t>: </a:t>
            </a:r>
            <a:r>
              <a:rPr lang="en-US" sz="1800" b="1" dirty="0">
                <a:solidFill>
                  <a:schemeClr val="tx2"/>
                </a:solidFill>
                <a:hlinkClick r:id="rId4"/>
              </a:rPr>
              <a:t>Recursion</a:t>
            </a:r>
            <a:endParaRPr lang="en-US" sz="1800" b="1" dirty="0">
              <a:solidFill>
                <a:schemeClr val="tx2"/>
              </a:solidFill>
              <a:hlinkClick r:id="rId5" invalidUrl="http://www.lynda.com/C-tutorials/C-Essential-Training/164457-2.html?srchtrk=index:1&#10;linktypeid:2&#10;q:Make+files+Unix&#10;page:1&#10;s:relevance&#10;sa:true&#10;producttypeid:2"/>
            </a:endParaRPr>
          </a:p>
        </p:txBody>
      </p:sp>
      <p:pic>
        <p:nvPicPr>
          <p:cNvPr id="2" name="Picture 1">
            <a:hlinkClick r:id="rId6"/>
            <a:extLst>
              <a:ext uri="{FF2B5EF4-FFF2-40B4-BE49-F238E27FC236}">
                <a16:creationId xmlns:a16="http://schemas.microsoft.com/office/drawing/2014/main" id="{031B9556-E044-AA4D-A110-2BB3239C2EA9}"/>
              </a:ext>
            </a:extLst>
          </p:cNvPr>
          <p:cNvPicPr>
            <a:picLocks noChangeAspect="1"/>
          </p:cNvPicPr>
          <p:nvPr/>
        </p:nvPicPr>
        <p:blipFill>
          <a:blip r:embed="rId7"/>
          <a:stretch>
            <a:fillRect/>
          </a:stretch>
        </p:blipFill>
        <p:spPr>
          <a:xfrm>
            <a:off x="835727" y="1462634"/>
            <a:ext cx="2881834" cy="2077601"/>
          </a:xfrm>
          <a:prstGeom prst="rect">
            <a:avLst/>
          </a:prstGeom>
        </p:spPr>
      </p:pic>
      <p:pic>
        <p:nvPicPr>
          <p:cNvPr id="3" name="Picture 2">
            <a:hlinkClick r:id="rId8"/>
            <a:extLst>
              <a:ext uri="{FF2B5EF4-FFF2-40B4-BE49-F238E27FC236}">
                <a16:creationId xmlns:a16="http://schemas.microsoft.com/office/drawing/2014/main" id="{F6EDBB24-0AC0-BE49-96CD-C1A21504EB79}"/>
              </a:ext>
            </a:extLst>
          </p:cNvPr>
          <p:cNvPicPr>
            <a:picLocks noChangeAspect="1"/>
          </p:cNvPicPr>
          <p:nvPr/>
        </p:nvPicPr>
        <p:blipFill>
          <a:blip r:embed="rId9"/>
          <a:stretch>
            <a:fillRect/>
          </a:stretch>
        </p:blipFill>
        <p:spPr>
          <a:xfrm>
            <a:off x="835728" y="4052251"/>
            <a:ext cx="2881834" cy="1309924"/>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0">
            <a:extLst>
              <a:ext uri="{FF2B5EF4-FFF2-40B4-BE49-F238E27FC236}">
                <a16:creationId xmlns:a16="http://schemas.microsoft.com/office/drawing/2014/main" id="{68AF696A-0988-F641-91E4-E4ECC1EE7694}"/>
              </a:ext>
            </a:extLst>
          </p:cNvPr>
          <p:cNvSpPr txBox="1">
            <a:spLocks noChangeArrowheads="1"/>
          </p:cNvSpPr>
          <p:nvPr/>
        </p:nvSpPr>
        <p:spPr bwMode="auto">
          <a:xfrm>
            <a:off x="228600" y="57150"/>
            <a:ext cx="8685211" cy="369332"/>
          </a:xfrm>
          <a:prstGeom prst="rect">
            <a:avLst/>
          </a:prstGeom>
          <a:noFill/>
          <a:ln w="9525">
            <a:noFill/>
            <a:miter lim="800000"/>
            <a:headEnd/>
            <a:tailEnd/>
          </a:ln>
        </p:spPr>
        <p:txBody>
          <a:bodyPr wrap="square" lIns="0" tIns="0" rIns="0" bIns="0">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400" b="1" i="0" u="none" strike="noStrike" kern="1200" cap="none" spc="0" normalizeH="0" baseline="0" noProof="0" dirty="0">
                <a:ln>
                  <a:noFill/>
                </a:ln>
                <a:solidFill>
                  <a:srgbClr val="892034"/>
                </a:solidFill>
                <a:effectLst/>
                <a:uLnTx/>
                <a:uFillTx/>
                <a:latin typeface="Arial" charset="0"/>
                <a:ea typeface="+mn-ea"/>
                <a:cs typeface="+mn-cs"/>
              </a:rPr>
              <a:t>Summary</a:t>
            </a:r>
          </a:p>
        </p:txBody>
      </p:sp>
      <p:sp>
        <p:nvSpPr>
          <p:cNvPr id="3" name="Rectangle 3">
            <a:extLst>
              <a:ext uri="{FF2B5EF4-FFF2-40B4-BE49-F238E27FC236}">
                <a16:creationId xmlns:a16="http://schemas.microsoft.com/office/drawing/2014/main" id="{474805C2-7122-3046-9764-1DF58A357B3C}"/>
              </a:ext>
            </a:extLst>
          </p:cNvPr>
          <p:cNvSpPr txBox="1">
            <a:spLocks noChangeArrowheads="1"/>
          </p:cNvSpPr>
          <p:nvPr/>
        </p:nvSpPr>
        <p:spPr bwMode="auto">
          <a:xfrm>
            <a:off x="236539" y="609600"/>
            <a:ext cx="8677272" cy="6008914"/>
          </a:xfrm>
          <a:prstGeom prst="rect">
            <a:avLst/>
          </a:prstGeom>
          <a:noFill/>
          <a:ln>
            <a:miter lim="800000"/>
            <a:headEnd/>
            <a:tailEnd/>
          </a:ln>
        </p:spPr>
        <p:txBody>
          <a:bodyPr vert="horz" wrap="square" lIns="0" tIns="0" rIns="0" bIns="0" numCol="1" anchor="t" anchorCtr="0" compatLnSpc="1">
            <a:prstTxWarp prst="textNoShape">
              <a:avLst/>
            </a:prstTxWarp>
          </a:bodyPr>
          <a:lstStyle/>
          <a:p>
            <a:pPr marL="173038" marR="0" lvl="0" indent="-163513" algn="l" defTabSz="914400" rtl="0" eaLnBrk="1" fontAlgn="auto" latinLnBrk="0" hangingPunct="1">
              <a:lnSpc>
                <a:spcPct val="100000"/>
              </a:lnSpc>
              <a:spcBef>
                <a:spcPts val="0"/>
              </a:spcBef>
              <a:spcAft>
                <a:spcPts val="1200"/>
              </a:spcAft>
              <a:buClrTx/>
              <a:buSzTx/>
              <a:buFont typeface="Arial" panose="020B0604020202020204" pitchFamily="34" charset="0"/>
              <a:buChar char="•"/>
              <a:tabLst>
                <a:tab pos="2290763" algn="l"/>
                <a:tab pos="4113213" algn="l"/>
              </a:tabLst>
              <a:defRPr/>
            </a:pPr>
            <a:r>
              <a:rPr kumimoji="0" lang="en-US" sz="1800" b="1" i="0" u="none" strike="noStrike" kern="1200" cap="none" spc="0" normalizeH="0" baseline="0" noProof="0" dirty="0">
                <a:ln>
                  <a:noFill/>
                </a:ln>
                <a:solidFill>
                  <a:srgbClr val="333399"/>
                </a:solidFill>
                <a:effectLst/>
                <a:uLnTx/>
                <a:uFillTx/>
                <a:latin typeface="Arial"/>
                <a:ea typeface="+mn-ea"/>
                <a:cs typeface="+mn-cs"/>
              </a:rPr>
              <a:t>Function Prototypes: </a:t>
            </a:r>
            <a:r>
              <a:rPr lang="en-US" sz="1800" b="1" dirty="0">
                <a:solidFill>
                  <a:srgbClr val="000000"/>
                </a:solidFill>
                <a:latin typeface="Arial"/>
              </a:rPr>
              <a:t>functions must declared before the first time the function is referenced. The declaration of a function is separate from its implementation and referred to as a function prototype.</a:t>
            </a:r>
          </a:p>
          <a:p>
            <a:pPr marL="173038" marR="0" lvl="0" indent="-163513" algn="l" defTabSz="914400" rtl="0" eaLnBrk="1" fontAlgn="auto" latinLnBrk="0" hangingPunct="1">
              <a:lnSpc>
                <a:spcPct val="100000"/>
              </a:lnSpc>
              <a:spcBef>
                <a:spcPts val="0"/>
              </a:spcBef>
              <a:spcAft>
                <a:spcPts val="600"/>
              </a:spcAft>
              <a:buClrTx/>
              <a:buSzTx/>
              <a:buFont typeface="Arial" panose="020B0604020202020204" pitchFamily="34" charset="0"/>
              <a:buChar char="•"/>
              <a:tabLst>
                <a:tab pos="2290763" algn="l"/>
                <a:tab pos="4113213" algn="l"/>
              </a:tabLst>
              <a:defRPr/>
            </a:pPr>
            <a:r>
              <a:rPr kumimoji="0" lang="en-US" sz="1800" b="1" i="0" u="none" strike="noStrike" kern="1200" cap="none" spc="0" normalizeH="0" baseline="0" noProof="0" dirty="0">
                <a:ln>
                  <a:noFill/>
                </a:ln>
                <a:solidFill>
                  <a:srgbClr val="333399"/>
                </a:solidFill>
                <a:effectLst/>
                <a:uLnTx/>
                <a:uFillTx/>
                <a:latin typeface="Arial"/>
                <a:ea typeface="+mn-ea"/>
                <a:cs typeface="+mn-cs"/>
              </a:rPr>
              <a:t>Function Structure: </a:t>
            </a:r>
            <a:r>
              <a:rPr lang="en-US" sz="1800" b="1" dirty="0">
                <a:solidFill>
                  <a:srgbClr val="000000"/>
                </a:solidFill>
                <a:latin typeface="Arial"/>
              </a:rPr>
              <a:t>functions consist of a declaration of the name and arguments and end with a return value.</a:t>
            </a:r>
          </a:p>
          <a:p>
            <a:pPr marL="173038" marR="0" lvl="0" indent="-163513" algn="l" defTabSz="914400" rtl="0" eaLnBrk="1" fontAlgn="auto" latinLnBrk="0" hangingPunct="1">
              <a:lnSpc>
                <a:spcPct val="100000"/>
              </a:lnSpc>
              <a:spcBef>
                <a:spcPts val="0"/>
              </a:spcBef>
              <a:spcAft>
                <a:spcPts val="1200"/>
              </a:spcAft>
              <a:buClrTx/>
              <a:buSzTx/>
              <a:buFont typeface="Arial" panose="020B0604020202020204" pitchFamily="34" charset="0"/>
              <a:buChar char="•"/>
              <a:tabLst>
                <a:tab pos="2290763" algn="l"/>
                <a:tab pos="4113213" algn="l"/>
              </a:tabLst>
              <a:defRPr/>
            </a:pPr>
            <a:r>
              <a:rPr kumimoji="0" lang="en-US" sz="1800" b="1" i="0" u="none" strike="noStrike" kern="1200" cap="none" spc="0" normalizeH="0" baseline="0" noProof="0" dirty="0">
                <a:ln>
                  <a:noFill/>
                </a:ln>
                <a:solidFill>
                  <a:srgbClr val="333399"/>
                </a:solidFill>
                <a:effectLst/>
                <a:uLnTx/>
                <a:uFillTx/>
                <a:latin typeface="Arial"/>
                <a:ea typeface="+mn-ea"/>
                <a:cs typeface="+mn-cs"/>
              </a:rPr>
              <a:t>Variable Scope:</a:t>
            </a:r>
            <a:r>
              <a:rPr lang="en-US" sz="1800" b="1" dirty="0">
                <a:solidFill>
                  <a:srgbClr val="333399"/>
                </a:solidFill>
                <a:latin typeface="Arial"/>
              </a:rPr>
              <a:t> </a:t>
            </a:r>
            <a:r>
              <a:rPr kumimoji="0" lang="en-US" sz="1800" b="1" i="0" u="none" strike="noStrike" kern="1200" cap="none" spc="0" normalizeH="0" baseline="0" noProof="0" dirty="0">
                <a:ln>
                  <a:noFill/>
                </a:ln>
                <a:solidFill>
                  <a:srgbClr val="000000"/>
                </a:solidFill>
                <a:effectLst/>
                <a:uLnTx/>
                <a:uFillTx/>
                <a:latin typeface="Arial"/>
                <a:ea typeface="+mn-ea"/>
                <a:cs typeface="+mn-cs"/>
              </a:rPr>
              <a:t>variables declared inside a function typically have scope only within that </a:t>
            </a:r>
            <a:r>
              <a:rPr lang="en-US" sz="1800" b="1" dirty="0">
                <a:solidFill>
                  <a:srgbClr val="000000"/>
                </a:solidFill>
                <a:latin typeface="Arial"/>
              </a:rPr>
              <a:t>function, meaning that the values vanish when the program exits the function. Hence, changes to the argument values are not propagated back to the calling program.</a:t>
            </a:r>
          </a:p>
          <a:p>
            <a:pPr marL="173038" marR="0" lvl="0" indent="-163513" algn="l" defTabSz="914400" rtl="0" eaLnBrk="1" fontAlgn="auto" latinLnBrk="0" hangingPunct="1">
              <a:lnSpc>
                <a:spcPct val="100000"/>
              </a:lnSpc>
              <a:spcBef>
                <a:spcPts val="0"/>
              </a:spcBef>
              <a:spcAft>
                <a:spcPts val="1200"/>
              </a:spcAft>
              <a:buClrTx/>
              <a:buSzTx/>
              <a:buFont typeface="Arial" panose="020B0604020202020204" pitchFamily="34" charset="0"/>
              <a:buChar char="•"/>
              <a:tabLst>
                <a:tab pos="2290763" algn="l"/>
                <a:tab pos="4113213" algn="l"/>
              </a:tabLst>
              <a:defRPr/>
            </a:pPr>
            <a:r>
              <a:rPr kumimoji="0" lang="en-US" sz="1800" b="1" i="0" u="none" strike="noStrike" kern="1200" cap="none" spc="0" normalizeH="0" baseline="0" noProof="0" dirty="0">
                <a:ln>
                  <a:noFill/>
                </a:ln>
                <a:solidFill>
                  <a:srgbClr val="333399"/>
                </a:solidFill>
                <a:effectLst/>
                <a:uLnTx/>
                <a:uFillTx/>
                <a:latin typeface="Arial"/>
                <a:ea typeface="+mn-ea"/>
                <a:cs typeface="+mn-cs"/>
              </a:rPr>
              <a:t>Call By Value: </a:t>
            </a:r>
            <a:r>
              <a:rPr kumimoji="0" lang="en-US" sz="1800" b="1" i="0" u="none" strike="noStrike" kern="1200" cap="none" spc="0" normalizeH="0" baseline="0" noProof="0" dirty="0">
                <a:ln>
                  <a:noFill/>
                </a:ln>
                <a:solidFill>
                  <a:srgbClr val="000000"/>
                </a:solidFill>
                <a:effectLst/>
                <a:uLnTx/>
                <a:uFillTx/>
                <a:latin typeface="Arial"/>
                <a:ea typeface="+mn-ea"/>
                <a:cs typeface="+mn-cs"/>
              </a:rPr>
              <a:t>a copy of the value of a variable passed to the function, not the actual variable used in the calling program. Hence, its value cannot be changed.</a:t>
            </a:r>
          </a:p>
          <a:p>
            <a:pPr marL="173038" marR="0" lvl="0" indent="-163513" algn="l" defTabSz="914400" rtl="0" eaLnBrk="1" fontAlgn="auto" latinLnBrk="0" hangingPunct="1">
              <a:lnSpc>
                <a:spcPct val="100000"/>
              </a:lnSpc>
              <a:spcBef>
                <a:spcPts val="0"/>
              </a:spcBef>
              <a:spcAft>
                <a:spcPts val="1200"/>
              </a:spcAft>
              <a:buClrTx/>
              <a:buSzTx/>
              <a:buFont typeface="Arial" panose="020B0604020202020204" pitchFamily="34" charset="0"/>
              <a:buChar char="•"/>
              <a:tabLst>
                <a:tab pos="2290763" algn="l"/>
                <a:tab pos="4113213" algn="l"/>
              </a:tabLst>
              <a:defRPr/>
            </a:pPr>
            <a:r>
              <a:rPr lang="en-US" sz="1800" b="1" dirty="0">
                <a:solidFill>
                  <a:srgbClr val="333399"/>
                </a:solidFill>
                <a:latin typeface="Arial"/>
              </a:rPr>
              <a:t>Call By Reference</a:t>
            </a:r>
            <a:r>
              <a:rPr kumimoji="0" lang="en-US" sz="1800" b="1" i="0" u="none" strike="noStrike" kern="1200" cap="none" spc="0" normalizeH="0" baseline="0" noProof="0" dirty="0">
                <a:ln>
                  <a:noFill/>
                </a:ln>
                <a:solidFill>
                  <a:srgbClr val="333399"/>
                </a:solidFill>
                <a:effectLst/>
                <a:uLnTx/>
                <a:uFillTx/>
                <a:latin typeface="Arial"/>
                <a:ea typeface="+mn-ea"/>
                <a:cs typeface="+mn-cs"/>
              </a:rPr>
              <a:t>: </a:t>
            </a:r>
            <a:r>
              <a:rPr lang="en-US" sz="1800" b="1" dirty="0">
                <a:solidFill>
                  <a:srgbClr val="000000"/>
                </a:solidFill>
                <a:latin typeface="Arial"/>
              </a:rPr>
              <a:t>we can pass a pointer to a function, which allows us to change the value of the variable in the calling program.</a:t>
            </a:r>
          </a:p>
          <a:p>
            <a:pPr marL="173038" marR="0" lvl="0" indent="-163513" algn="l" defTabSz="914400" rtl="0" eaLnBrk="1" fontAlgn="auto" latinLnBrk="0" hangingPunct="1">
              <a:lnSpc>
                <a:spcPct val="100000"/>
              </a:lnSpc>
              <a:spcBef>
                <a:spcPts val="0"/>
              </a:spcBef>
              <a:spcAft>
                <a:spcPts val="1200"/>
              </a:spcAft>
              <a:buClrTx/>
              <a:buSzTx/>
              <a:buFont typeface="Arial" panose="020B0604020202020204" pitchFamily="34" charset="0"/>
              <a:buChar char="•"/>
              <a:tabLst>
                <a:tab pos="2290763" algn="l"/>
                <a:tab pos="4113213" algn="l"/>
              </a:tabLst>
              <a:defRPr/>
            </a:pPr>
            <a:r>
              <a:rPr lang="en-US" sz="1800" b="1" dirty="0">
                <a:solidFill>
                  <a:srgbClr val="333399"/>
                </a:solidFill>
                <a:latin typeface="Arial"/>
              </a:rPr>
              <a:t>Recursion: </a:t>
            </a:r>
            <a:r>
              <a:rPr lang="en-US" sz="1800" b="1" dirty="0">
                <a:solidFill>
                  <a:srgbClr val="000000"/>
                </a:solidFill>
                <a:latin typeface="Arial"/>
              </a:rPr>
              <a:t>a function can call itself. This is dangerous since it can lead to infinite loops or cause your program to run out of memory (stack space). But it can be elegant sometimes.</a:t>
            </a:r>
            <a:endParaRPr kumimoji="0" lang="en-US" sz="1800" b="1"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2629257462"/>
      </p:ext>
    </p:extLst>
  </p:cSld>
  <p:clrMapOvr>
    <a:masterClrMapping/>
  </p:clrMapOvr>
</p:sld>
</file>

<file path=ppt/theme/theme1.xml><?xml version="1.0" encoding="utf-8"?>
<a:theme xmlns:a="http://schemas.openxmlformats.org/drawingml/2006/main" name="lecture_title">
  <a:themeElements>
    <a:clrScheme name="ISIP Standard">
      <a:dk1>
        <a:srgbClr val="000000"/>
      </a:dk1>
      <a:lt1>
        <a:srgbClr val="000000"/>
      </a:lt1>
      <a:dk2>
        <a:srgbClr val="000000"/>
      </a:dk2>
      <a:lt2>
        <a:srgbClr val="000000"/>
      </a:lt2>
      <a:accent1>
        <a:srgbClr val="333399"/>
      </a:accent1>
      <a:accent2>
        <a:srgbClr val="892034"/>
      </a:accent2>
      <a:accent3>
        <a:srgbClr val="FFFFE2"/>
      </a:accent3>
      <a:accent4>
        <a:srgbClr val="FFFFE2"/>
      </a:accent4>
      <a:accent5>
        <a:srgbClr val="FFFFE2"/>
      </a:accent5>
      <a:accent6>
        <a:srgbClr val="FFFFE2"/>
      </a:accent6>
      <a:hlink>
        <a:srgbClr val="892034"/>
      </a:hlink>
      <a:folHlink>
        <a:srgbClr val="892034"/>
      </a:folHlink>
    </a:clrScheme>
    <a:fontScheme name="ISIP Standar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isip_default">
  <a:themeElements>
    <a:clrScheme name="ISIP Standard">
      <a:dk1>
        <a:srgbClr val="000000"/>
      </a:dk1>
      <a:lt1>
        <a:srgbClr val="000000"/>
      </a:lt1>
      <a:dk2>
        <a:srgbClr val="000000"/>
      </a:dk2>
      <a:lt2>
        <a:srgbClr val="000000"/>
      </a:lt2>
      <a:accent1>
        <a:srgbClr val="333399"/>
      </a:accent1>
      <a:accent2>
        <a:srgbClr val="892034"/>
      </a:accent2>
      <a:accent3>
        <a:srgbClr val="FFFFE2"/>
      </a:accent3>
      <a:accent4>
        <a:srgbClr val="FFFFE2"/>
      </a:accent4>
      <a:accent5>
        <a:srgbClr val="FFFFE2"/>
      </a:accent5>
      <a:accent6>
        <a:srgbClr val="FFFFE2"/>
      </a:accent6>
      <a:hlink>
        <a:srgbClr val="892034"/>
      </a:hlink>
      <a:folHlink>
        <a:srgbClr val="892034"/>
      </a:folHlink>
    </a:clrScheme>
    <a:fontScheme name="ISIP Standar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7242</TotalTime>
  <Words>233</Words>
  <Application>Microsoft Macintosh PowerPoint</Application>
  <PresentationFormat>Letter Paper (8.5x11 in)</PresentationFormat>
  <Paragraphs>20</Paragraphs>
  <Slides>2</Slides>
  <Notes>1</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2</vt:i4>
      </vt:variant>
    </vt:vector>
  </HeadingPairs>
  <TitlesOfParts>
    <vt:vector size="6" baseType="lpstr">
      <vt:lpstr>Arial</vt:lpstr>
      <vt:lpstr>Times New Roman</vt:lpstr>
      <vt:lpstr>lecture_title</vt:lpstr>
      <vt:lpstr>1_isip_default</vt:lpstr>
      <vt:lpstr>PowerPoint Presentation</vt:lpstr>
      <vt:lpstr>PowerPoint Presentation</vt:lpstr>
    </vt:vector>
  </TitlesOfParts>
  <Company>Gateway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Valued Gateway Client</dc:creator>
  <cp:lastModifiedBy>Joseph Picone</cp:lastModifiedBy>
  <cp:revision>414</cp:revision>
  <dcterms:created xsi:type="dcterms:W3CDTF">2002-09-12T17:13:32Z</dcterms:created>
  <dcterms:modified xsi:type="dcterms:W3CDTF">2023-10-09T04:19:03Z</dcterms:modified>
</cp:coreProperties>
</file>