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86327" autoAdjust="0"/>
  </p:normalViewPr>
  <p:slideViewPr>
    <p:cSldViewPr snapToGrid="0">
      <p:cViewPr varScale="1">
        <p:scale>
          <a:sx n="105" d="100"/>
          <a:sy n="105" d="100"/>
        </p:scale>
        <p:origin x="2880" y="192"/>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424150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hyperlink" Target="http://www.python-course.eu/course.php" TargetMode="External"/><Relationship Id="rId7" Type="http://schemas.openxmlformats.org/officeDocument/2006/relationships/hyperlink" Target="http://www.unc.edu/finance/fd/ct/traindocs/basic_pivot_tables.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vdxnO8O4Ke0&amp;ab_channel=fordummies" TargetMode="External"/><Relationship Id="rId5" Type="http://schemas.openxmlformats.org/officeDocument/2006/relationships/hyperlink" Target="https://www.youtube.com/watch?v=K4QkLA3sT1o&amp;ab_channel=DannyRocks" TargetMode="External"/><Relationship Id="rId10" Type="http://schemas.openxmlformats.org/officeDocument/2006/relationships/image" Target="../media/image3.tiff"/><Relationship Id="rId4" Type="http://schemas.openxmlformats.org/officeDocument/2006/relationships/hyperlink" Target="http://www.lynda.com/Excel-tutorials/Excel-Office-365-Essential-Training/376986-2.html?srchtrk=index:1%0alinktypeid:2%0aq:Microsoft+Excel%0apage:1%0as:relevance%0asa:true%0aproducttypeid:2" TargetMode="External"/><Relationship Id="rId9" Type="http://schemas.openxmlformats.org/officeDocument/2006/relationships/hyperlink" Target="http://pubpages.unh.edu/~ifg3/excel.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Basic Programming</a:t>
            </a:r>
          </a:p>
          <a:p>
            <a:pPr marL="165100" fontAlgn="auto">
              <a:spcAft>
                <a:spcPts val="0"/>
              </a:spcAft>
              <a:tabLst>
                <a:tab pos="2290763" algn="l"/>
                <a:tab pos="4113213" algn="l"/>
              </a:tabLst>
              <a:defRPr/>
            </a:pPr>
            <a:r>
              <a:rPr lang="en-US" sz="1800" b="1" dirty="0">
                <a:solidFill>
                  <a:schemeClr val="tx2"/>
                </a:solidFill>
                <a:latin typeface="+mn-lt"/>
              </a:rPr>
              <a:t>Solver</a:t>
            </a:r>
          </a:p>
          <a:p>
            <a:pPr marL="165100" fontAlgn="auto">
              <a:spcAft>
                <a:spcPts val="0"/>
              </a:spcAft>
              <a:tabLst>
                <a:tab pos="2290763" algn="l"/>
                <a:tab pos="4113213" algn="l"/>
              </a:tabLst>
              <a:defRPr/>
            </a:pPr>
            <a:r>
              <a:rPr lang="en-US" sz="1800" b="1" dirty="0">
                <a:solidFill>
                  <a:schemeClr val="tx2"/>
                </a:solidFill>
                <a:latin typeface="+mn-lt"/>
              </a:rPr>
              <a:t>Advanced Packages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41: Microsoft Excel</a:t>
            </a:r>
            <a:endParaRPr lang="en-US" b="1" dirty="0">
              <a:solidFill>
                <a:schemeClr val="accent2"/>
              </a:solidFill>
            </a:endParaRPr>
          </a:p>
        </p:txBody>
      </p:sp>
      <p:sp>
        <p:nvSpPr>
          <p:cNvPr id="11" name="Rectangle 3">
            <a:hlinkClick r:id="rId3"/>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4" invalidUrl="http://www.lynda.com/Excel-tutorials/Excel-Office-365-Essential-Training/376986-2.html?srchtrk=index:1&#10;linktypeid:2&#10;q:Microsoft+Excel&#10;page:1&#10;s:relevance&#10;sa:true&#10;producttypeid:2"/>
              </a:rPr>
              <a:t>Lynda: Excel Essential Training</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5"/>
              </a:rPr>
              <a:t>YouTube: Solver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6"/>
              </a:rPr>
              <a:t>YouTube: Pivot Tables</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7"/>
              </a:rPr>
              <a:t>UNC: </a:t>
            </a:r>
            <a:r>
              <a:rPr lang="en-US" sz="1800" b="1">
                <a:solidFill>
                  <a:schemeClr val="tx2"/>
                </a:solidFill>
                <a:latin typeface="+mn-lt"/>
                <a:hlinkClick r:id="rId7"/>
              </a:rPr>
              <a:t>Pivot Tables</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12" name="Picture 11">
            <a:extLst>
              <a:ext uri="{FF2B5EF4-FFF2-40B4-BE49-F238E27FC236}">
                <a16:creationId xmlns:a16="http://schemas.microsoft.com/office/drawing/2014/main" id="{83524D43-D735-884C-BD78-ABBC0CF08006}"/>
              </a:ext>
            </a:extLst>
          </p:cNvPr>
          <p:cNvPicPr>
            <a:picLocks noChangeAspect="1"/>
          </p:cNvPicPr>
          <p:nvPr/>
        </p:nvPicPr>
        <p:blipFill>
          <a:blip r:embed="rId8"/>
          <a:stretch>
            <a:fillRect/>
          </a:stretch>
        </p:blipFill>
        <p:spPr>
          <a:xfrm>
            <a:off x="665218" y="1254075"/>
            <a:ext cx="2668825" cy="2668825"/>
          </a:xfrm>
          <a:prstGeom prst="rect">
            <a:avLst/>
          </a:prstGeom>
          <a:ln>
            <a:noFill/>
          </a:ln>
          <a:effectLst>
            <a:outerShdw blurRad="292100" dist="139700" dir="2700000" algn="tl" rotWithShape="0">
              <a:srgbClr val="333333">
                <a:alpha val="65000"/>
              </a:srgbClr>
            </a:outerShdw>
          </a:effectLst>
        </p:spPr>
      </p:pic>
      <p:pic>
        <p:nvPicPr>
          <p:cNvPr id="13" name="Picture 12">
            <a:hlinkClick r:id="rId9"/>
            <a:extLst>
              <a:ext uri="{FF2B5EF4-FFF2-40B4-BE49-F238E27FC236}">
                <a16:creationId xmlns:a16="http://schemas.microsoft.com/office/drawing/2014/main" id="{65A01FA7-6003-7B4F-A6B4-58988A8E740C}"/>
              </a:ext>
            </a:extLst>
          </p:cNvPr>
          <p:cNvPicPr>
            <a:picLocks noChangeAspect="1"/>
          </p:cNvPicPr>
          <p:nvPr/>
        </p:nvPicPr>
        <p:blipFill>
          <a:blip r:embed="rId10"/>
          <a:stretch>
            <a:fillRect/>
          </a:stretch>
        </p:blipFill>
        <p:spPr>
          <a:xfrm>
            <a:off x="1045046" y="3625911"/>
            <a:ext cx="3176954" cy="23615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Excel is an excellent rapid-prototyping tool that can be used to check code.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Absolute and relative references to links, and links across tabs, are ways we can structure spreadsheets so they are easy to maintain (similar to the way we use function calls in C/C++).</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Advanced functions such as </a:t>
            </a:r>
            <a:r>
              <a:rPr lang="en-US" sz="1800" b="1">
                <a:solidFill>
                  <a:srgbClr val="000000"/>
                </a:solidFill>
                <a:latin typeface="Arial"/>
              </a:rPr>
              <a:t>Solver can </a:t>
            </a:r>
            <a:r>
              <a:rPr lang="en-US" sz="1800" b="1" dirty="0">
                <a:solidFill>
                  <a:srgbClr val="000000"/>
                </a:solidFill>
                <a:latin typeface="Arial"/>
              </a:rPr>
              <a:t>be used to solve complex equations iteratively. It is very handy for optimizing engineering systems.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7448</TotalTime>
  <Words>108</Words>
  <Application>Microsoft Macintosh PowerPoint</Application>
  <PresentationFormat>Letter Paper (8.5x11 in)</PresentationFormat>
  <Paragraphs>16</Paragraphs>
  <Slides>2</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1_lecture_title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427</cp:revision>
  <dcterms:created xsi:type="dcterms:W3CDTF">2002-09-12T17:13:32Z</dcterms:created>
  <dcterms:modified xsi:type="dcterms:W3CDTF">2023-04-28T04:28:35Z</dcterms:modified>
</cp:coreProperties>
</file>