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6"/>
  </p:notesMasterIdLst>
  <p:handoutMasterIdLst>
    <p:handoutMasterId r:id="rId7"/>
  </p:handoutMasterIdLst>
  <p:sldIdLst>
    <p:sldId id="311" r:id="rId3"/>
    <p:sldId id="313" r:id="rId4"/>
    <p:sldId id="314" r:id="rId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95081" autoAdjust="0"/>
  </p:normalViewPr>
  <p:slideViewPr>
    <p:cSldViewPr snapToGrid="0">
      <p:cViewPr varScale="1">
        <p:scale>
          <a:sx n="129" d="100"/>
          <a:sy n="129" d="100"/>
        </p:scale>
        <p:origin x="2112" y="192"/>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3/21/23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840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59517302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eeksforgeeks.org/constructors-c/" TargetMode="External"/><Relationship Id="rId2" Type="http://schemas.openxmlformats.org/officeDocument/2006/relationships/hyperlink" Target="https://www.tutorialspoint.com/cplusplus/cpp_constructor_destructor.htm" TargetMode="Externa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hyperlink" Target="http://cdn.differencebetween.net/wp-content/uploads/2018/03/Constructor-VERSUS-Destructor.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25: Constructors, Destructors, Member Functions and Memory Management</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293704" y="1557337"/>
            <a:ext cx="4430571" cy="292472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endParaRPr lang="en-US" b="1" dirty="0">
              <a:solidFill>
                <a:schemeClr val="accent1"/>
              </a:solidFill>
              <a:latin typeface="+mn-lt"/>
            </a:endParaRPr>
          </a:p>
          <a:p>
            <a:pPr marL="165100" fontAlgn="auto">
              <a:spcAft>
                <a:spcPts val="0"/>
              </a:spcAft>
              <a:tabLst>
                <a:tab pos="2290763" algn="l"/>
                <a:tab pos="4113213" algn="l"/>
              </a:tabLst>
              <a:defRPr/>
            </a:pPr>
            <a:r>
              <a:rPr lang="en-US" sz="1800" b="1" dirty="0">
                <a:solidFill>
                  <a:schemeClr val="tx2"/>
                </a:solidFill>
              </a:rPr>
              <a:t>Constructors</a:t>
            </a:r>
            <a:br>
              <a:rPr lang="en-US" sz="1800" b="1" dirty="0">
                <a:solidFill>
                  <a:schemeClr val="tx2"/>
                </a:solidFill>
              </a:rPr>
            </a:br>
            <a:r>
              <a:rPr lang="en-US" sz="1800" b="1" dirty="0">
                <a:solidFill>
                  <a:schemeClr val="tx2"/>
                </a:solidFill>
              </a:rPr>
              <a:t>Destructors</a:t>
            </a:r>
            <a:br>
              <a:rPr lang="en-US" sz="1800" b="1" dirty="0">
                <a:solidFill>
                  <a:schemeClr val="tx2"/>
                </a:solidFill>
              </a:rPr>
            </a:br>
            <a:r>
              <a:rPr lang="en-US" sz="1800" b="1" dirty="0">
                <a:solidFill>
                  <a:schemeClr val="tx2"/>
                </a:solidFill>
              </a:rPr>
              <a:t>The New Operator</a:t>
            </a:r>
          </a:p>
          <a:p>
            <a:pPr marL="165100" fontAlgn="auto">
              <a:spcAft>
                <a:spcPts val="0"/>
              </a:spcAft>
              <a:tabLst>
                <a:tab pos="2290763" algn="l"/>
                <a:tab pos="4113213" algn="l"/>
              </a:tabLst>
              <a:defRPr/>
            </a:pPr>
            <a:r>
              <a:rPr lang="en-US" sz="1800" b="1" dirty="0">
                <a:solidFill>
                  <a:schemeClr val="tx2"/>
                </a:solidFill>
              </a:rPr>
              <a:t>Function Overloads</a:t>
            </a:r>
          </a:p>
          <a:p>
            <a:pPr marL="165100" fontAlgn="auto">
              <a:spcAft>
                <a:spcPts val="0"/>
              </a:spcAft>
              <a:tabLst>
                <a:tab pos="2290763" algn="l"/>
                <a:tab pos="4113213" algn="l"/>
              </a:tabLst>
              <a:defRPr/>
            </a:pPr>
            <a:r>
              <a:rPr lang="en-US" sz="1800" b="1" dirty="0">
                <a:solidFill>
                  <a:schemeClr val="tx2"/>
                </a:solidFill>
              </a:rPr>
              <a:t>Operator Overloading</a:t>
            </a:r>
          </a:p>
          <a:p>
            <a:pPr marL="165100" fontAlgn="auto">
              <a:spcAft>
                <a:spcPts val="0"/>
              </a:spcAft>
              <a:tabLst>
                <a:tab pos="2290763" algn="l"/>
                <a:tab pos="4113213" algn="l"/>
              </a:tabLst>
              <a:defRPr/>
            </a:pPr>
            <a:r>
              <a:rPr lang="en-US" sz="1800" b="1" dirty="0">
                <a:solidFill>
                  <a:schemeClr val="tx2"/>
                </a:solidFill>
              </a:rPr>
              <a:t>Example</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293704" y="4617271"/>
            <a:ext cx="4505521" cy="174000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rPr>
              <a:t>TutorialsPoint: </a:t>
            </a:r>
            <a:r>
              <a:rPr lang="en-US" sz="1800" b="1" dirty="0">
                <a:solidFill>
                  <a:schemeClr val="tx2"/>
                </a:solidFill>
                <a:hlinkClick r:id="rId2"/>
              </a:rPr>
              <a:t>C++ Class Constructors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rPr>
              <a:t>GeeksFor Geeks: </a:t>
            </a:r>
            <a:r>
              <a:rPr lang="en-US" sz="1800" b="1" dirty="0">
                <a:solidFill>
                  <a:schemeClr val="tx2"/>
                </a:solidFill>
                <a:hlinkClick r:id="rId3"/>
              </a:rPr>
              <a:t>Constructors in C++</a:t>
            </a:r>
            <a:endParaRPr lang="en-US" sz="1800" b="1" dirty="0">
              <a:solidFill>
                <a:schemeClr val="tx2"/>
              </a:solidFill>
            </a:endParaRPr>
          </a:p>
        </p:txBody>
      </p:sp>
      <p:pic>
        <p:nvPicPr>
          <p:cNvPr id="2" name="Picture 1">
            <a:hlinkClick r:id="rId4"/>
            <a:extLst>
              <a:ext uri="{FF2B5EF4-FFF2-40B4-BE49-F238E27FC236}">
                <a16:creationId xmlns:a16="http://schemas.microsoft.com/office/drawing/2014/main" id="{BFBC2B9D-7165-0943-86FB-2880F4250E47}"/>
              </a:ext>
            </a:extLst>
          </p:cNvPr>
          <p:cNvPicPr>
            <a:picLocks noChangeAspect="1"/>
          </p:cNvPicPr>
          <p:nvPr/>
        </p:nvPicPr>
        <p:blipFill>
          <a:blip r:embed="rId5"/>
          <a:stretch>
            <a:fillRect/>
          </a:stretch>
        </p:blipFill>
        <p:spPr>
          <a:xfrm>
            <a:off x="654050" y="1557337"/>
            <a:ext cx="3492500" cy="3835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Constructors/Destructors: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An instance of an object is created by invoking a constructor.</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with default arguments can be used to combine the default constructor with constructors that take arguments.</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destructor is automatically called when the object goes out of scope.</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To avoid memory leaks, an</a:t>
            </a:r>
            <a:r>
              <a:rPr lang="en-US" sz="1800" b="1" dirty="0">
                <a:solidFill>
                  <a:srgbClr val="000000"/>
                </a:solidFill>
                <a:latin typeface="Arial"/>
              </a:rPr>
              <a:t>y time the new operator is invoked to create an object, the delete operator must be explicitly invoked.</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Reserved Words:</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New: allocates memory as in C; used to create objects using pointers.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Functionality/Terminology:</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a function can have multiple versions as long as the arguments for each version are different.</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Resolution: when the type of the arguments do not match any specific prototype exactly, the compiler will use built-in casting rules (see previous lectures in C) to decide which function can be called.</a:t>
            </a:r>
          </a:p>
          <a:p>
            <a:pPr marL="346075" lvl="0" indent="-161925" fontAlgn="auto">
              <a:spcBef>
                <a:spcPts val="0"/>
              </a:spcBef>
              <a:spcAft>
                <a:spcPts val="600"/>
              </a:spcAft>
              <a:buFont typeface="Wingdings" pitchFamily="2" charset="2"/>
              <a:buChar char="§"/>
              <a:tabLst>
                <a:tab pos="2290763" algn="l"/>
                <a:tab pos="4113213" algn="l"/>
              </a:tabLst>
              <a:defRPr/>
            </a:pPr>
            <a:r>
              <a:rPr lang="en-US" sz="1800" b="1" dirty="0">
                <a:solidFill>
                  <a:srgbClr val="000000"/>
                </a:solidFill>
                <a:latin typeface="Arial"/>
              </a:rPr>
              <a:t> Function Ambiguity: sometimes the choice of function is ambiguous, in which case the compiler throws an error.</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Operator Overloading: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You can define the behavior of most operators in C++, including math operators (“+”) and even array indexing.</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Use the operator keyword:</a:t>
            </a:r>
          </a:p>
          <a:p>
            <a:pPr marL="466725" fontAlgn="auto">
              <a:spcBef>
                <a:spcPts val="0"/>
              </a:spcBef>
              <a:spcAft>
                <a:spcPts val="600"/>
              </a:spcAft>
              <a:tabLst>
                <a:tab pos="2290763" algn="l"/>
                <a:tab pos="4113213" algn="l"/>
              </a:tabLst>
              <a:defRPr/>
            </a:pPr>
            <a:r>
              <a:rPr lang="en-US" sz="1800" b="1" dirty="0"/>
              <a:t>Toaster operator + (Toaster const &amp;obj);</a:t>
            </a:r>
          </a:p>
          <a:p>
            <a:pPr marL="466725" fontAlgn="auto">
              <a:spcBef>
                <a:spcPts val="0"/>
              </a:spcBef>
              <a:spcAft>
                <a:spcPts val="600"/>
              </a:spcAft>
              <a:tabLst>
                <a:tab pos="2290763" algn="l"/>
                <a:tab pos="4113213" algn="l"/>
              </a:tabLst>
              <a:defRPr/>
            </a:pPr>
            <a:r>
              <a:rPr lang="en-US" sz="1800" b="1" dirty="0"/>
              <a:t>Toaster operator - (Toaster const &amp;obj);</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Be careful not create memory </a:t>
            </a:r>
            <a:r>
              <a:rPr lang="en-US" sz="1800" b="1" dirty="0">
                <a:solidFill>
                  <a:srgbClr val="000000"/>
                </a:solidFill>
                <a:latin typeface="Arial"/>
              </a:rPr>
              <a:t>leaks by returning copies of objects that are not destructed.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Also be careful not to create conversion problems by providing the appropriate cast methods.</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Significant New Reserved Words and Syntax:</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Operator: indicates </a:t>
            </a:r>
            <a:r>
              <a:rPr lang="en-US" sz="1800" b="1" dirty="0">
                <a:solidFill>
                  <a:srgbClr val="000000"/>
                </a:solidFill>
                <a:latin typeface="Arial"/>
              </a:rPr>
              <a:t>an operator overload method.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Call By Reference using “&amp;”: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cal</a:t>
            </a:r>
            <a:r>
              <a:rPr lang="en-US" sz="1800" b="1" dirty="0">
                <a:solidFill>
                  <a:srgbClr val="000000"/>
                </a:solidFill>
                <a:latin typeface="Arial"/>
              </a:rPr>
              <a:t>l by reference, but lets the compiler do all the heavy lifting since it looks like call by value. Value of an argument can be changed in the calling method because it is call by reference.</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013270"/>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7300</TotalTime>
  <Words>360</Words>
  <Application>Microsoft Macintosh PowerPoint</Application>
  <PresentationFormat>Letter Paper (8.5x11 in)</PresentationFormat>
  <Paragraphs>34</Paragraphs>
  <Slides>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Times New Roman</vt:lpstr>
      <vt:lpstr>Wingdings</vt:lpstr>
      <vt:lpstr>lecture_title</vt:lpstr>
      <vt:lpstr>1_isip_default</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410</cp:revision>
  <dcterms:created xsi:type="dcterms:W3CDTF">2002-09-12T17:13:32Z</dcterms:created>
  <dcterms:modified xsi:type="dcterms:W3CDTF">2023-03-22T00:57:04Z</dcterms:modified>
</cp:coreProperties>
</file>