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56" autoAdjust="0"/>
    <p:restoredTop sz="95143" autoAdjust="0"/>
  </p:normalViewPr>
  <p:slideViewPr>
    <p:cSldViewPr snapToGrid="0">
      <p:cViewPr varScale="1">
        <p:scale>
          <a:sx n="129" d="100"/>
          <a:sy n="129" d="100"/>
        </p:scale>
        <p:origin x="2224" y="200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57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738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0030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16,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68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image.slidesharecdn.com/cfileio-120312091846-phpapp01/95/c-file-io-7-728.jpg?cb=1331544482" TargetMode="External"/><Relationship Id="rId3" Type="http://schemas.openxmlformats.org/officeDocument/2006/relationships/hyperlink" Target="https://www.codingunit.com/c-tutorial-binary-file-io" TargetMode="External"/><Relationship Id="rId7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mage.slidesharecdn.com/unit10-150319182647-conversion-gate01/95/file-handling-in-c-4-638.jpg?cb=1426807738" TargetMode="External"/><Relationship Id="rId5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4" Type="http://schemas.openxmlformats.org/officeDocument/2006/relationships/hyperlink" Target="https://www.tutorialspoint.com/c_standard_library/c_function_fread.htm" TargetMode="External"/><Relationship Id="rId9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16: </a:t>
            </a:r>
            <a:r>
              <a:rPr lang="en-US" b="1" dirty="0">
                <a:solidFill>
                  <a:schemeClr val="accent1"/>
                </a:solidFill>
              </a:rPr>
              <a:t>Binary File I/O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266278"/>
            <a:ext cx="4305690" cy="25150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</a:rPr>
              <a:t>Topics: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Bits and Bytes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File Pointers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Arrays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fread</a:t>
            </a:r>
            <a:r>
              <a:rPr lang="en-US" sz="1800" b="1" dirty="0">
                <a:solidFill>
                  <a:schemeClr val="tx2"/>
                </a:solidFill>
              </a:rPr>
              <a:t>() and </a:t>
            </a:r>
            <a:r>
              <a:rPr lang="en-US" sz="1800" b="1" dirty="0" err="1">
                <a:solidFill>
                  <a:schemeClr val="tx2"/>
                </a:solidFill>
              </a:rPr>
              <a:t>fwrite</a:t>
            </a:r>
            <a:r>
              <a:rPr lang="en-US" sz="1800" b="1" dirty="0">
                <a:solidFill>
                  <a:schemeClr val="tx2"/>
                </a:solidFill>
              </a:rPr>
              <a:t>()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>
                <a:solidFill>
                  <a:schemeClr val="tx2"/>
                </a:solidFill>
              </a:rPr>
              <a:t>rewind</a:t>
            </a:r>
            <a:r>
              <a:rPr lang="en-US" sz="1800" b="1" dirty="0">
                <a:solidFill>
                  <a:schemeClr val="tx2"/>
                </a:solidFill>
              </a:rPr>
              <a:t>()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ftell</a:t>
            </a:r>
            <a:r>
              <a:rPr lang="en-US" sz="1800" b="1" dirty="0">
                <a:solidFill>
                  <a:schemeClr val="tx2"/>
                </a:solidFill>
              </a:rPr>
              <a:t>()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CodingUnit</a:t>
            </a:r>
            <a:r>
              <a:rPr lang="en-US" sz="1800" b="1" dirty="0">
                <a:solidFill>
                  <a:schemeClr val="tx2"/>
                </a:solidFill>
              </a:rPr>
              <a:t>: </a:t>
            </a:r>
            <a:r>
              <a:rPr lang="en-US" sz="1800" b="1" dirty="0">
                <a:solidFill>
                  <a:schemeClr val="tx2"/>
                </a:solidFill>
                <a:hlinkClick r:id="rId3"/>
              </a:rPr>
              <a:t>Binary</a:t>
            </a:r>
            <a:r>
              <a:rPr lang="en-US" sz="1800" b="1" dirty="0">
                <a:solidFill>
                  <a:schemeClr val="tx2"/>
                </a:solidFill>
                <a:hlinkClick r:id="rId3"/>
              </a:rPr>
              <a:t> FIle I/O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TutorialsPoint</a:t>
            </a:r>
            <a:r>
              <a:rPr lang="en-US" sz="1800" b="1" dirty="0">
                <a:solidFill>
                  <a:schemeClr val="tx2"/>
                </a:solidFill>
              </a:rPr>
              <a:t>: </a:t>
            </a:r>
            <a:r>
              <a:rPr lang="en-US" sz="1800" b="1" dirty="0">
                <a:solidFill>
                  <a:schemeClr val="tx2"/>
                </a:solidFill>
                <a:hlinkClick r:id="rId4"/>
              </a:rPr>
              <a:t>fread() Tutorial</a:t>
            </a:r>
            <a:endParaRPr lang="en-US" sz="1800" b="1" dirty="0">
              <a:solidFill>
                <a:schemeClr val="tx2"/>
              </a:solidFill>
              <a:hlinkClick r:id="rId5" invalidUrl="http://www.lynda.com/C-tutorials/C-Essential-Training/164457-2.html?srchtrk=index:1&#10;linktypeid:2&#10;q:Make+files+Unix&#10;page:1&#10;s:relevance&#10;sa:true&#10;producttypeid:2"/>
            </a:endParaRPr>
          </a:p>
        </p:txBody>
      </p:sp>
      <p:pic>
        <p:nvPicPr>
          <p:cNvPr id="4" name="Picture 3">
            <a:hlinkClick r:id="rId6"/>
            <a:extLst>
              <a:ext uri="{FF2B5EF4-FFF2-40B4-BE49-F238E27FC236}">
                <a16:creationId xmlns:a16="http://schemas.microsoft.com/office/drawing/2014/main" id="{52B1FA28-4324-7B49-8530-4D4BC3DFAF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925" y="1266278"/>
            <a:ext cx="3562350" cy="2678667"/>
          </a:xfrm>
          <a:prstGeom prst="rect">
            <a:avLst/>
          </a:prstGeom>
        </p:spPr>
      </p:pic>
      <p:pic>
        <p:nvPicPr>
          <p:cNvPr id="6" name="Picture 5">
            <a:hlinkClick r:id="rId8"/>
            <a:extLst>
              <a:ext uri="{FF2B5EF4-FFF2-40B4-BE49-F238E27FC236}">
                <a16:creationId xmlns:a16="http://schemas.microsoft.com/office/drawing/2014/main" id="{679EA0E1-28F6-EF45-82FD-386A2C2B26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3098" y="3781323"/>
            <a:ext cx="3356003" cy="25170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60089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File Open/Close: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binary files and text, or ASCII, files, are handled the same way using the stream I/O library.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File Read/Write: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instead of </a:t>
            </a:r>
            <a:r>
              <a:rPr lang="en-US" sz="1800" b="1" i="1" dirty="0" err="1">
                <a:solidFill>
                  <a:srgbClr val="000000"/>
                </a:solidFill>
                <a:latin typeface="Arial"/>
              </a:rPr>
              <a:t>fscanf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, which requires a format specification, use:</a:t>
            </a:r>
          </a:p>
          <a:p>
            <a:pPr marL="466725">
              <a:spcAft>
                <a:spcPts val="600"/>
              </a:spcAft>
            </a:pPr>
            <a:r>
              <a:rPr lang="en-US" sz="1400" dirty="0" err="1"/>
              <a:t>size_t</a:t>
            </a:r>
            <a:r>
              <a:rPr lang="en-US" sz="1400" dirty="0"/>
              <a:t> </a:t>
            </a:r>
            <a:r>
              <a:rPr lang="en-US" sz="1400" b="1" dirty="0" err="1"/>
              <a:t>fread</a:t>
            </a:r>
            <a:r>
              <a:rPr lang="en-US" sz="1400" dirty="0"/>
              <a:t>(const void *restrict </a:t>
            </a:r>
            <a:r>
              <a:rPr lang="en-US" sz="1400" dirty="0" err="1"/>
              <a:t>ptr</a:t>
            </a:r>
            <a:r>
              <a:rPr lang="en-US" sz="1400" dirty="0"/>
              <a:t>, </a:t>
            </a:r>
            <a:r>
              <a:rPr lang="en-US" sz="1400" dirty="0" err="1"/>
              <a:t>size_t</a:t>
            </a:r>
            <a:r>
              <a:rPr lang="en-US" sz="1400" dirty="0"/>
              <a:t> size, </a:t>
            </a:r>
            <a:r>
              <a:rPr lang="en-US" sz="1400" dirty="0" err="1"/>
              <a:t>size_t</a:t>
            </a:r>
            <a:r>
              <a:rPr lang="en-US" sz="1400" dirty="0"/>
              <a:t> </a:t>
            </a:r>
            <a:r>
              <a:rPr lang="en-US" sz="1400" dirty="0" err="1"/>
              <a:t>nitems</a:t>
            </a:r>
            <a:r>
              <a:rPr lang="en-US" sz="1400" dirty="0"/>
              <a:t>, FILE *restrict stream);</a:t>
            </a:r>
          </a:p>
          <a:p>
            <a:pPr marL="466725">
              <a:spcAft>
                <a:spcPts val="1200"/>
              </a:spcAft>
            </a:pPr>
            <a:r>
              <a:rPr lang="en-US" sz="1400" dirty="0" err="1"/>
              <a:t>size_t</a:t>
            </a:r>
            <a:r>
              <a:rPr lang="en-US" sz="1400" dirty="0"/>
              <a:t> </a:t>
            </a:r>
            <a:r>
              <a:rPr lang="en-US" sz="1400" b="1" dirty="0" err="1"/>
              <a:t>fwrite</a:t>
            </a:r>
            <a:r>
              <a:rPr lang="en-US" sz="1400" dirty="0"/>
              <a:t>(const void *restrict </a:t>
            </a:r>
            <a:r>
              <a:rPr lang="en-US" sz="1400" dirty="0" err="1"/>
              <a:t>ptr</a:t>
            </a:r>
            <a:r>
              <a:rPr lang="en-US" sz="1400" dirty="0"/>
              <a:t>, </a:t>
            </a:r>
            <a:r>
              <a:rPr lang="en-US" sz="1400" dirty="0" err="1"/>
              <a:t>size_t</a:t>
            </a:r>
            <a:r>
              <a:rPr lang="en-US" sz="1400" dirty="0"/>
              <a:t> size, </a:t>
            </a:r>
            <a:r>
              <a:rPr lang="en-US" sz="1400" dirty="0" err="1"/>
              <a:t>size_t</a:t>
            </a:r>
            <a:r>
              <a:rPr lang="en-US" sz="1400" dirty="0"/>
              <a:t> </a:t>
            </a:r>
            <a:r>
              <a:rPr lang="en-US" sz="1400" dirty="0" err="1"/>
              <a:t>nitems</a:t>
            </a:r>
            <a:r>
              <a:rPr lang="en-US" sz="1400" dirty="0"/>
              <a:t>, FILE *restrict stream);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Return Values: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returns the number of items successfully read or written (e.g. a return value of 0 indicates an end of file has been reached for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fread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).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Streams: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the file pointer is advanced by the number of bytes written to the file. The position can be manipulated using </a:t>
            </a:r>
            <a:r>
              <a:rPr lang="en-US" sz="1800" b="1" i="1" dirty="0" err="1">
                <a:solidFill>
                  <a:srgbClr val="000000"/>
                </a:solidFill>
                <a:latin typeface="Arial"/>
              </a:rPr>
              <a:t>fseek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; the position can be determined using </a:t>
            </a:r>
            <a:r>
              <a:rPr lang="en-US" sz="1800" b="1" i="1" dirty="0" err="1">
                <a:solidFill>
                  <a:srgbClr val="000000"/>
                </a:solidFill>
                <a:latin typeface="Arial"/>
              </a:rPr>
              <a:t>ftell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Binary Data: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exact bytes used to represent the data in computer memory are written to the file. The representation is exact and more efficient than text-based I/O.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Binary I/O: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much faster and much more efficient (e.g., requires fewer bytes to represent the same data).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Machine Portability: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you must ensure that the data formats (e.g., byte ordering, floating-point formats) are compatible between the machine used to create the data and the machine used to read the data.</a:t>
            </a:r>
          </a:p>
        </p:txBody>
      </p:sp>
    </p:spTree>
    <p:extLst>
      <p:ext uri="{BB962C8B-B14F-4D97-AF65-F5344CB8AC3E}">
        <p14:creationId xmlns:p14="http://schemas.microsoft.com/office/powerpoint/2010/main" val="3889876922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7217</TotalTime>
  <Words>306</Words>
  <Application>Microsoft Macintosh PowerPoint</Application>
  <PresentationFormat>Letter Paper (8.5x11 in)</PresentationFormat>
  <Paragraphs>24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408</cp:revision>
  <dcterms:created xsi:type="dcterms:W3CDTF">2002-09-12T17:13:32Z</dcterms:created>
  <dcterms:modified xsi:type="dcterms:W3CDTF">2023-02-20T04:41:39Z</dcterms:modified>
</cp:coreProperties>
</file>