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0" r:id="rId2"/>
  </p:sldMasterIdLst>
  <p:notesMasterIdLst>
    <p:notesMasterId r:id="rId5"/>
  </p:notesMasterIdLst>
  <p:handoutMasterIdLst>
    <p:handoutMasterId r:id="rId6"/>
  </p:handoutMasterIdLst>
  <p:sldIdLst>
    <p:sldId id="311" r:id="rId3"/>
    <p:sldId id="313" r:id="rId4"/>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46">
          <p15:clr>
            <a:srgbClr val="A4A3A4"/>
          </p15:clr>
        </p15:guide>
        <p15:guide id="2" pos="149">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07" autoAdjust="0"/>
    <p:restoredTop sz="95143" autoAdjust="0"/>
  </p:normalViewPr>
  <p:slideViewPr>
    <p:cSldViewPr snapToGrid="0">
      <p:cViewPr varScale="1">
        <p:scale>
          <a:sx n="129" d="100"/>
          <a:sy n="129" d="100"/>
        </p:scale>
        <p:origin x="2072" y="200"/>
      </p:cViewPr>
      <p:guideLst>
        <p:guide orient="horz" pos="1846"/>
        <p:guide pos="1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60925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440755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69295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10/1/22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05123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519529" y="189885"/>
            <a:ext cx="4450035" cy="276999"/>
          </a:xfrm>
          <a:prstGeom prst="rect">
            <a:avLst/>
          </a:prstGeom>
          <a:solidFill>
            <a:srgbClr val="FFFFFF"/>
          </a:solidFill>
          <a:ln w="9525">
            <a:noFill/>
            <a:miter lim="800000"/>
            <a:headEnd/>
            <a:tailEnd/>
          </a:ln>
        </p:spPr>
        <p:txBody>
          <a:bodyPr wrap="square" tIns="0" bIns="0" anchor="ctr" anchorCtr="1">
            <a:spAutoFit/>
          </a:bodyPr>
          <a:lstStyle/>
          <a:p>
            <a:pPr>
              <a:spcBef>
                <a:spcPts val="0"/>
              </a:spcBef>
            </a:pPr>
            <a:r>
              <a:rPr lang="en-US" sz="1800" b="1" dirty="0">
                <a:solidFill>
                  <a:srgbClr val="333399"/>
                </a:solidFill>
              </a:rPr>
              <a:t>ECE 1111 – Engineering Computation I</a:t>
            </a: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1111: Lecture 19,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904956687"/>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hyperlink" Target="https://www.tutorialspoint.com/c_standard_library/string_h.htm" TargetMode="External"/><Relationship Id="rId7" Type="http://schemas.openxmlformats.org/officeDocument/2006/relationships/hyperlink" Target="http://www.trytoprogram.com/images/c-math-sin.jpg" TargetMode="External"/><Relationship Id="rId2" Type="http://schemas.openxmlformats.org/officeDocument/2006/relationships/hyperlink" Target="https://www.tutorialspoint.com/c_standard_library/math_h.htm" TargetMode="External"/><Relationship Id="rId1" Type="http://schemas.openxmlformats.org/officeDocument/2006/relationships/slideLayout" Target="../slideLayouts/slideLayout1.xml"/><Relationship Id="rId6" Type="http://schemas.openxmlformats.org/officeDocument/2006/relationships/image" Target="../media/image2.tiff"/><Relationship Id="rId5" Type="http://schemas.openxmlformats.org/officeDocument/2006/relationships/hyperlink" Target="https://encrypted-tbn0.gstatic.com/images?q=tbn:ANd9GcSCwZ2YtIP8NWCs6dpRy2Jku-ryrmZHAZbx6fEeiLcBPaK5ytmWfg" TargetMode="External"/><Relationship Id="rId4" Type="http://schemas.openxmlformats.org/officeDocument/2006/relationships/hyperlink" Target="https://www.programiz.com/c-programming/string-handling-function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9">
            <a:extLst>
              <a:ext uri="{FF2B5EF4-FFF2-40B4-BE49-F238E27FC236}">
                <a16:creationId xmlns:a16="http://schemas.microsoft.com/office/drawing/2014/main" id="{550A0CBD-DCDA-894D-87FA-1D6B16791E19}"/>
              </a:ext>
            </a:extLst>
          </p:cNvPr>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19: Math Functions and Other Libraries</a:t>
            </a:r>
            <a:endParaRPr lang="en-US" b="1" dirty="0">
              <a:solidFill>
                <a:schemeClr val="accent2"/>
              </a:solidFill>
            </a:endParaRPr>
          </a:p>
        </p:txBody>
      </p:sp>
      <p:sp>
        <p:nvSpPr>
          <p:cNvPr id="9" name="Rectangle 3">
            <a:extLst>
              <a:ext uri="{FF2B5EF4-FFF2-40B4-BE49-F238E27FC236}">
                <a16:creationId xmlns:a16="http://schemas.microsoft.com/office/drawing/2014/main" id="{FA63B8D6-614E-9A4C-A37D-16AB923E4CA2}"/>
              </a:ext>
            </a:extLst>
          </p:cNvPr>
          <p:cNvSpPr txBox="1">
            <a:spLocks noChangeArrowheads="1"/>
          </p:cNvSpPr>
          <p:nvPr/>
        </p:nvSpPr>
        <p:spPr bwMode="auto">
          <a:xfrm>
            <a:off x="4418585" y="1266278"/>
            <a:ext cx="4305690" cy="2515045"/>
          </a:xfrm>
          <a:prstGeom prst="rect">
            <a:avLst/>
          </a:prstGeom>
          <a:noFill/>
          <a:ln>
            <a:miter lim="800000"/>
            <a:headEnd/>
            <a:tailEnd/>
          </a:ln>
        </p:spPr>
        <p:txBody>
          <a:bodyPr vert="horz" wrap="square" lIns="0" tIns="0" rIns="0" bIns="0" numCol="1" anchor="t" anchorCtr="0" compatLnSpc="1">
            <a:prstTxWarp prst="textNoShape">
              <a:avLst/>
            </a:prstTxWarp>
          </a:bodyPr>
          <a:lstStyle/>
          <a:p>
            <a:pPr marL="176213" marR="0" lvl="0" indent="-176213" defTabSz="914400" rtl="0" eaLnBrk="1" fontAlgn="auto" latinLnBrk="0" hangingPunct="1">
              <a:lnSpc>
                <a:spcPct val="100000"/>
              </a:lnSpc>
              <a:spcBef>
                <a:spcPct val="0"/>
              </a:spcBef>
              <a:spcAft>
                <a:spcPts val="1200"/>
              </a:spcAft>
              <a:buClrTx/>
              <a:buSzTx/>
              <a:buFont typeface="Arial" pitchFamily="34" charset="0"/>
              <a:buChar char="•"/>
              <a:tabLst>
                <a:tab pos="4513263" algn="l"/>
              </a:tabLst>
              <a:defRPr/>
            </a:pPr>
            <a:r>
              <a:rPr lang="en-US" b="1" dirty="0">
                <a:solidFill>
                  <a:schemeClr val="accent1"/>
                </a:solidFill>
              </a:rPr>
              <a:t>Topics:</a:t>
            </a:r>
          </a:p>
          <a:p>
            <a:pPr marL="165100" fontAlgn="auto">
              <a:spcAft>
                <a:spcPts val="0"/>
              </a:spcAft>
              <a:tabLst>
                <a:tab pos="2290763" algn="l"/>
                <a:tab pos="4113213" algn="l"/>
              </a:tabLst>
              <a:defRPr/>
            </a:pPr>
            <a:r>
              <a:rPr lang="en-US" sz="1800" b="1" dirty="0">
                <a:solidFill>
                  <a:schemeClr val="tx2"/>
                </a:solidFill>
              </a:rPr>
              <a:t>Man Pages</a:t>
            </a:r>
          </a:p>
          <a:p>
            <a:pPr marL="165100" fontAlgn="auto">
              <a:spcAft>
                <a:spcPts val="0"/>
              </a:spcAft>
              <a:tabLst>
                <a:tab pos="2290763" algn="l"/>
                <a:tab pos="4113213" algn="l"/>
              </a:tabLst>
              <a:defRPr/>
            </a:pPr>
            <a:r>
              <a:rPr lang="en-US" sz="1800" b="1" dirty="0">
                <a:solidFill>
                  <a:schemeClr val="tx2"/>
                </a:solidFill>
              </a:rPr>
              <a:t>Math Library</a:t>
            </a:r>
          </a:p>
          <a:p>
            <a:pPr marL="165100" fontAlgn="auto">
              <a:spcAft>
                <a:spcPts val="0"/>
              </a:spcAft>
              <a:tabLst>
                <a:tab pos="2290763" algn="l"/>
                <a:tab pos="4113213" algn="l"/>
              </a:tabLst>
              <a:defRPr/>
            </a:pPr>
            <a:r>
              <a:rPr lang="en-US" sz="1800" b="1" dirty="0">
                <a:solidFill>
                  <a:schemeClr val="tx2"/>
                </a:solidFill>
              </a:rPr>
              <a:t>String Manipulations</a:t>
            </a:r>
          </a:p>
          <a:p>
            <a:pPr marL="165100" fontAlgn="auto">
              <a:spcAft>
                <a:spcPts val="0"/>
              </a:spcAft>
              <a:tabLst>
                <a:tab pos="2290763" algn="l"/>
                <a:tab pos="4113213" algn="l"/>
              </a:tabLst>
              <a:defRPr/>
            </a:pPr>
            <a:r>
              <a:rPr lang="en-US" sz="1800" b="1" dirty="0">
                <a:solidFill>
                  <a:schemeClr val="tx2"/>
                </a:solidFill>
              </a:rPr>
              <a:t>Linker Directives</a:t>
            </a:r>
          </a:p>
          <a:p>
            <a:pPr marL="165100" fontAlgn="auto">
              <a:spcAft>
                <a:spcPts val="0"/>
              </a:spcAft>
              <a:tabLst>
                <a:tab pos="2290763" algn="l"/>
                <a:tab pos="4113213" algn="l"/>
              </a:tabLst>
              <a:defRPr/>
            </a:pPr>
            <a:r>
              <a:rPr lang="en-US" sz="1800" b="1" dirty="0">
                <a:solidFill>
                  <a:schemeClr val="tx2"/>
                </a:solidFill>
              </a:rPr>
              <a:t>Local Libraries</a:t>
            </a:r>
          </a:p>
        </p:txBody>
      </p:sp>
      <p:sp>
        <p:nvSpPr>
          <p:cNvPr id="10" name="Rectangle 3">
            <a:extLst>
              <a:ext uri="{FF2B5EF4-FFF2-40B4-BE49-F238E27FC236}">
                <a16:creationId xmlns:a16="http://schemas.microsoft.com/office/drawing/2014/main" id="{B9BCE8DB-475E-E84B-93CC-1A8D459417F4}"/>
              </a:ext>
            </a:extLst>
          </p:cNvPr>
          <p:cNvSpPr txBox="1">
            <a:spLocks noChangeArrowheads="1"/>
          </p:cNvSpPr>
          <p:nvPr/>
        </p:nvSpPr>
        <p:spPr bwMode="auto">
          <a:xfrm>
            <a:off x="4418584" y="4052251"/>
            <a:ext cx="4380641" cy="2305023"/>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indent="-176213" fontAlgn="auto">
              <a:spcBef>
                <a:spcPts val="1200"/>
              </a:spcBef>
              <a:spcAft>
                <a:spcPts val="1200"/>
              </a:spcAft>
              <a:buFont typeface="Arial" pitchFamily="34" charset="0"/>
              <a:buChar char="•"/>
              <a:defRPr/>
            </a:pPr>
            <a:r>
              <a:rPr lang="en-US" b="1" dirty="0">
                <a:solidFill>
                  <a:schemeClr val="accent1"/>
                </a:solidFill>
                <a:latin typeface="+mn-lt"/>
              </a:rPr>
              <a:t>Resources:</a:t>
            </a:r>
          </a:p>
          <a:p>
            <a:pPr marL="165100" fontAlgn="auto">
              <a:spcAft>
                <a:spcPts val="0"/>
              </a:spcAft>
              <a:tabLst>
                <a:tab pos="2290763" algn="l"/>
                <a:tab pos="4113213" algn="l"/>
              </a:tabLst>
              <a:defRPr/>
            </a:pPr>
            <a:r>
              <a:rPr lang="en-US" sz="1800" b="1" dirty="0">
                <a:solidFill>
                  <a:schemeClr val="tx2"/>
                </a:solidFill>
                <a:hlinkClick r:id="rId2"/>
              </a:rPr>
              <a:t>TP: C Library – math.h</a:t>
            </a:r>
            <a:endParaRPr lang="en-US" sz="1800" b="1" dirty="0">
              <a:solidFill>
                <a:schemeClr val="tx2"/>
              </a:solidFill>
            </a:endParaRPr>
          </a:p>
          <a:p>
            <a:pPr marL="165100" fontAlgn="auto">
              <a:spcAft>
                <a:spcPts val="0"/>
              </a:spcAft>
              <a:tabLst>
                <a:tab pos="2290763" algn="l"/>
                <a:tab pos="4113213" algn="l"/>
              </a:tabLst>
              <a:defRPr/>
            </a:pPr>
            <a:r>
              <a:rPr lang="en-US" sz="1800" b="1" dirty="0">
                <a:solidFill>
                  <a:schemeClr val="tx2"/>
                </a:solidFill>
                <a:hlinkClick r:id="rId3"/>
              </a:rPr>
              <a:t>TP: C Library – string.h</a:t>
            </a:r>
            <a:endParaRPr lang="en-US" sz="1800" b="1" dirty="0">
              <a:solidFill>
                <a:schemeClr val="tx2"/>
              </a:solidFill>
            </a:endParaRPr>
          </a:p>
          <a:p>
            <a:pPr marL="165100" fontAlgn="auto">
              <a:spcAft>
                <a:spcPts val="0"/>
              </a:spcAft>
              <a:tabLst>
                <a:tab pos="2290763" algn="l"/>
                <a:tab pos="4113213" algn="l"/>
              </a:tabLst>
              <a:defRPr/>
            </a:pPr>
            <a:r>
              <a:rPr lang="en-US" sz="1800" b="1" dirty="0">
                <a:solidFill>
                  <a:schemeClr val="tx2"/>
                </a:solidFill>
                <a:hlinkClick r:id="rId4"/>
              </a:rPr>
              <a:t>PMZ: String Manipulations in C</a:t>
            </a:r>
            <a:endParaRPr lang="en-US" sz="1800" b="1" dirty="0">
              <a:solidFill>
                <a:schemeClr val="tx2"/>
              </a:solidFill>
            </a:endParaRPr>
          </a:p>
        </p:txBody>
      </p:sp>
      <p:pic>
        <p:nvPicPr>
          <p:cNvPr id="4" name="Picture 3">
            <a:hlinkClick r:id="rId5"/>
            <a:extLst>
              <a:ext uri="{FF2B5EF4-FFF2-40B4-BE49-F238E27FC236}">
                <a16:creationId xmlns:a16="http://schemas.microsoft.com/office/drawing/2014/main" id="{7DC6D889-356B-AA4D-8BEF-A505D7EDC891}"/>
              </a:ext>
            </a:extLst>
          </p:cNvPr>
          <p:cNvPicPr>
            <a:picLocks noChangeAspect="1"/>
          </p:cNvPicPr>
          <p:nvPr/>
        </p:nvPicPr>
        <p:blipFill>
          <a:blip r:embed="rId6"/>
          <a:stretch>
            <a:fillRect/>
          </a:stretch>
        </p:blipFill>
        <p:spPr>
          <a:xfrm>
            <a:off x="617446" y="4052251"/>
            <a:ext cx="3163258" cy="1783313"/>
          </a:xfrm>
          <a:prstGeom prst="rect">
            <a:avLst/>
          </a:prstGeom>
        </p:spPr>
      </p:pic>
      <p:pic>
        <p:nvPicPr>
          <p:cNvPr id="6" name="Picture 5">
            <a:hlinkClick r:id="rId7"/>
            <a:extLst>
              <a:ext uri="{FF2B5EF4-FFF2-40B4-BE49-F238E27FC236}">
                <a16:creationId xmlns:a16="http://schemas.microsoft.com/office/drawing/2014/main" id="{A2A2181C-FF00-A346-AD0E-72B490D48B71}"/>
              </a:ext>
            </a:extLst>
          </p:cNvPr>
          <p:cNvPicPr>
            <a:picLocks noChangeAspect="1"/>
          </p:cNvPicPr>
          <p:nvPr/>
        </p:nvPicPr>
        <p:blipFill>
          <a:blip r:embed="rId8"/>
          <a:stretch>
            <a:fillRect/>
          </a:stretch>
        </p:blipFill>
        <p:spPr>
          <a:xfrm>
            <a:off x="617446" y="1599837"/>
            <a:ext cx="3338521" cy="164548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36539" y="609600"/>
            <a:ext cx="8677272" cy="60089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indent="-163513" fontAlgn="auto">
              <a:spcBef>
                <a:spcPts val="0"/>
              </a:spcBef>
              <a:spcAft>
                <a:spcPts val="1200"/>
              </a:spcAft>
              <a:buFont typeface="Arial" panose="020B0604020202020204" pitchFamily="34" charset="0"/>
              <a:buChar char="•"/>
              <a:tabLst>
                <a:tab pos="2290763" algn="l"/>
                <a:tab pos="4113213" algn="l"/>
              </a:tabLst>
              <a:defRPr/>
            </a:pPr>
            <a:r>
              <a:rPr lang="en-US" sz="1800" b="1" dirty="0">
                <a:solidFill>
                  <a:srgbClr val="333399"/>
                </a:solidFill>
                <a:latin typeface="Arial"/>
              </a:rPr>
              <a:t>Man Pages: </a:t>
            </a:r>
            <a:r>
              <a:rPr lang="en-US" sz="1800" b="1" dirty="0">
                <a:solidFill>
                  <a:schemeClr val="bg1"/>
                </a:solidFill>
                <a:latin typeface="Arial"/>
              </a:rPr>
              <a:t>the historical way information about a Unix command or C function was distributed (somewhat replaced by Google search now). Describes the interface to the function, and what libraries or include files are needed. Also documents error codes and return values.</a:t>
            </a:r>
          </a:p>
          <a:p>
            <a:pPr marL="173038" indent="-163513" fontAlgn="auto">
              <a:spcBef>
                <a:spcPts val="0"/>
              </a:spcBef>
              <a:spcAft>
                <a:spcPts val="1200"/>
              </a:spcAft>
              <a:buFont typeface="Arial" panose="020B0604020202020204" pitchFamily="34" charset="0"/>
              <a:buChar char="•"/>
              <a:tabLst>
                <a:tab pos="2290763" algn="l"/>
                <a:tab pos="4113213" algn="l"/>
              </a:tabLst>
              <a:defRPr/>
            </a:pPr>
            <a:r>
              <a:rPr lang="en-US" sz="1800" b="1" dirty="0">
                <a:solidFill>
                  <a:srgbClr val="333399"/>
                </a:solidFill>
                <a:latin typeface="Arial"/>
              </a:rPr>
              <a:t>Math Library: </a:t>
            </a:r>
            <a:r>
              <a:rPr lang="en-US" sz="1800" b="1" dirty="0">
                <a:solidFill>
                  <a:schemeClr val="bg1"/>
                </a:solidFill>
                <a:latin typeface="Arial"/>
              </a:rPr>
              <a:t>see ‘man math’. Use “include &lt;</a:t>
            </a:r>
            <a:r>
              <a:rPr lang="en-US" sz="1800" b="1" dirty="0" err="1">
                <a:solidFill>
                  <a:schemeClr val="bg1"/>
                </a:solidFill>
                <a:latin typeface="Arial"/>
              </a:rPr>
              <a:t>math.h</a:t>
            </a:r>
            <a:r>
              <a:rPr lang="en-US" sz="1800" b="1" dirty="0">
                <a:solidFill>
                  <a:schemeClr val="bg1"/>
                </a:solidFill>
                <a:latin typeface="Arial"/>
              </a:rPr>
              <a:t>&gt;” to compile and “-</a:t>
            </a:r>
            <a:r>
              <a:rPr lang="en-US" sz="1800" b="1" dirty="0" err="1">
                <a:solidFill>
                  <a:schemeClr val="bg1"/>
                </a:solidFill>
                <a:latin typeface="Arial"/>
              </a:rPr>
              <a:t>lm</a:t>
            </a:r>
            <a:r>
              <a:rPr lang="en-US" sz="1800" b="1" dirty="0">
                <a:solidFill>
                  <a:schemeClr val="bg1"/>
                </a:solidFill>
                <a:latin typeface="Arial"/>
              </a:rPr>
              <a:t>” to link. Contains useful functions for engineering programming such as trigonometric functions and logarithms.</a:t>
            </a:r>
          </a:p>
          <a:p>
            <a:pPr marL="173038" indent="-163513" fontAlgn="auto">
              <a:spcBef>
                <a:spcPts val="0"/>
              </a:spcBef>
              <a:spcAft>
                <a:spcPts val="1200"/>
              </a:spcAft>
              <a:buFont typeface="Arial" panose="020B0604020202020204" pitchFamily="34" charset="0"/>
              <a:buChar char="•"/>
              <a:tabLst>
                <a:tab pos="2290763" algn="l"/>
                <a:tab pos="4113213" algn="l"/>
              </a:tabLst>
              <a:defRPr/>
            </a:pPr>
            <a:r>
              <a:rPr lang="en-US" sz="1800" b="1" dirty="0">
                <a:solidFill>
                  <a:srgbClr val="333399"/>
                </a:solidFill>
                <a:latin typeface="Arial"/>
              </a:rPr>
              <a:t>String Manipulations: </a:t>
            </a:r>
            <a:r>
              <a:rPr lang="en-US" sz="1800" b="1" dirty="0">
                <a:solidFill>
                  <a:schemeClr val="bg1"/>
                </a:solidFill>
                <a:latin typeface="Arial"/>
              </a:rPr>
              <a:t>use “include &lt;</a:t>
            </a:r>
            <a:r>
              <a:rPr lang="en-US" sz="1800" b="1" dirty="0" err="1">
                <a:solidFill>
                  <a:schemeClr val="bg1"/>
                </a:solidFill>
                <a:latin typeface="Arial"/>
              </a:rPr>
              <a:t>string.h</a:t>
            </a:r>
            <a:r>
              <a:rPr lang="en-US" sz="1800" b="1" dirty="0">
                <a:solidFill>
                  <a:schemeClr val="bg1"/>
                </a:solidFill>
                <a:latin typeface="Arial"/>
              </a:rPr>
              <a:t>&gt;” to compile. Contains important functions like </a:t>
            </a:r>
            <a:r>
              <a:rPr lang="en-US" sz="1800" b="1" dirty="0" err="1">
                <a:solidFill>
                  <a:schemeClr val="bg1"/>
                </a:solidFill>
                <a:latin typeface="Arial"/>
              </a:rPr>
              <a:t>strlen</a:t>
            </a:r>
            <a:r>
              <a:rPr lang="en-US" sz="1800" b="1" dirty="0">
                <a:solidFill>
                  <a:schemeClr val="bg1"/>
                </a:solidFill>
                <a:latin typeface="Arial"/>
              </a:rPr>
              <a:t> and </a:t>
            </a:r>
            <a:r>
              <a:rPr lang="en-US" sz="1800" b="1" dirty="0" err="1">
                <a:solidFill>
                  <a:schemeClr val="bg1"/>
                </a:solidFill>
                <a:latin typeface="Arial"/>
              </a:rPr>
              <a:t>strcpy</a:t>
            </a:r>
            <a:r>
              <a:rPr lang="en-US" sz="1800" b="1" dirty="0">
                <a:solidFill>
                  <a:schemeClr val="bg1"/>
                </a:solidFill>
                <a:latin typeface="Arial"/>
              </a:rPr>
              <a:t>.</a:t>
            </a:r>
          </a:p>
          <a:p>
            <a:pPr marL="173038" indent="-163513" fontAlgn="auto">
              <a:spcBef>
                <a:spcPts val="0"/>
              </a:spcBef>
              <a:spcAft>
                <a:spcPts val="1200"/>
              </a:spcAft>
              <a:buFont typeface="Arial" panose="020B0604020202020204" pitchFamily="34" charset="0"/>
              <a:buChar char="•"/>
              <a:tabLst>
                <a:tab pos="2290763" algn="l"/>
                <a:tab pos="4113213" algn="l"/>
              </a:tabLst>
              <a:defRPr/>
            </a:pPr>
            <a:r>
              <a:rPr lang="en-US" sz="1800" b="1" dirty="0">
                <a:solidFill>
                  <a:srgbClr val="333399"/>
                </a:solidFill>
                <a:latin typeface="Arial"/>
              </a:rPr>
              <a:t>Linker Directives</a:t>
            </a:r>
            <a:r>
              <a:rPr lang="en-US" sz="1800" b="1">
                <a:solidFill>
                  <a:srgbClr val="333399"/>
                </a:solidFill>
                <a:latin typeface="Arial"/>
              </a:rPr>
              <a:t>: </a:t>
            </a:r>
            <a:r>
              <a:rPr lang="en-US" sz="1800" b="1" dirty="0">
                <a:solidFill>
                  <a:schemeClr val="bg1"/>
                </a:solidFill>
                <a:latin typeface="Arial"/>
              </a:rPr>
              <a:t>s</a:t>
            </a:r>
            <a:r>
              <a:rPr lang="en-US" sz="1800" b="1">
                <a:solidFill>
                  <a:schemeClr val="bg1"/>
                </a:solidFill>
                <a:latin typeface="Arial"/>
              </a:rPr>
              <a:t>ome </a:t>
            </a:r>
            <a:r>
              <a:rPr lang="en-US" sz="1800" b="1" dirty="0">
                <a:solidFill>
                  <a:schemeClr val="bg1"/>
                </a:solidFill>
                <a:latin typeface="Arial"/>
              </a:rPr>
              <a:t>functions are implemented as ‘inline’ code and only need an include file. Other functions need their implementations to be included at link time (e.g., “-</a:t>
            </a:r>
            <a:r>
              <a:rPr lang="en-US" sz="1800" b="1" dirty="0" err="1">
                <a:solidFill>
                  <a:schemeClr val="bg1"/>
                </a:solidFill>
                <a:latin typeface="Arial"/>
              </a:rPr>
              <a:t>lm</a:t>
            </a:r>
            <a:r>
              <a:rPr lang="en-US" sz="1800" b="1" dirty="0">
                <a:solidFill>
                  <a:schemeClr val="bg1"/>
                </a:solidFill>
                <a:latin typeface="Arial"/>
              </a:rPr>
              <a:t>” for the math library).</a:t>
            </a:r>
          </a:p>
          <a:p>
            <a:pPr marL="173038" indent="-163513" fontAlgn="auto">
              <a:spcBef>
                <a:spcPts val="0"/>
              </a:spcBef>
              <a:spcAft>
                <a:spcPts val="1200"/>
              </a:spcAft>
              <a:buFont typeface="Arial" panose="020B0604020202020204" pitchFamily="34" charset="0"/>
              <a:buChar char="•"/>
              <a:tabLst>
                <a:tab pos="2290763" algn="l"/>
                <a:tab pos="4113213" algn="l"/>
              </a:tabLst>
              <a:defRPr/>
            </a:pPr>
            <a:r>
              <a:rPr lang="en-US" sz="1800" b="1" dirty="0">
                <a:solidFill>
                  <a:srgbClr val="333399"/>
                </a:solidFill>
                <a:latin typeface="Arial"/>
              </a:rPr>
              <a:t>Local Libraries: </a:t>
            </a:r>
            <a:r>
              <a:rPr lang="en-US" sz="1800" b="1" dirty="0">
                <a:solidFill>
                  <a:schemeClr val="bg1"/>
                </a:solidFill>
                <a:latin typeface="Arial"/>
              </a:rPr>
              <a:t>use the archiver command, </a:t>
            </a:r>
            <a:r>
              <a:rPr lang="en-US" sz="1800" b="1" dirty="0" err="1">
                <a:solidFill>
                  <a:schemeClr val="bg1"/>
                </a:solidFill>
                <a:latin typeface="Arial"/>
              </a:rPr>
              <a:t>ar</a:t>
            </a:r>
            <a:r>
              <a:rPr lang="en-US" sz="1800" b="1" dirty="0">
                <a:solidFill>
                  <a:schemeClr val="bg1"/>
                </a:solidFill>
                <a:latin typeface="Arial"/>
              </a:rPr>
              <a:t>, to build and manipulate local libraries. When doing software development for large projects you will often build and distribute your own libraries. These libraries contain object code (“.o” files). You can build their manipulation into your make file.</a:t>
            </a:r>
          </a:p>
        </p:txBody>
      </p:sp>
    </p:spTree>
    <p:extLst>
      <p:ext uri="{BB962C8B-B14F-4D97-AF65-F5344CB8AC3E}">
        <p14:creationId xmlns:p14="http://schemas.microsoft.com/office/powerpoint/2010/main" val="2283050582"/>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7268</TotalTime>
  <Words>251</Words>
  <Application>Microsoft Macintosh PowerPoint</Application>
  <PresentationFormat>Letter Paper (8.5x11 in)</PresentationFormat>
  <Paragraphs>18</Paragraphs>
  <Slides>2</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vt:i4>
      </vt:variant>
    </vt:vector>
  </HeadingPairs>
  <TitlesOfParts>
    <vt:vector size="6" baseType="lpstr">
      <vt:lpstr>Arial</vt:lpstr>
      <vt:lpstr>Times New Roman</vt:lpstr>
      <vt:lpstr>lecture_title</vt:lpstr>
      <vt:lpstr>1_isip_default</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418</cp:revision>
  <dcterms:created xsi:type="dcterms:W3CDTF">2002-09-12T17:13:32Z</dcterms:created>
  <dcterms:modified xsi:type="dcterms:W3CDTF">2022-10-01T12:39:19Z</dcterms:modified>
</cp:coreProperties>
</file>