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5102"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4647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2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18,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353014979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hyperlink" Target="https://fresh2refresh.com/c-programming/c-function/" TargetMode="External"/><Relationship Id="rId7" Type="http://schemas.openxmlformats.org/officeDocument/2006/relationships/hyperlink" Target="https://qph.fs.quoracdn.net/main-qimg-a8a8dee7bd5ac714713f2b3dda816d18" TargetMode="External"/><Relationship Id="rId2" Type="http://schemas.openxmlformats.org/officeDocument/2006/relationships/hyperlink" Target="https://www.tutorialspoint.com/cprogramming/c_functions.htm" TargetMode="External"/><Relationship Id="rId1" Type="http://schemas.openxmlformats.org/officeDocument/2006/relationships/slideLayout" Target="../slideLayouts/slideLayout1.xml"/><Relationship Id="rId6" Type="http://schemas.openxmlformats.org/officeDocument/2006/relationships/hyperlink" Target="http://www.lynda.com/C-tutorials/C-Essential-Training/164457-2.html?srchtrk=index:1%0alinktypeid:2%0aq:Make+files+Unix%0apage:1%0as:relevance%0asa:true%0aproducttypeid:2" TargetMode="External"/><Relationship Id="rId5" Type="http://schemas.openxmlformats.org/officeDocument/2006/relationships/hyperlink" Target="https://www.tutorialspoint.com/cprogramming/c_recursion.htm" TargetMode="External"/><Relationship Id="rId10" Type="http://schemas.openxmlformats.org/officeDocument/2006/relationships/image" Target="../media/image3.tiff"/><Relationship Id="rId4" Type="http://schemas.openxmlformats.org/officeDocument/2006/relationships/hyperlink" Target="https://www.dummies.com/programming/c/how-to-create-functions-that-return-values-in-c-programming/" TargetMode="External"/><Relationship Id="rId9" Type="http://schemas.openxmlformats.org/officeDocument/2006/relationships/hyperlink" Target="https://i2.wp.com/coder-tronics.com/wp-content/uploads/2014/02/Function-breakdown.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18: Functions, Return Values and Recursion</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Function Prototypes</a:t>
            </a:r>
          </a:p>
          <a:p>
            <a:pPr marL="165100" fontAlgn="auto">
              <a:spcAft>
                <a:spcPts val="0"/>
              </a:spcAft>
              <a:tabLst>
                <a:tab pos="2290763" algn="l"/>
                <a:tab pos="4113213" algn="l"/>
              </a:tabLst>
              <a:defRPr/>
            </a:pPr>
            <a:r>
              <a:rPr lang="en-US" sz="1800" b="1" dirty="0">
                <a:solidFill>
                  <a:schemeClr val="tx2"/>
                </a:solidFill>
              </a:rPr>
              <a:t>Function Structure</a:t>
            </a:r>
          </a:p>
          <a:p>
            <a:pPr marL="165100" fontAlgn="auto">
              <a:spcAft>
                <a:spcPts val="0"/>
              </a:spcAft>
              <a:tabLst>
                <a:tab pos="2290763" algn="l"/>
                <a:tab pos="4113213" algn="l"/>
              </a:tabLst>
              <a:defRPr/>
            </a:pPr>
            <a:r>
              <a:rPr lang="en-US" sz="1800" b="1" dirty="0">
                <a:solidFill>
                  <a:schemeClr val="tx2"/>
                </a:solidFill>
              </a:rPr>
              <a:t>Return Values</a:t>
            </a:r>
          </a:p>
          <a:p>
            <a:pPr marL="165100" fontAlgn="auto">
              <a:spcAft>
                <a:spcPts val="0"/>
              </a:spcAft>
              <a:tabLst>
                <a:tab pos="2290763" algn="l"/>
                <a:tab pos="4113213" algn="l"/>
              </a:tabLst>
              <a:defRPr/>
            </a:pPr>
            <a:r>
              <a:rPr lang="en-US" sz="1800" b="1" dirty="0">
                <a:solidFill>
                  <a:schemeClr val="tx2"/>
                </a:solidFill>
              </a:rPr>
              <a:t>Variable Scope</a:t>
            </a:r>
          </a:p>
          <a:p>
            <a:pPr marL="165100" fontAlgn="auto">
              <a:spcAft>
                <a:spcPts val="0"/>
              </a:spcAft>
              <a:tabLst>
                <a:tab pos="2290763" algn="l"/>
                <a:tab pos="4113213" algn="l"/>
              </a:tabLst>
              <a:defRPr/>
            </a:pPr>
            <a:r>
              <a:rPr lang="en-US" sz="1800" b="1" dirty="0">
                <a:solidFill>
                  <a:schemeClr val="tx2"/>
                </a:solidFill>
              </a:rPr>
              <a:t>Recursion</a:t>
            </a:r>
          </a:p>
          <a:p>
            <a:pPr marL="165100" fontAlgn="auto">
              <a:spcAft>
                <a:spcPts val="0"/>
              </a:spcAft>
              <a:tabLst>
                <a:tab pos="2290763" algn="l"/>
                <a:tab pos="4113213" algn="l"/>
              </a:tabLst>
              <a:defRPr/>
            </a:pPr>
            <a:r>
              <a:rPr lang="en-US" sz="1800" b="1" dirty="0">
                <a:solidFill>
                  <a:schemeClr val="tx2"/>
                </a:solidFill>
              </a:rPr>
              <a:t>Examples</a:t>
            </a:r>
          </a:p>
          <a:p>
            <a:pPr marL="165100" fontAlgn="auto">
              <a:spcAft>
                <a:spcPts val="0"/>
              </a:spcAft>
              <a:tabLst>
                <a:tab pos="2290763" algn="l"/>
                <a:tab pos="4113213" algn="l"/>
              </a:tabLst>
              <a:defRPr/>
            </a:pPr>
            <a:endParaRPr lang="en-US" sz="1800" b="1" dirty="0">
              <a:solidFill>
                <a:schemeClr val="tx2"/>
              </a:solidFill>
            </a:endParaRP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F2R: C Functions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4"/>
              </a:rPr>
              <a:t>DM: Return Values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5"/>
              </a:rPr>
              <a:t>TP: Recursion</a:t>
            </a:r>
            <a:endParaRPr lang="en-US" sz="1800" b="1" dirty="0">
              <a:solidFill>
                <a:schemeClr val="tx2"/>
              </a:solidFill>
              <a:hlinkClick r:id="rId6" invalidUrl="http://www.lynda.com/C-tutorials/C-Essential-Training/164457-2.html?srchtrk=index:1&#10;linktypeid:2&#10;q:Make+files+Unix&#10;page:1&#10;s:relevance&#10;sa:true&#10;producttypeid:2"/>
            </a:endParaRPr>
          </a:p>
        </p:txBody>
      </p:sp>
      <p:pic>
        <p:nvPicPr>
          <p:cNvPr id="2" name="Picture 1">
            <a:hlinkClick r:id="rId7"/>
            <a:extLst>
              <a:ext uri="{FF2B5EF4-FFF2-40B4-BE49-F238E27FC236}">
                <a16:creationId xmlns:a16="http://schemas.microsoft.com/office/drawing/2014/main" id="{031B9556-E044-AA4D-A110-2BB3239C2EA9}"/>
              </a:ext>
            </a:extLst>
          </p:cNvPr>
          <p:cNvPicPr>
            <a:picLocks noChangeAspect="1"/>
          </p:cNvPicPr>
          <p:nvPr/>
        </p:nvPicPr>
        <p:blipFill>
          <a:blip r:embed="rId8"/>
          <a:stretch>
            <a:fillRect/>
          </a:stretch>
        </p:blipFill>
        <p:spPr>
          <a:xfrm>
            <a:off x="835727" y="1462634"/>
            <a:ext cx="2881834" cy="2077601"/>
          </a:xfrm>
          <a:prstGeom prst="rect">
            <a:avLst/>
          </a:prstGeom>
        </p:spPr>
      </p:pic>
      <p:pic>
        <p:nvPicPr>
          <p:cNvPr id="3" name="Picture 2">
            <a:hlinkClick r:id="rId9"/>
            <a:extLst>
              <a:ext uri="{FF2B5EF4-FFF2-40B4-BE49-F238E27FC236}">
                <a16:creationId xmlns:a16="http://schemas.microsoft.com/office/drawing/2014/main" id="{F6EDBB24-0AC0-BE49-96CD-C1A21504EB79}"/>
              </a:ext>
            </a:extLst>
          </p:cNvPr>
          <p:cNvPicPr>
            <a:picLocks noChangeAspect="1"/>
          </p:cNvPicPr>
          <p:nvPr/>
        </p:nvPicPr>
        <p:blipFill>
          <a:blip r:embed="rId10"/>
          <a:stretch>
            <a:fillRect/>
          </a:stretch>
        </p:blipFill>
        <p:spPr>
          <a:xfrm>
            <a:off x="835728" y="4052251"/>
            <a:ext cx="2881834" cy="1309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Prototypes: </a:t>
            </a:r>
            <a:r>
              <a:rPr lang="en-US" sz="1800" b="1" dirty="0">
                <a:solidFill>
                  <a:srgbClr val="000000"/>
                </a:solidFill>
                <a:latin typeface="Arial"/>
              </a:rPr>
              <a:t>functions must declared before the first time the function is referenced. The declaration of a function is separate from its implementation and referred to as a function prototype.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Function Structure: </a:t>
            </a:r>
            <a:r>
              <a:rPr lang="en-US" sz="1800" b="1" dirty="0">
                <a:solidFill>
                  <a:srgbClr val="000000"/>
                </a:solidFill>
                <a:latin typeface="Arial"/>
              </a:rPr>
              <a:t>functions consist of a declaration of the name and arguments and end with a return value.</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Variable Scope:</a:t>
            </a:r>
            <a:r>
              <a:rPr lang="en-US" sz="1800" b="1" dirty="0">
                <a:solidFill>
                  <a:srgbClr val="333399"/>
                </a:solidFill>
                <a:latin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variables declared inside a function typically have scope only within that </a:t>
            </a:r>
            <a:r>
              <a:rPr lang="en-US" sz="1800" b="1" dirty="0">
                <a:solidFill>
                  <a:srgbClr val="000000"/>
                </a:solidFill>
                <a:latin typeface="Arial"/>
              </a:rPr>
              <a:t>function, meaning that the values vanish when the program exits the function. Hence, changes to the argument values are not propagated back to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Call By Value: </a:t>
            </a:r>
            <a:r>
              <a:rPr kumimoji="0" lang="en-US" sz="1800" b="1" i="0" u="none" strike="noStrike" kern="1200" cap="none" spc="0" normalizeH="0" baseline="0" noProof="0" dirty="0">
                <a:ln>
                  <a:noFill/>
                </a:ln>
                <a:solidFill>
                  <a:srgbClr val="000000"/>
                </a:solidFill>
                <a:effectLst/>
                <a:uLnTx/>
                <a:uFillTx/>
                <a:latin typeface="Arial"/>
                <a:ea typeface="+mn-ea"/>
                <a:cs typeface="+mn-cs"/>
              </a:rPr>
              <a:t>a copy of the value of a variable passed to the function, not the actual variable used in the calling program. Hence, its value cannot be changed.</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Call By Reference</a:t>
            </a:r>
            <a:r>
              <a:rPr kumimoji="0" lang="en-US" sz="1800" b="1" i="0" u="none" strike="noStrike" kern="1200" cap="none" spc="0" normalizeH="0" baseline="0" noProof="0" dirty="0">
                <a:ln>
                  <a:noFill/>
                </a:ln>
                <a:solidFill>
                  <a:srgbClr val="333399"/>
                </a:solidFill>
                <a:effectLst/>
                <a:uLnTx/>
                <a:uFillTx/>
                <a:latin typeface="Arial"/>
                <a:ea typeface="+mn-ea"/>
                <a:cs typeface="+mn-cs"/>
              </a:rPr>
              <a:t>: </a:t>
            </a:r>
            <a:r>
              <a:rPr lang="en-US" sz="1800" b="1" dirty="0">
                <a:solidFill>
                  <a:srgbClr val="000000"/>
                </a:solidFill>
                <a:latin typeface="Arial"/>
              </a:rPr>
              <a:t>we can pass a pointer to a function, which allows us to change the value of the variable in the calling program.</a:t>
            </a:r>
          </a:p>
          <a:p>
            <a:pPr marL="173038" marR="0" lvl="0" indent="-1635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2290763" algn="l"/>
                <a:tab pos="4113213" algn="l"/>
              </a:tabLst>
              <a:defRPr/>
            </a:pPr>
            <a:r>
              <a:rPr lang="en-US" sz="1800" b="1" dirty="0">
                <a:solidFill>
                  <a:srgbClr val="333399"/>
                </a:solidFill>
                <a:latin typeface="Arial"/>
              </a:rPr>
              <a:t>Recursion: </a:t>
            </a:r>
            <a:r>
              <a:rPr lang="en-US" sz="1800" b="1" dirty="0">
                <a:solidFill>
                  <a:srgbClr val="000000"/>
                </a:solidFill>
                <a:latin typeface="Arial"/>
              </a:rPr>
              <a:t>a function can call itself. This is dangerous since it can lead to infinite loops or cause your program to run out of memory (stack space). But it can be elegant sometimes.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925746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7239</TotalTime>
  <Words>237</Words>
  <Application>Microsoft Macintosh PowerPoint</Application>
  <PresentationFormat>Letter Paper (8.5x11 in)</PresentationFormat>
  <Paragraphs>21</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413</cp:revision>
  <dcterms:created xsi:type="dcterms:W3CDTF">2002-09-12T17:13:32Z</dcterms:created>
  <dcterms:modified xsi:type="dcterms:W3CDTF">2022-10-01T12:38:20Z</dcterms:modified>
</cp:coreProperties>
</file>